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57" r:id="rId4"/>
    <p:sldId id="280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81" r:id="rId14"/>
    <p:sldId id="282" r:id="rId15"/>
    <p:sldId id="268" r:id="rId16"/>
    <p:sldId id="279" r:id="rId17"/>
    <p:sldId id="270" r:id="rId18"/>
    <p:sldId id="269" r:id="rId19"/>
    <p:sldId id="275" r:id="rId20"/>
    <p:sldId id="276" r:id="rId21"/>
    <p:sldId id="283" r:id="rId22"/>
    <p:sldId id="284" r:id="rId23"/>
    <p:sldId id="285" r:id="rId24"/>
    <p:sldId id="286" r:id="rId25"/>
    <p:sldId id="272" r:id="rId26"/>
    <p:sldId id="277" r:id="rId27"/>
    <p:sldId id="278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168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96D69-3DFF-E540-9071-91E20F6E2392}" type="datetimeFigureOut">
              <a:rPr lang="en-US" smtClean="0"/>
              <a:t>8/10/13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18752-B9EC-DE4F-886D-2CCD4CB77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E6936-C479-E040-B183-D715DF6ECB2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4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7848600" cy="22479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48100"/>
            <a:ext cx="7848600" cy="22479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3A7C-8D76-E84D-88E9-1B59FD03D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0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A8DC-C4A2-6344-BE00-9A503B05954C}" type="datetimeFigureOut">
              <a:rPr lang="en-US" smtClean="0"/>
              <a:t>8/10/13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D8496-C73B-C34E-A84B-8000C6D7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srn.com/author=57970" TargetMode="External"/><Relationship Id="rId3" Type="http://schemas.openxmlformats.org/officeDocument/2006/relationships/hyperlink" Target="http://www2.austlii.edu.au/~graha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ammap.com/" TargetMode="Externa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</a:t>
            </a:r>
            <a:r>
              <a:rPr lang="en-US" dirty="0" smtClean="0"/>
              <a:t>ational </a:t>
            </a:r>
            <a:r>
              <a:rPr lang="en-US" dirty="0"/>
              <a:t>data privacy laws and international instruments: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there any point?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Graham Greenleaf </a:t>
            </a:r>
            <a:br>
              <a:rPr lang="en-US" dirty="0" smtClean="0"/>
            </a:br>
            <a:r>
              <a:rPr lang="en-US" sz="2600" dirty="0" smtClean="0"/>
              <a:t>Professor of Law &amp; Information Systems, UNSW </a:t>
            </a:r>
          </a:p>
          <a:p>
            <a:r>
              <a:rPr lang="en-US" dirty="0" smtClean="0"/>
              <a:t>University of </a:t>
            </a:r>
            <a:r>
              <a:rPr lang="en-US" dirty="0" err="1" smtClean="0"/>
              <a:t>Strathclyde</a:t>
            </a:r>
            <a:r>
              <a:rPr lang="en-US" dirty="0" smtClean="0"/>
              <a:t>, 08/10/13</a:t>
            </a:r>
          </a:p>
          <a:p>
            <a:endParaRPr lang="en-US" dirty="0"/>
          </a:p>
        </p:txBody>
      </p:sp>
      <p:pic>
        <p:nvPicPr>
          <p:cNvPr id="5" name="Picture 4" descr="CREATe_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59" y="625451"/>
            <a:ext cx="3146644" cy="103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1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9462"/>
          </a:xfrm>
        </p:spPr>
        <p:txBody>
          <a:bodyPr/>
          <a:lstStyle/>
          <a:p>
            <a:r>
              <a:rPr lang="en-AU">
                <a:latin typeface="Arial" charset="0"/>
              </a:rPr>
              <a:t>Countries with no Acts or Bills </a:t>
            </a:r>
            <a:endParaRPr lang="en-US">
              <a:latin typeface="Arial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61950" y="1162050"/>
            <a:ext cx="8313738" cy="5362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 sz="2000" b="1">
                <a:latin typeface="Arial" charset="0"/>
              </a:rPr>
              <a:t>Afghanistan; Algeria; Bahrain;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Bangladesh</a:t>
            </a:r>
            <a:r>
              <a:rPr lang="en-AU" sz="2000" b="1">
                <a:latin typeface="Arial" charset="0"/>
              </a:rPr>
              <a:t>; Belarus; Belize; Bermuda; Bhutan; Bolivia; Botswana; British Virgin Islands;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Brunei Darussalam</a:t>
            </a:r>
            <a:r>
              <a:rPr lang="en-AU" sz="2000" b="1">
                <a:latin typeface="Arial" charset="0"/>
              </a:rPr>
              <a:t>; Burundi; Cambodia; Cameroon; Central African Republic; Chad; </a:t>
            </a:r>
            <a:r>
              <a:rPr lang="en-AU" sz="2000" b="1">
                <a:solidFill>
                  <a:srgbClr val="008000"/>
                </a:solidFill>
                <a:latin typeface="Arial" charset="0"/>
              </a:rPr>
              <a:t>China</a:t>
            </a:r>
            <a:r>
              <a:rPr lang="en-AU" sz="2000" b="1">
                <a:latin typeface="Arial" charset="0"/>
              </a:rPr>
              <a:t>; Comoros; Congo, Republic; Congo</a:t>
            </a:r>
            <a:r>
              <a:rPr lang="en-AU" sz="2000" b="1" baseline="30000">
                <a:latin typeface="Arial" charset="0"/>
              </a:rPr>
              <a:t> </a:t>
            </a:r>
            <a:r>
              <a:rPr lang="en-AU" sz="2000" b="1">
                <a:latin typeface="Arial" charset="0"/>
              </a:rPr>
              <a:t>Democratic Republic; Cuba; Djibouti; Ecuador;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Egypt</a:t>
            </a:r>
            <a:r>
              <a:rPr lang="en-AU" sz="2000" b="1">
                <a:latin typeface="Arial" charset="0"/>
              </a:rPr>
              <a:t>; El Salvador; Equatorial Guinea; Eritrea;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Ethiopia</a:t>
            </a:r>
            <a:r>
              <a:rPr lang="en-AU" sz="2000" b="1">
                <a:latin typeface="Arial" charset="0"/>
              </a:rPr>
              <a:t>; Fiji; Gambia; Guatemala; Guinea; Guinea-Bissau; Guyana; Haiti; Honduras; </a:t>
            </a:r>
            <a:r>
              <a:rPr lang="en-AU" sz="2000" b="1">
                <a:solidFill>
                  <a:srgbClr val="008000"/>
                </a:solidFill>
                <a:latin typeface="Arial" charset="0"/>
              </a:rPr>
              <a:t>Indonesia</a:t>
            </a:r>
            <a:r>
              <a:rPr lang="en-AU" sz="2000" b="1">
                <a:latin typeface="Arial" charset="0"/>
              </a:rPr>
              <a:t>; Iran; Iraq; Jordan; Kiribati; Korea, North; Kuwait; Lao PDR; Lebanon, Lesotho; Liberia; Libya; Malawi; Maldives; Marshall Islands; Mauritania; Micronesia;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Mongolia</a:t>
            </a:r>
            <a:r>
              <a:rPr lang="en-AU" sz="2000" b="1">
                <a:latin typeface="Arial" charset="0"/>
              </a:rPr>
              <a:t>; Mozambique;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Myanmar</a:t>
            </a:r>
            <a:r>
              <a:rPr lang="en-AU" sz="2000" b="1">
                <a:latin typeface="Arial" charset="0"/>
              </a:rPr>
              <a:t>; Namibia; Nauru; Oman;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Pakistan</a:t>
            </a:r>
            <a:r>
              <a:rPr lang="en-AU" sz="2000" b="1">
                <a:latin typeface="Arial" charset="0"/>
              </a:rPr>
              <a:t>; Palau; Palestine; Panama; Papua New Guinea; Rwanda; Samoa; Sao Tome and Principe;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Saudi Arabia</a:t>
            </a:r>
            <a:r>
              <a:rPr lang="en-AU" sz="2000" b="1">
                <a:latin typeface="Arial" charset="0"/>
              </a:rPr>
              <a:t>; Sierra Leone; Solomon Islands; Somalia; Sri Lanka; Sudan; Suriname; Swaziland; Syria; Tajikistan; Timor Leste; Togo; Tonga; Turkmenistan; Tuvalu; Uganda;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United Arab Emirates</a:t>
            </a:r>
            <a:r>
              <a:rPr lang="en-AU" sz="2000" b="1">
                <a:latin typeface="Arial" charset="0"/>
              </a:rPr>
              <a:t>; Uzbekistan; Vanuatu; Vatican; </a:t>
            </a:r>
            <a:r>
              <a:rPr lang="en-AU" sz="2000" b="1">
                <a:solidFill>
                  <a:srgbClr val="FF0000"/>
                </a:solidFill>
                <a:latin typeface="Arial" charset="0"/>
              </a:rPr>
              <a:t>Venezuela</a:t>
            </a:r>
            <a:r>
              <a:rPr lang="en-AU" sz="2000" b="1">
                <a:latin typeface="Arial" charset="0"/>
              </a:rPr>
              <a:t>; Zambia </a:t>
            </a:r>
          </a:p>
          <a:p>
            <a:pPr marL="0" indent="0">
              <a:buFontTx/>
              <a:buNone/>
            </a:pPr>
            <a:r>
              <a:rPr lang="en-AU" sz="2000" b="1" i="1">
                <a:solidFill>
                  <a:srgbClr val="008000"/>
                </a:solidFill>
                <a:latin typeface="Arial" charset="0"/>
              </a:rPr>
              <a:t>China and Indonesia already have significant IT sector laws</a:t>
            </a:r>
          </a:p>
          <a:p>
            <a:pPr marL="0" indent="0">
              <a:buFontTx/>
              <a:buNone/>
            </a:pPr>
            <a:endParaRPr lang="en-US" sz="2000" b="1">
              <a:latin typeface="Arial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3304618-3027-E441-8513-5BCD09F03813}" type="slidenum">
              <a:rPr lang="en-US" sz="1400"/>
              <a:pPr/>
              <a:t>10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7428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668338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Jurisdictions by decade: </a:t>
            </a:r>
            <a:r>
              <a:rPr lang="en-US" sz="3200" i="1">
                <a:latin typeface="Arial" charset="0"/>
              </a:rPr>
              <a:t>Diffusion to ubiquity</a:t>
            </a:r>
          </a:p>
        </p:txBody>
      </p:sp>
      <p:graphicFrame>
        <p:nvGraphicFramePr>
          <p:cNvPr id="35842" name="Content Placeholder 3"/>
          <p:cNvGraphicFramePr>
            <a:graphicFrameLocks noGrp="1"/>
          </p:cNvGraphicFramePr>
          <p:nvPr>
            <p:ph idx="1"/>
          </p:nvPr>
        </p:nvGraphicFramePr>
        <p:xfrm>
          <a:off x="712788" y="1087438"/>
          <a:ext cx="7140575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Worksheet" r:id="rId4" imgW="10426700" imgH="5689600" progId="Excel.Sheet.8">
                  <p:embed/>
                </p:oleObj>
              </mc:Choice>
              <mc:Fallback>
                <p:oleObj name="Worksheet" r:id="rId4" imgW="10426700" imgH="56896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1087438"/>
                        <a:ext cx="7140575" cy="432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7" name="TextBox 4"/>
          <p:cNvSpPr txBox="1">
            <a:spLocks noChangeArrowheads="1"/>
          </p:cNvSpPr>
          <p:nvPr/>
        </p:nvSpPr>
        <p:spPr bwMode="auto">
          <a:xfrm>
            <a:off x="1066800" y="5648325"/>
            <a:ext cx="6996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+mn-lt"/>
              </a:rPr>
              <a:t>101 </a:t>
            </a:r>
            <a:r>
              <a:rPr lang="en-US" sz="2000" b="1" dirty="0">
                <a:latin typeface="+mn-lt"/>
              </a:rPr>
              <a:t>jurisdictions with data privacy laws by </a:t>
            </a:r>
            <a:r>
              <a:rPr lang="en-US" sz="2000" b="1" dirty="0" smtClean="0">
                <a:latin typeface="+mn-lt"/>
              </a:rPr>
              <a:t>August </a:t>
            </a:r>
            <a:r>
              <a:rPr lang="en-US" sz="2000" b="1" dirty="0">
                <a:latin typeface="+mn-lt"/>
              </a:rPr>
              <a:t>2013, 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with projections to 2020 (linear = 139; accelerated = 160) </a:t>
            </a:r>
          </a:p>
        </p:txBody>
      </p:sp>
      <p:sp>
        <p:nvSpPr>
          <p:cNvPr id="3584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CF755DB-898A-744C-9F62-845E2B154BAB}" type="slidenum">
              <a:rPr lang="en-US" sz="1400"/>
              <a:pPr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97617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Consequences of globalisation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9600" b="1" dirty="0" smtClean="0">
                <a:latin typeface="Arial" charset="0"/>
                <a:cs typeface="Arial" charset="0"/>
              </a:rPr>
              <a:t>48/101</a:t>
            </a:r>
            <a:r>
              <a:rPr lang="en-US" sz="9600" dirty="0" smtClean="0">
                <a:latin typeface="Arial" charset="0"/>
                <a:cs typeface="Arial" charset="0"/>
              </a:rPr>
              <a:t> jurisdictions with laws are outside Europe </a:t>
            </a:r>
          </a:p>
          <a:p>
            <a:pPr lvl="1">
              <a:lnSpc>
                <a:spcPct val="90000"/>
              </a:lnSpc>
            </a:pPr>
            <a:r>
              <a:rPr lang="en-US" sz="8000" dirty="0" smtClean="0">
                <a:latin typeface="Arial" charset="0"/>
                <a:ea typeface="ＭＳ Ｐゴシック" charset="0"/>
                <a:cs typeface="Arial" charset="0"/>
              </a:rPr>
              <a:t>No European expansion (all except Turkey, Belarus)</a:t>
            </a:r>
          </a:p>
          <a:p>
            <a:pPr lvl="1">
              <a:lnSpc>
                <a:spcPct val="90000"/>
              </a:lnSpc>
            </a:pPr>
            <a:r>
              <a:rPr lang="en-AU" sz="8000" dirty="0" smtClean="0">
                <a:latin typeface="Arial" charset="0"/>
                <a:ea typeface="ＭＳ Ｐゴシック" charset="0"/>
                <a:cs typeface="Arial" charset="0"/>
              </a:rPr>
              <a:t>In ROW, all regions (except Pacific) are expanding</a:t>
            </a:r>
            <a:endParaRPr lang="en-US" altLang="ja-JP" sz="80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8000" dirty="0">
                <a:latin typeface="Arial" charset="0"/>
                <a:ea typeface="ＭＳ Ｐゴシック" charset="0"/>
                <a:cs typeface="Arial" charset="0"/>
              </a:rPr>
              <a:t>D</a:t>
            </a:r>
            <a:r>
              <a:rPr lang="en-US" sz="8000" dirty="0" smtClean="0">
                <a:latin typeface="Arial" charset="0"/>
                <a:ea typeface="ＭＳ Ｐゴシック" charset="0"/>
                <a:cs typeface="Arial" charset="0"/>
              </a:rPr>
              <a:t>ata privacy laws are everywhere: no longer a </a:t>
            </a:r>
            <a:r>
              <a:rPr lang="ja-JP" altLang="en-US" sz="8000" dirty="0" smtClean="0">
                <a:latin typeface="Arial" charset="0"/>
                <a:ea typeface="ＭＳ Ｐゴシック" charset="0"/>
                <a:cs typeface="Arial" charset="0"/>
              </a:rPr>
              <a:t>‘</a:t>
            </a:r>
            <a:r>
              <a:rPr lang="en-US" altLang="ja-JP" sz="8000" dirty="0" smtClean="0">
                <a:latin typeface="Arial" charset="0"/>
                <a:ea typeface="ＭＳ Ｐゴシック" charset="0"/>
                <a:cs typeface="Arial" charset="0"/>
              </a:rPr>
              <a:t>European thing</a:t>
            </a:r>
            <a:r>
              <a:rPr lang="ja-JP" altLang="en-US" sz="8000" dirty="0" smtClean="0">
                <a:latin typeface="Arial" charset="0"/>
                <a:ea typeface="ＭＳ Ｐゴシック" charset="0"/>
                <a:cs typeface="Arial" charset="0"/>
              </a:rPr>
              <a:t>’</a:t>
            </a:r>
            <a:endParaRPr lang="en-US" altLang="ja-JP" sz="80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8000" dirty="0">
                <a:latin typeface="Arial" charset="0"/>
                <a:ea typeface="ＭＳ Ｐゴシック" charset="0"/>
                <a:cs typeface="Arial" charset="0"/>
              </a:rPr>
              <a:t>G</a:t>
            </a:r>
            <a:r>
              <a:rPr lang="en-US" sz="8000" dirty="0" smtClean="0">
                <a:latin typeface="Arial" charset="0"/>
                <a:ea typeface="ＭＳ Ｐゴシック" charset="0"/>
                <a:cs typeface="Arial" charset="0"/>
              </a:rPr>
              <a:t>rowth is now occur outside Europe; majority by 2014-16</a:t>
            </a:r>
          </a:p>
          <a:p>
            <a:pPr>
              <a:defRPr/>
            </a:pPr>
            <a:r>
              <a:rPr lang="en-US" sz="9600" b="1" dirty="0" smtClean="0"/>
              <a:t>Ubiquity</a:t>
            </a:r>
            <a:r>
              <a:rPr lang="en-US" sz="9600" dirty="0" smtClean="0"/>
              <a:t> of data privacy laws in countries of economic/political significance by 2020</a:t>
            </a:r>
          </a:p>
          <a:p>
            <a:pPr lvl="1">
              <a:defRPr/>
            </a:pPr>
            <a:r>
              <a:rPr lang="en-US" sz="9600" dirty="0" smtClean="0"/>
              <a:t>Most countries with no laws/Bills are in ‘the global B team’</a:t>
            </a:r>
          </a:p>
          <a:p>
            <a:pPr lvl="1">
              <a:defRPr/>
            </a:pPr>
            <a:r>
              <a:rPr lang="en-US" sz="9600" dirty="0" smtClean="0"/>
              <a:t>But are the USA, India and China outliers (private sector)?</a:t>
            </a:r>
          </a:p>
          <a:p>
            <a:pPr>
              <a:defRPr/>
            </a:pPr>
            <a:r>
              <a:rPr lang="en-US" sz="9600" b="1" dirty="0"/>
              <a:t>D</a:t>
            </a:r>
            <a:r>
              <a:rPr lang="en-US" sz="9600" b="1" dirty="0" smtClean="0"/>
              <a:t>ata export restrictions </a:t>
            </a:r>
            <a:r>
              <a:rPr lang="en-US" sz="9600" dirty="0" smtClean="0"/>
              <a:t>are not limited to the EU, or Europe</a:t>
            </a:r>
          </a:p>
          <a:p>
            <a:pPr lvl="1">
              <a:defRPr/>
            </a:pPr>
            <a:r>
              <a:rPr lang="en-US" sz="9200" dirty="0" smtClean="0"/>
              <a:t>Export issues will be global, not unidirectional from Europe</a:t>
            </a:r>
          </a:p>
          <a:p>
            <a:pPr>
              <a:defRPr/>
            </a:pPr>
            <a:r>
              <a:rPr lang="en-US" sz="9600" dirty="0" smtClean="0"/>
              <a:t>ROW laws </a:t>
            </a:r>
            <a:r>
              <a:rPr lang="en-US" sz="9600" b="1" dirty="0" smtClean="0"/>
              <a:t>expand, strengthen</a:t>
            </a:r>
            <a:r>
              <a:rPr lang="en-US" sz="9600" dirty="0" smtClean="0"/>
              <a:t>, &amp; are increasingly enforced</a:t>
            </a:r>
          </a:p>
          <a:p>
            <a:pPr lvl="1">
              <a:defRPr/>
            </a:pPr>
            <a:r>
              <a:rPr lang="en-US" sz="9600" dirty="0" smtClean="0"/>
              <a:t> ‘2</a:t>
            </a:r>
            <a:r>
              <a:rPr lang="en-US" sz="9600" baseline="30000" dirty="0" smtClean="0"/>
              <a:t>nd</a:t>
            </a:r>
            <a:r>
              <a:rPr lang="en-US" sz="9600" dirty="0" smtClean="0"/>
              <a:t> generation’ laws in Korea, Taiwan &amp; HK 2011-12</a:t>
            </a:r>
          </a:p>
          <a:p>
            <a:pPr lvl="1">
              <a:defRPr/>
            </a:pPr>
            <a:r>
              <a:rPr lang="en-US" sz="9600" dirty="0" smtClean="0"/>
              <a:t>Google enforcement: Korea (TOS) and Macau (</a:t>
            </a:r>
            <a:r>
              <a:rPr lang="en-US" sz="9600" dirty="0" err="1" smtClean="0"/>
              <a:t>Streetview</a:t>
            </a:r>
            <a:r>
              <a:rPr lang="en-US" sz="9600" dirty="0" smtClean="0"/>
              <a:t>) </a:t>
            </a:r>
          </a:p>
          <a:p>
            <a:pPr lvl="1">
              <a:defRPr/>
            </a:pPr>
            <a:r>
              <a:rPr lang="en-US" sz="9600" dirty="0" smtClean="0"/>
              <a:t>50 years of ID numbers is being rolled back in Korea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B66564E-3FC2-8440-9FBA-4D0C77E09A09}" type="slidenum">
              <a:rPr lang="en-US" sz="1400"/>
              <a:pPr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4413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sz="3200">
                <a:latin typeface="Arial" charset="0"/>
                <a:cs typeface="Arial" charset="0"/>
              </a:rPr>
              <a:t>What standards are enacted globally?</a:t>
            </a:r>
            <a:br>
              <a:rPr lang="en-AU" altLang="ja-JP" sz="3200">
                <a:latin typeface="Arial" charset="0"/>
                <a:cs typeface="Arial" charset="0"/>
              </a:rPr>
            </a:br>
            <a:r>
              <a:rPr lang="en-AU" altLang="ja-JP" sz="3200">
                <a:latin typeface="Arial" charset="0"/>
                <a:cs typeface="Arial" charset="0"/>
              </a:rPr>
              <a:t>– ‘Basic’ only or ‘</a:t>
            </a:r>
            <a:r>
              <a:rPr lang="en-US" altLang="ja-JP" sz="3200">
                <a:latin typeface="Arial" charset="0"/>
                <a:cs typeface="Arial" charset="0"/>
              </a:rPr>
              <a:t>European</a:t>
            </a:r>
            <a:r>
              <a:rPr lang="en-AU" sz="3200">
                <a:latin typeface="Arial" charset="0"/>
                <a:cs typeface="Arial" charset="0"/>
              </a:rPr>
              <a:t>’</a:t>
            </a:r>
            <a:r>
              <a:rPr lang="en-US" altLang="ja-JP" sz="3200">
                <a:latin typeface="Arial" charset="0"/>
                <a:cs typeface="Arial" charset="0"/>
              </a:rPr>
              <a:t>?</a:t>
            </a:r>
            <a:endParaRPr lang="en-US" sz="3200">
              <a:latin typeface="Arial" charset="0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/>
              <a:t>Must first answer: </a:t>
            </a:r>
            <a:r>
              <a:rPr lang="ja-JP" altLang="en-US" sz="2600" dirty="0"/>
              <a:t>‘</a:t>
            </a:r>
            <a:r>
              <a:rPr lang="en-US" altLang="ja-JP" sz="2600" dirty="0"/>
              <a:t>what are </a:t>
            </a:r>
            <a:r>
              <a:rPr lang="en-US" altLang="ja-JP" sz="2600" i="1" dirty="0"/>
              <a:t>European</a:t>
            </a:r>
            <a:r>
              <a:rPr lang="en-US" altLang="ja-JP" sz="2600" dirty="0"/>
              <a:t> data privacy standards?</a:t>
            </a:r>
            <a:r>
              <a:rPr lang="en-US" sz="2600" dirty="0"/>
              <a:t>’</a:t>
            </a:r>
            <a:endParaRPr lang="en-US" altLang="ja-JP" sz="26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/>
              <a:t>Approach: What is required by the EU Directive but </a:t>
            </a:r>
            <a:r>
              <a:rPr lang="en-US" sz="2600" b="1" dirty="0"/>
              <a:t>not</a:t>
            </a:r>
            <a:r>
              <a:rPr lang="en-US" sz="2600" dirty="0"/>
              <a:t> required by the OECD Guidelines?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/>
              <a:t>Identified the </a:t>
            </a:r>
            <a:r>
              <a:rPr lang="en-US" sz="2600" b="1" dirty="0"/>
              <a:t>10 key differences </a:t>
            </a:r>
            <a:r>
              <a:rPr lang="en-US" sz="2600" dirty="0"/>
              <a:t>as</a:t>
            </a:r>
            <a:r>
              <a:rPr lang="en-US" sz="2600" b="1" dirty="0"/>
              <a:t> </a:t>
            </a:r>
            <a:r>
              <a:rPr lang="en-US" sz="2600" dirty="0"/>
              <a:t>‘European standards’ (next slide)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/>
              <a:t>Examined 33/37 non-European laws (as at Dec. 2011) against these 10 </a:t>
            </a:r>
            <a:r>
              <a:rPr lang="en-US" sz="2600" dirty="0" smtClean="0"/>
              <a:t>criteria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b="1" dirty="0" smtClean="0"/>
              <a:t>Result: </a:t>
            </a:r>
            <a:r>
              <a:rPr lang="en-US" sz="2600" dirty="0" smtClean="0"/>
              <a:t>Average 7/10 ‘European’ factors found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 smtClean="0"/>
              <a:t>Result: Most important factors occurred most often (&gt;75%)</a:t>
            </a:r>
          </a:p>
          <a:p>
            <a:pPr marL="914400" lvl="1" indent="-514350">
              <a:lnSpc>
                <a:spcPct val="80000"/>
              </a:lnSpc>
              <a:defRPr/>
            </a:pPr>
            <a:r>
              <a:rPr lang="en-US" sz="2200" dirty="0" smtClean="0"/>
              <a:t>Export limits; sensitive data; deletion; court actions; specialist DPA</a:t>
            </a:r>
            <a:endParaRPr lang="en-US" sz="22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600" dirty="0"/>
              <a:t>Now </a:t>
            </a:r>
            <a:r>
              <a:rPr lang="en-US" sz="2600" dirty="0" smtClean="0"/>
              <a:t>48 </a:t>
            </a:r>
            <a:r>
              <a:rPr lang="en-US" sz="2600" dirty="0"/>
              <a:t>laws (not 33) but no </a:t>
            </a:r>
            <a:r>
              <a:rPr lang="en-US" sz="2600" dirty="0" smtClean="0"/>
              <a:t>apparent significant change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600" b="1" dirty="0" smtClean="0"/>
              <a:t>Conclusion: </a:t>
            </a:r>
            <a:r>
              <a:rPr lang="en-US" sz="2600" dirty="0" smtClean="0"/>
              <a:t>The current ‘global standard’ is the European </a:t>
            </a:r>
            <a:r>
              <a:rPr lang="en-US" sz="2600" dirty="0"/>
              <a:t>standard, to a significant </a:t>
            </a:r>
            <a:r>
              <a:rPr lang="en-US" sz="2600" dirty="0" smtClean="0"/>
              <a:t>extent (av. 70%)</a:t>
            </a:r>
            <a:endParaRPr lang="en-US" sz="2600" dirty="0"/>
          </a:p>
          <a:p>
            <a:pPr marL="457200" indent="-457200">
              <a:lnSpc>
                <a:spcPct val="80000"/>
              </a:lnSpc>
              <a:buFontTx/>
              <a:buAutoNum type="arabicPeriod"/>
              <a:defRPr/>
            </a:pPr>
            <a:endParaRPr lang="en-US" sz="2800" dirty="0">
              <a:latin typeface="Arial" charset="0"/>
            </a:endParaRPr>
          </a:p>
          <a:p>
            <a:pPr marL="457200" indent="-457200">
              <a:lnSpc>
                <a:spcPct val="80000"/>
              </a:lnSpc>
              <a:defRPr/>
            </a:pPr>
            <a:endParaRPr lang="en-US" sz="2800" dirty="0">
              <a:latin typeface="Arial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DC0C52B-DCFC-B940-BE6F-E2A28F9D7707}" type="slidenum">
              <a:rPr lang="en-US" sz="1400"/>
              <a:pPr/>
              <a:t>13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444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12863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10 ‘European’ standards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400" i="1" dirty="0">
                <a:latin typeface="Arial" charset="0"/>
                <a:cs typeface="Arial" charset="0"/>
              </a:rPr>
              <a:t>EU Directive (1995) &amp; </a:t>
            </a:r>
            <a:r>
              <a:rPr lang="en-US" sz="2400" i="1" dirty="0" err="1">
                <a:latin typeface="Arial" charset="0"/>
                <a:cs typeface="Arial" charset="0"/>
              </a:rPr>
              <a:t>CoE</a:t>
            </a:r>
            <a:r>
              <a:rPr lang="en-US" sz="2400" i="1" dirty="0">
                <a:latin typeface="Arial" charset="0"/>
                <a:cs typeface="Arial" charset="0"/>
              </a:rPr>
              <a:t> </a:t>
            </a:r>
            <a:r>
              <a:rPr lang="en-US" sz="2400" i="1" dirty="0" smtClean="0">
                <a:latin typeface="Arial" charset="0"/>
                <a:cs typeface="Arial" charset="0"/>
              </a:rPr>
              <a:t>108 +</a:t>
            </a:r>
            <a:r>
              <a:rPr lang="en-US" sz="2400" i="1" dirty="0">
                <a:latin typeface="Arial" charset="0"/>
                <a:cs typeface="Arial" charset="0"/>
              </a:rPr>
              <a:t>Add. Protocol (2001</a:t>
            </a:r>
            <a:r>
              <a:rPr lang="en-US" sz="3200" i="1" dirty="0">
                <a:latin typeface="Arial" charset="0"/>
                <a:cs typeface="Arial" charset="0"/>
              </a:rPr>
              <a:t>)</a:t>
            </a:r>
            <a:endParaRPr lang="en-US" sz="32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308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 smtClean="0">
                <a:cs typeface="Arial"/>
              </a:rPr>
              <a:t>‘</a:t>
            </a:r>
            <a:r>
              <a:rPr lang="en-AU" altLang="ja-JP" sz="2400" b="1" dirty="0" err="1">
                <a:cs typeface="Arial"/>
              </a:rPr>
              <a:t>Minimality</a:t>
            </a:r>
            <a:r>
              <a:rPr lang="en-AU" sz="2400" b="1" dirty="0">
                <a:cs typeface="Arial"/>
              </a:rPr>
              <a:t>’</a:t>
            </a:r>
            <a:r>
              <a:rPr lang="en-AU" altLang="ja-JP" sz="2400" b="1" dirty="0">
                <a:cs typeface="Arial"/>
              </a:rPr>
              <a:t> in collection </a:t>
            </a:r>
            <a:r>
              <a:rPr lang="en-AU" altLang="ja-JP" sz="2400" dirty="0">
                <a:cs typeface="Arial"/>
              </a:rPr>
              <a:t>(relative to purposes);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>
                <a:cs typeface="Arial"/>
              </a:rPr>
              <a:t>General ‘</a:t>
            </a:r>
            <a:r>
              <a:rPr lang="en-AU" sz="2400" b="1" dirty="0">
                <a:cs typeface="Arial"/>
              </a:rPr>
              <a:t>fair and lawful processing</a:t>
            </a:r>
            <a:r>
              <a:rPr lang="en-AU" sz="2400" dirty="0">
                <a:cs typeface="Arial"/>
              </a:rPr>
              <a:t>’ requirement;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 smtClean="0">
                <a:cs typeface="Arial"/>
              </a:rPr>
              <a:t>Some </a:t>
            </a:r>
            <a:r>
              <a:rPr lang="en-AU" sz="2400" b="1" dirty="0">
                <a:cs typeface="Arial"/>
              </a:rPr>
              <a:t>‘prior </a:t>
            </a:r>
            <a:r>
              <a:rPr lang="en-AU" sz="2400" b="1" dirty="0" smtClean="0">
                <a:cs typeface="Arial"/>
              </a:rPr>
              <a:t>checking’ </a:t>
            </a:r>
            <a:r>
              <a:rPr lang="en-AU" sz="2400" dirty="0" smtClean="0">
                <a:cs typeface="Arial"/>
              </a:rPr>
              <a:t>by DPA required;</a:t>
            </a:r>
            <a:endParaRPr lang="en-AU" sz="2400" dirty="0">
              <a:cs typeface="Arial"/>
            </a:endParaRP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>
                <a:cs typeface="Arial"/>
              </a:rPr>
              <a:t>‘</a:t>
            </a:r>
            <a:r>
              <a:rPr lang="en-AU" sz="2400" b="1" dirty="0">
                <a:cs typeface="Arial"/>
              </a:rPr>
              <a:t>Deletion</a:t>
            </a:r>
            <a:r>
              <a:rPr lang="en-AU" sz="2400" dirty="0">
                <a:cs typeface="Arial"/>
              </a:rPr>
              <a:t>’: Destruction or </a:t>
            </a:r>
            <a:r>
              <a:rPr lang="en-AU" sz="2400" dirty="0" err="1">
                <a:cs typeface="Arial"/>
              </a:rPr>
              <a:t>anonymisation</a:t>
            </a:r>
            <a:r>
              <a:rPr lang="en-AU" sz="2400" dirty="0">
                <a:cs typeface="Arial"/>
              </a:rPr>
              <a:t> after use;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b="1" dirty="0" smtClean="0">
                <a:cs typeface="Arial"/>
              </a:rPr>
              <a:t>Sensitive data </a:t>
            </a:r>
            <a:r>
              <a:rPr lang="en-AU" sz="2400" dirty="0" smtClean="0">
                <a:cs typeface="Arial"/>
              </a:rPr>
              <a:t>additional protections;</a:t>
            </a:r>
            <a:endParaRPr lang="en-AU" sz="2400" dirty="0">
              <a:cs typeface="Arial"/>
            </a:endParaRP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>
                <a:cs typeface="Arial"/>
              </a:rPr>
              <a:t>Limits on </a:t>
            </a:r>
            <a:r>
              <a:rPr lang="en-AU" sz="2400" b="1" dirty="0">
                <a:cs typeface="Arial"/>
              </a:rPr>
              <a:t>automated decision-making</a:t>
            </a:r>
            <a:r>
              <a:rPr lang="en-AU" sz="2400" dirty="0">
                <a:cs typeface="Arial"/>
              </a:rPr>
              <a:t>;</a:t>
            </a:r>
          </a:p>
          <a:p>
            <a:pPr marL="533400" indent="-533400" algn="just">
              <a:lnSpc>
                <a:spcPct val="90000"/>
              </a:lnSpc>
              <a:spcAft>
                <a:spcPts val="1000"/>
              </a:spcAft>
              <a:buFont typeface="Times" charset="0"/>
              <a:buAutoNum type="arabicPeriod"/>
              <a:defRPr/>
            </a:pPr>
            <a:r>
              <a:rPr lang="en-AU" sz="2400" dirty="0">
                <a:cs typeface="Arial"/>
              </a:rPr>
              <a:t>‘Opt-out’ of </a:t>
            </a:r>
            <a:r>
              <a:rPr lang="en-AU" sz="2400" b="1" dirty="0">
                <a:cs typeface="Arial"/>
              </a:rPr>
              <a:t>direct marketing </a:t>
            </a:r>
            <a:r>
              <a:rPr lang="en-AU" sz="2400" dirty="0">
                <a:cs typeface="Arial"/>
              </a:rPr>
              <a:t>uses required</a:t>
            </a:r>
            <a:r>
              <a:rPr lang="en-AU" sz="2400" dirty="0" smtClean="0">
                <a:cs typeface="Arial"/>
              </a:rPr>
              <a:t>.</a:t>
            </a:r>
          </a:p>
          <a:p>
            <a:pPr marL="533400" indent="-533400" algn="just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>
                <a:cs typeface="Arial"/>
              </a:rPr>
              <a:t>Has </a:t>
            </a:r>
            <a:r>
              <a:rPr lang="en-AU" sz="2400" dirty="0" smtClean="0">
                <a:cs typeface="Arial"/>
              </a:rPr>
              <a:t>a </a:t>
            </a:r>
            <a:r>
              <a:rPr lang="en-AU" sz="2400" b="1" dirty="0" smtClean="0">
                <a:cs typeface="Arial"/>
              </a:rPr>
              <a:t>separate </a:t>
            </a:r>
            <a:r>
              <a:rPr lang="en-AU" sz="2400" b="1" dirty="0">
                <a:cs typeface="Arial"/>
              </a:rPr>
              <a:t>independent DPA</a:t>
            </a:r>
            <a:r>
              <a:rPr lang="en-AU" sz="2400" dirty="0">
                <a:cs typeface="Arial"/>
              </a:rPr>
              <a:t>;  </a:t>
            </a:r>
            <a:r>
              <a:rPr lang="en-AU" sz="2400" i="1" dirty="0">
                <a:cs typeface="Arial"/>
              </a:rPr>
              <a:t>(enforcement)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>
                <a:cs typeface="Arial"/>
              </a:rPr>
              <a:t>Allows </a:t>
            </a:r>
            <a:r>
              <a:rPr lang="en-AU" sz="2400" b="1" dirty="0">
                <a:cs typeface="Arial"/>
              </a:rPr>
              <a:t>remedies via the courts</a:t>
            </a:r>
            <a:r>
              <a:rPr lang="en-AU" sz="2400" dirty="0">
                <a:cs typeface="Arial"/>
              </a:rPr>
              <a:t>; </a:t>
            </a:r>
            <a:r>
              <a:rPr lang="en-AU" sz="2400" i="1" dirty="0">
                <a:cs typeface="Arial"/>
              </a:rPr>
              <a:t>(enforcement)</a:t>
            </a:r>
          </a:p>
          <a:p>
            <a:pPr marL="533400" indent="-533400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400" dirty="0">
                <a:cs typeface="Arial"/>
              </a:rPr>
              <a:t>‘</a:t>
            </a:r>
            <a:r>
              <a:rPr lang="en-AU" sz="2400" b="1" dirty="0">
                <a:cs typeface="Arial"/>
              </a:rPr>
              <a:t>Border control</a:t>
            </a:r>
            <a:r>
              <a:rPr lang="en-AU" sz="2400" dirty="0" smtClean="0">
                <a:cs typeface="Arial"/>
              </a:rPr>
              <a:t>’ </a:t>
            </a:r>
            <a:r>
              <a:rPr lang="en-AU" sz="2400" dirty="0">
                <a:cs typeface="Arial"/>
              </a:rPr>
              <a:t>data exports</a:t>
            </a:r>
            <a:r>
              <a:rPr lang="en-AU" sz="2400" dirty="0" smtClean="0">
                <a:cs typeface="Arial"/>
              </a:rPr>
              <a:t> restrictions.</a:t>
            </a:r>
            <a:endParaRPr lang="en-AU" sz="2400" dirty="0">
              <a:cs typeface="Arial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AU" sz="2400" dirty="0" smtClean="0">
              <a:cs typeface="Arial"/>
            </a:endParaRP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charset="0"/>
              <a:buNone/>
              <a:defRPr/>
            </a:pPr>
            <a:r>
              <a:rPr lang="en-AU" sz="2400" dirty="0">
                <a:cs typeface="Arial"/>
              </a:rPr>
              <a:t>A</a:t>
            </a:r>
            <a:r>
              <a:rPr lang="en-AU" sz="2400" dirty="0" smtClean="0">
                <a:cs typeface="Arial"/>
              </a:rPr>
              <a:t>n ‘adequate’ law = one implementing </a:t>
            </a:r>
            <a:r>
              <a:rPr lang="en-AU" sz="2400" i="1" dirty="0" smtClean="0">
                <a:cs typeface="Arial"/>
              </a:rPr>
              <a:t>most</a:t>
            </a:r>
            <a:r>
              <a:rPr lang="en-AU" sz="2400" dirty="0" smtClean="0">
                <a:cs typeface="Arial"/>
              </a:rPr>
              <a:t> of these</a:t>
            </a:r>
          </a:p>
          <a:p>
            <a:pPr marL="0" indent="0" algn="just">
              <a:lnSpc>
                <a:spcPct val="90000"/>
              </a:lnSpc>
              <a:spcAft>
                <a:spcPts val="1000"/>
              </a:spcAft>
              <a:buFont typeface="Wingdings" charset="0"/>
              <a:buNone/>
              <a:defRPr/>
            </a:pPr>
            <a:r>
              <a:rPr lang="en-AU" sz="2400" dirty="0" smtClean="0">
                <a:cs typeface="Arial"/>
              </a:rPr>
              <a:t>Invitation to accede to </a:t>
            </a:r>
            <a:r>
              <a:rPr lang="en-AU" sz="2400" dirty="0" err="1" smtClean="0">
                <a:cs typeface="Arial"/>
              </a:rPr>
              <a:t>CoE</a:t>
            </a:r>
            <a:r>
              <a:rPr lang="en-AU" sz="2400" dirty="0" smtClean="0">
                <a:cs typeface="Arial"/>
              </a:rPr>
              <a:t> Convention 108 requires similar</a:t>
            </a:r>
            <a:endParaRPr lang="en-AU" sz="2400" dirty="0">
              <a:cs typeface="Arial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072DFFC-4483-5049-9C2C-443B87DDCEB2}" type="slidenum">
              <a:rPr lang="en-US" sz="1400"/>
              <a:pPr/>
              <a:t>14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7698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6D70F32-01EA-4E42-BB02-E73ED4BDC70E}" type="slidenum">
              <a:rPr lang="en-US" sz="1400"/>
              <a:pPr/>
              <a:t>15</a:t>
            </a:fld>
            <a:endParaRPr lang="en-US" sz="140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Outlier # 1 – China </a:t>
            </a:r>
            <a:endParaRPr lang="en-US" dirty="0">
              <a:latin typeface="Arial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" indent="0" eaLnBrk="1" hangingPunct="1">
              <a:lnSpc>
                <a:spcPct val="90000"/>
              </a:lnSpc>
              <a:buNone/>
              <a:defRPr/>
            </a:pPr>
            <a:r>
              <a:rPr lang="en-US" sz="2000" b="1" dirty="0" smtClean="0">
                <a:cs typeface="Arial"/>
              </a:rPr>
              <a:t>‘Warring States’ period (2006-10)</a:t>
            </a:r>
          </a:p>
          <a:p>
            <a:pPr marL="514350" indent="-4572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US" sz="2000" dirty="0" smtClean="0">
                <a:cs typeface="Arial"/>
              </a:rPr>
              <a:t>2006</a:t>
            </a:r>
            <a:r>
              <a:rPr lang="en-US" sz="2000" dirty="0">
                <a:cs typeface="Arial"/>
              </a:rPr>
              <a:t>/7: Draft </a:t>
            </a:r>
            <a:r>
              <a:rPr lang="en-AU" sz="2000" i="1" dirty="0">
                <a:cs typeface="Arial"/>
              </a:rPr>
              <a:t>Personal Information Protection Act,</a:t>
            </a:r>
            <a:r>
              <a:rPr lang="en-AU" sz="2000" dirty="0">
                <a:cs typeface="Arial"/>
              </a:rPr>
              <a:t> from Institute of Law</a:t>
            </a:r>
            <a:r>
              <a:rPr lang="en-AU" sz="2000" dirty="0" smtClean="0">
                <a:cs typeface="Arial"/>
              </a:rPr>
              <a:t>;</a:t>
            </a:r>
            <a:r>
              <a:rPr lang="en-US" sz="2000" dirty="0" smtClean="0">
                <a:cs typeface="Arial"/>
              </a:rPr>
              <a:t> private &amp; public sectors; included DPA; </a:t>
            </a:r>
            <a:r>
              <a:rPr lang="en-US" sz="2000" dirty="0">
                <a:cs typeface="Arial"/>
              </a:rPr>
              <a:t>EU-influenced </a:t>
            </a:r>
            <a:endParaRPr lang="en-AU" sz="2000" dirty="0">
              <a:cs typeface="Arial"/>
            </a:endParaRPr>
          </a:p>
          <a:p>
            <a:pPr marL="514350" indent="-4572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000" dirty="0" smtClean="0">
                <a:cs typeface="Arial"/>
              </a:rPr>
              <a:t>Some </a:t>
            </a:r>
            <a:r>
              <a:rPr lang="en-AU" sz="2000" dirty="0">
                <a:cs typeface="Arial"/>
              </a:rPr>
              <a:t>Provinces have enacted data privacy codes, for consumers</a:t>
            </a:r>
          </a:p>
          <a:p>
            <a:pPr marL="514350" indent="-4572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000" dirty="0">
                <a:cs typeface="Arial"/>
              </a:rPr>
              <a:t>Piecemeal laws on money laundering, medical records, insurance, consumer protection and credit </a:t>
            </a:r>
            <a:r>
              <a:rPr lang="en-AU" sz="2000" dirty="0" smtClean="0">
                <a:cs typeface="Arial"/>
              </a:rPr>
              <a:t>reporting </a:t>
            </a:r>
          </a:p>
          <a:p>
            <a:pPr marL="514350" indent="-457200" eaLnBrk="1" hangingPunct="1">
              <a:lnSpc>
                <a:spcPct val="90000"/>
              </a:lnSpc>
              <a:buFont typeface="Times" charset="0"/>
              <a:buAutoNum type="arabicPeriod"/>
              <a:defRPr/>
            </a:pPr>
            <a:r>
              <a:rPr lang="en-AU" sz="2000" dirty="0" smtClean="0">
                <a:cs typeface="Arial"/>
              </a:rPr>
              <a:t>2009-10 Major reforms: Criminal Law and Tort Liability Law</a:t>
            </a:r>
          </a:p>
          <a:p>
            <a:pPr marL="57150" indent="0">
              <a:lnSpc>
                <a:spcPct val="90000"/>
              </a:lnSpc>
              <a:buNone/>
              <a:defRPr/>
            </a:pPr>
            <a:r>
              <a:rPr lang="en-US" sz="2000" b="1" dirty="0" smtClean="0">
                <a:cs typeface="Arial"/>
              </a:rPr>
              <a:t>Consistency </a:t>
            </a:r>
            <a:r>
              <a:rPr lang="en-US" sz="2000" b="1" dirty="0">
                <a:cs typeface="Arial"/>
              </a:rPr>
              <a:t>emerging </a:t>
            </a:r>
            <a:r>
              <a:rPr lang="en-US" sz="2000" b="1" dirty="0" smtClean="0">
                <a:cs typeface="Arial"/>
              </a:rPr>
              <a:t>(2011</a:t>
            </a:r>
            <a:r>
              <a:rPr lang="en-US" sz="2000" b="1" dirty="0">
                <a:cs typeface="Arial"/>
              </a:rPr>
              <a:t>-</a:t>
            </a:r>
            <a:r>
              <a:rPr lang="en-US" sz="2000" b="1" dirty="0" smtClean="0">
                <a:cs typeface="Arial"/>
              </a:rPr>
              <a:t>13) – </a:t>
            </a:r>
            <a:r>
              <a:rPr lang="en-US" sz="2000" b="1" dirty="0">
                <a:cs typeface="Arial"/>
              </a:rPr>
              <a:t>p</a:t>
            </a:r>
            <a:r>
              <a:rPr lang="en-US" sz="2000" b="1" dirty="0" smtClean="0">
                <a:cs typeface="Arial"/>
              </a:rPr>
              <a:t>rivate sector only</a:t>
            </a:r>
            <a:endParaRPr lang="en-AU" sz="2000" dirty="0">
              <a:cs typeface="Arial"/>
            </a:endParaRPr>
          </a:p>
          <a:p>
            <a:pPr marL="514350" indent="-45720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AU" sz="2000" dirty="0" smtClean="0">
                <a:cs typeface="Arial"/>
              </a:rPr>
              <a:t>2011 MIIT (Min. of Industry &amp; Info. Tech.)  ‘</a:t>
            </a:r>
            <a:r>
              <a:rPr lang="en-AU" sz="2000" dirty="0">
                <a:cs typeface="Arial"/>
              </a:rPr>
              <a:t>Internet Information Services Regulations</a:t>
            </a:r>
            <a:r>
              <a:rPr lang="en-AU" sz="2000" dirty="0" smtClean="0">
                <a:cs typeface="Arial"/>
              </a:rPr>
              <a:t>’, </a:t>
            </a:r>
            <a:r>
              <a:rPr lang="en-AU" sz="2000" dirty="0">
                <a:cs typeface="Arial"/>
              </a:rPr>
              <a:t>in force 3/</a:t>
            </a:r>
            <a:r>
              <a:rPr lang="en-AU" sz="2000" dirty="0" smtClean="0">
                <a:cs typeface="Arial"/>
              </a:rPr>
              <a:t>12</a:t>
            </a:r>
          </a:p>
          <a:p>
            <a:pPr marL="514350" indent="-45720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AU" sz="2000" dirty="0" smtClean="0">
                <a:cs typeface="Arial"/>
              </a:rPr>
              <a:t>2012 NPC Standing Committee ‘Decision’ (a law) on Internet Information Protection, in force 12/12</a:t>
            </a:r>
          </a:p>
          <a:p>
            <a:pPr marL="514350" indent="-45720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AU" sz="2000" dirty="0" smtClean="0">
                <a:cs typeface="Arial"/>
              </a:rPr>
              <a:t>2013 MIIT Standardization Administration ‘Guidelines’</a:t>
            </a:r>
            <a:r>
              <a:rPr lang="en-AU" sz="2000" dirty="0">
                <a:cs typeface="Arial"/>
              </a:rPr>
              <a:t> </a:t>
            </a:r>
            <a:r>
              <a:rPr lang="en-AU" sz="2000" dirty="0" smtClean="0">
                <a:cs typeface="Arial"/>
              </a:rPr>
              <a:t>on Personal Information Protection in ‘computer information systems’</a:t>
            </a:r>
          </a:p>
          <a:p>
            <a:pPr marL="514350" indent="-457200" eaLnBrk="1" hangingPunct="1">
              <a:lnSpc>
                <a:spcPct val="90000"/>
              </a:lnSpc>
              <a:buFont typeface="+mj-lt"/>
              <a:buAutoNum type="arabicPeriod" startAt="5"/>
              <a:defRPr/>
            </a:pPr>
            <a:r>
              <a:rPr lang="en-AU" sz="2000" dirty="0" smtClean="0">
                <a:cs typeface="Arial"/>
              </a:rPr>
              <a:t>2013 MIIT </a:t>
            </a:r>
            <a:r>
              <a:rPr lang="en-AU" sz="2000" dirty="0">
                <a:cs typeface="Arial"/>
              </a:rPr>
              <a:t>‘User Data Protection’ </a:t>
            </a:r>
            <a:r>
              <a:rPr lang="en-AU" sz="2000" dirty="0" smtClean="0">
                <a:cs typeface="Arial"/>
              </a:rPr>
              <a:t>Regulations’ </a:t>
            </a:r>
          </a:p>
          <a:p>
            <a:pPr marL="571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cs typeface="Arial"/>
              </a:rPr>
              <a:t>Result</a:t>
            </a:r>
            <a:r>
              <a:rPr lang="en-US" sz="2000" b="1" dirty="0">
                <a:solidFill>
                  <a:srgbClr val="FF0000"/>
                </a:solidFill>
                <a:cs typeface="Arial"/>
              </a:rPr>
              <a:t>: 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No </a:t>
            </a:r>
            <a:r>
              <a:rPr lang="en-US" sz="2000" dirty="0" smtClean="0">
                <a:solidFill>
                  <a:srgbClr val="FF0000"/>
                </a:solidFill>
                <a:cs typeface="Arial"/>
              </a:rPr>
              <a:t>national law yet but </a:t>
            </a:r>
            <a:r>
              <a:rPr lang="en-AU" sz="2000" dirty="0" smtClean="0">
                <a:solidFill>
                  <a:srgbClr val="FF0000"/>
                </a:solidFill>
                <a:ea typeface="ヒラギノ角ゴ Pro W3" charset="0"/>
                <a:cs typeface="Arial"/>
              </a:rPr>
              <a:t>expanding scope &amp; consistency in principles. </a:t>
            </a:r>
            <a:endParaRPr lang="en-US" sz="2000" dirty="0">
              <a:solidFill>
                <a:srgbClr val="FF0000"/>
              </a:solidFill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810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 #2 -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2011 ‘Rules’ under the IT Act give a private sector law which might not meet OECD-basic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India has applied again for EU adequacy – unlikely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Government has a draft ‘normal’ privacy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600M ID numbers issued without any legislation (jammed); success vital to government re-election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23/09/13 – interim Supreme Court order that ID  number cannot be mandatory, or for non-citizens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Privacy law (to Supreme Court standards) could be the price for (</a:t>
            </a:r>
            <a:r>
              <a:rPr lang="en-US" sz="3000" dirty="0" err="1" smtClean="0"/>
              <a:t>i</a:t>
            </a:r>
            <a:r>
              <a:rPr lang="en-US" sz="3000" dirty="0" smtClean="0"/>
              <a:t>) the ID number and/or (ii) adequacy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8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Outlier</a:t>
            </a:r>
            <a:r>
              <a:rPr lang="en-US" dirty="0"/>
              <a:t> </a:t>
            </a:r>
            <a:r>
              <a:rPr lang="en-US" dirty="0" smtClean="0"/>
              <a:t> #3 – The USA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 smtClean="0">
                <a:solidFill>
                  <a:srgbClr val="000000"/>
                </a:solidFill>
              </a:rPr>
              <a:t>US law doesn’t &amp; won’t meet OECD standards</a:t>
            </a:r>
          </a:p>
          <a:p>
            <a:pPr lvl="1"/>
            <a:r>
              <a:rPr lang="en-US" dirty="0"/>
              <a:t>No US law </a:t>
            </a:r>
            <a:r>
              <a:rPr lang="en-US" dirty="0" smtClean="0"/>
              <a:t>requires </a:t>
            </a:r>
            <a:r>
              <a:rPr lang="en-US" dirty="0"/>
              <a:t>companies to use or disclose information only for the purpose it was </a:t>
            </a:r>
            <a:r>
              <a:rPr lang="en-US" dirty="0" smtClean="0"/>
              <a:t>collected, or </a:t>
            </a:r>
            <a:r>
              <a:rPr lang="en-US" dirty="0" err="1" smtClean="0"/>
              <a:t>minimises</a:t>
            </a:r>
            <a:r>
              <a:rPr lang="en-US" dirty="0" smtClean="0"/>
              <a:t> collection</a:t>
            </a:r>
          </a:p>
          <a:p>
            <a:pPr lvl="1"/>
            <a:r>
              <a:rPr lang="en-US" dirty="0"/>
              <a:t>US Constitution may prevent such laws – </a:t>
            </a:r>
            <a:r>
              <a:rPr lang="en-US" dirty="0" smtClean="0"/>
              <a:t>uncertain</a:t>
            </a:r>
            <a:endParaRPr lang="en-US" dirty="0"/>
          </a:p>
          <a:p>
            <a:pPr lvl="1"/>
            <a:r>
              <a:rPr lang="en-US" dirty="0" smtClean="0"/>
              <a:t>Obama Administration 2012</a:t>
            </a:r>
            <a:r>
              <a:rPr lang="en-US" dirty="0"/>
              <a:t> </a:t>
            </a:r>
            <a:r>
              <a:rPr lang="en-NZ" dirty="0"/>
              <a:t>‘Consumer Privacy Bill of Rights’ </a:t>
            </a:r>
            <a:r>
              <a:rPr lang="en-US" dirty="0" smtClean="0"/>
              <a:t>initiative is sub-OECD, does not require legislation </a:t>
            </a:r>
          </a:p>
          <a:p>
            <a:pPr lvl="1"/>
            <a:r>
              <a:rPr lang="en-US" dirty="0" smtClean="0"/>
              <a:t>OECD-compliant laws are politically impossible in Congress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USA does not protect foreigners’ privacy</a:t>
            </a:r>
          </a:p>
          <a:p>
            <a:pPr lvl="1"/>
            <a:r>
              <a:rPr lang="en-US" dirty="0" smtClean="0"/>
              <a:t>PRISM may put most personal data on US servers + communications channels into the hands of the US government</a:t>
            </a:r>
          </a:p>
          <a:p>
            <a:pPr lvl="2"/>
            <a:r>
              <a:rPr lang="en-US" dirty="0" smtClean="0"/>
              <a:t>All safeguards are overwhelmed or circumvented</a:t>
            </a:r>
          </a:p>
          <a:p>
            <a:pPr lvl="1"/>
            <a:r>
              <a:rPr lang="en-US" dirty="0" smtClean="0"/>
              <a:t>US says this is only to track ‘foreigners’ ( = us)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it mean to be ‘interoperable’ with US standards?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USA is, &amp; is likely to stay, the outlier in global </a:t>
            </a:r>
            <a:r>
              <a:rPr lang="en-US" smtClean="0"/>
              <a:t>privacy standards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F237-A94C-7B4E-B93D-E0433E8010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</a:t>
            </a:r>
            <a:r>
              <a:rPr lang="en-US" dirty="0" smtClean="0"/>
              <a:t>lobal </a:t>
            </a:r>
            <a:r>
              <a:rPr lang="en-US" b="1" dirty="0" smtClean="0"/>
              <a:t>private sector </a:t>
            </a:r>
            <a:r>
              <a:rPr lang="en-US" dirty="0" smtClean="0"/>
              <a:t>data privacy map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005000"/>
              </p:ext>
            </p:extLst>
          </p:nvPr>
        </p:nvGraphicFramePr>
        <p:xfrm>
          <a:off x="1680735" y="1474334"/>
          <a:ext cx="5743600" cy="3629688"/>
        </p:xfrm>
        <a:graphic>
          <a:graphicData uri="http://schemas.openxmlformats.org/drawingml/2006/table">
            <a:tbl>
              <a:tblPr bandRow="1" bandCol="1">
                <a:tableStyleId>{F5AB1C69-6EDB-4FF4-983F-18BD219EF322}</a:tableStyleId>
              </a:tblPr>
              <a:tblGrid>
                <a:gridCol w="2871800"/>
                <a:gridCol w="2871800"/>
              </a:tblGrid>
              <a:tr h="181484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EU</a:t>
                      </a:r>
                    </a:p>
                    <a:p>
                      <a:pPr algn="ctr"/>
                      <a:r>
                        <a:rPr lang="en-US" sz="4000" dirty="0" smtClean="0"/>
                        <a:t>28</a:t>
                      </a:r>
                      <a:endParaRPr lang="en-US" sz="4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CoE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25</a:t>
                      </a:r>
                      <a:endParaRPr lang="en-US" sz="4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84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ROW</a:t>
                      </a:r>
                    </a:p>
                    <a:p>
                      <a:pPr algn="ctr"/>
                      <a:r>
                        <a:rPr lang="en-US" sz="4000" dirty="0" smtClean="0"/>
                        <a:t>43</a:t>
                      </a:r>
                      <a:endParaRPr lang="en-US" sz="4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USA</a:t>
                      </a:r>
                    </a:p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268" y="5483044"/>
            <a:ext cx="8806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96 jurisdictions with private sector data privacy laws (</a:t>
            </a:r>
            <a:r>
              <a:rPr lang="en-US" sz="2800" dirty="0" smtClean="0">
                <a:solidFill>
                  <a:srgbClr val="008000"/>
                </a:solidFill>
              </a:rPr>
              <a:t>+USA</a:t>
            </a:r>
            <a:r>
              <a:rPr lang="en-US" sz="2800" dirty="0" smtClean="0"/>
              <a:t>)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Thinking of this in EU v US terms grossly over-simplifies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F237-A94C-7B4E-B93D-E0433E8010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dirty="0" smtClean="0"/>
              <a:t>What do opponents of privacy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Remove legal liabilities from data privacy laws</a:t>
            </a:r>
          </a:p>
          <a:p>
            <a:pPr marL="914400" lvl="1" indent="-514350"/>
            <a:r>
              <a:rPr lang="en-US" sz="2600" strike="sngStrike" dirty="0" smtClean="0"/>
              <a:t>‘Accountability’ (‘due diligence’ = no liability) failed</a:t>
            </a:r>
            <a:r>
              <a:rPr lang="en-US" sz="2600" dirty="0" smtClean="0"/>
              <a:t>: EU made </a:t>
            </a:r>
            <a:r>
              <a:rPr lang="en-US" sz="2600" dirty="0"/>
              <a:t> </a:t>
            </a:r>
            <a:r>
              <a:rPr lang="en-US" sz="2600" dirty="0" smtClean="0"/>
              <a:t>it an extra obligation, not an alternative standard</a:t>
            </a:r>
          </a:p>
          <a:p>
            <a:pPr marL="914400" lvl="1" indent="-514350"/>
            <a:r>
              <a:rPr lang="en-US" sz="2600" dirty="0" smtClean="0"/>
              <a:t>‘Risk based’ laws are the new </a:t>
            </a:r>
            <a:r>
              <a:rPr lang="en-US" sz="2600" dirty="0" err="1" smtClean="0"/>
              <a:t>favourite</a:t>
            </a:r>
            <a:r>
              <a:rPr lang="en-US" sz="2600" dirty="0" smtClean="0"/>
              <a:t>: Allow any personal data to be collected; only prevent uses which are shown </a:t>
            </a:r>
            <a:r>
              <a:rPr lang="en-US" sz="2600" dirty="0"/>
              <a:t>(somehow) </a:t>
            </a:r>
            <a:r>
              <a:rPr lang="en-US" sz="2600" dirty="0" smtClean="0"/>
              <a:t>to involve ‘risk’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E</a:t>
            </a:r>
            <a:r>
              <a:rPr lang="en-US" sz="3000" dirty="0" smtClean="0"/>
              <a:t>xpand ‘anonymous’ data / contract ‘personal data’</a:t>
            </a:r>
          </a:p>
          <a:p>
            <a:pPr marL="914400" lvl="1" indent="-514350"/>
            <a:r>
              <a:rPr lang="en-US" sz="2600" dirty="0" smtClean="0"/>
              <a:t>Coincidence of interests between private sector data aggregation, and governments intent on ‘open data’</a:t>
            </a:r>
          </a:p>
          <a:p>
            <a:pPr marL="914400" lvl="1" indent="-514350"/>
            <a:r>
              <a:rPr lang="en-US" sz="2600" dirty="0" smtClean="0"/>
              <a:t>Depends on (</a:t>
            </a:r>
            <a:r>
              <a:rPr lang="en-US" sz="2600" dirty="0" err="1" smtClean="0"/>
              <a:t>i</a:t>
            </a:r>
            <a:r>
              <a:rPr lang="en-US" sz="2600" dirty="0" smtClean="0"/>
              <a:t>) restricting ‘personal data’ to ‘identification’ and not encompassing ‘individual interaction’; (ii) pretending that de-identified data cannot be re-identified, or used for interactions.</a:t>
            </a:r>
          </a:p>
          <a:p>
            <a:pPr marL="914400" lvl="1" indent="-514350"/>
            <a:r>
              <a:rPr lang="en-US" sz="2600" dirty="0" smtClean="0"/>
              <a:t>Enables ‘data analytics’ / ‘big data’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D</a:t>
            </a:r>
            <a:r>
              <a:rPr lang="en-US" sz="3000" dirty="0" smtClean="0"/>
              <a:t>estroy data export limitation </a:t>
            </a:r>
            <a:r>
              <a:rPr lang="en-US" sz="3000" dirty="0"/>
              <a:t>laws &amp; require ‘Interoperability</a:t>
            </a:r>
            <a:r>
              <a:rPr lang="en-US" sz="3000" dirty="0" smtClean="0"/>
              <a:t>’</a:t>
            </a:r>
          </a:p>
          <a:p>
            <a:pPr marL="914400" lvl="1" indent="-514350"/>
            <a:r>
              <a:rPr lang="en-US" sz="2600" dirty="0" smtClean="0"/>
              <a:t>Result will be data exports to the USA can never be prevented despite low levels of US protection</a:t>
            </a:r>
          </a:p>
          <a:p>
            <a:pPr marL="914400" lvl="1" indent="-514350"/>
            <a:r>
              <a:rPr lang="en-US" sz="2600" dirty="0"/>
              <a:t>US policy in OECD, </a:t>
            </a:r>
            <a:r>
              <a:rPr lang="en-US" sz="2600" dirty="0" err="1"/>
              <a:t>CoE</a:t>
            </a:r>
            <a:r>
              <a:rPr lang="en-US" sz="2600" dirty="0"/>
              <a:t>, APEC &amp; FTA negotiations to weaken any ‘comparable protection’ </a:t>
            </a:r>
            <a:r>
              <a:rPr lang="en-US" sz="2600" dirty="0" smtClean="0"/>
              <a:t>requirements, and require ‘free flow’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9886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‘Tell them what you really think…’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national data privacy laws passé?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about China, India and the USA?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the opponents of privacy want?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international agreements irrelevant?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Are there better alternatives to laws?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does that leave us?</a:t>
            </a:r>
          </a:p>
        </p:txBody>
      </p:sp>
    </p:spTree>
    <p:extLst>
      <p:ext uri="{BB962C8B-B14F-4D97-AF65-F5344CB8AC3E}">
        <p14:creationId xmlns:p14="http://schemas.microsoft.com/office/powerpoint/2010/main" val="247452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international agreements irrelevant?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Revised OECD privacy Guidelines (2013)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APEC Cross-Border Privacy Rules (CBPR) (2013)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EU Regulation replacing Directive (2014?)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 err="1" smtClean="0"/>
              <a:t>Modernised</a:t>
            </a:r>
            <a:r>
              <a:rPr lang="en-US" dirty="0" smtClean="0"/>
              <a:t>’ and ‘</a:t>
            </a:r>
            <a:r>
              <a:rPr lang="en-US" dirty="0" err="1" smtClean="0"/>
              <a:t>globalised</a:t>
            </a:r>
            <a:r>
              <a:rPr lang="en-US" dirty="0" smtClean="0"/>
              <a:t>’ </a:t>
            </a:r>
            <a:r>
              <a:rPr lang="en-US" dirty="0" err="1" smtClean="0"/>
              <a:t>CoE</a:t>
            </a:r>
            <a:r>
              <a:rPr lang="en-US" dirty="0" smtClean="0"/>
              <a:t> Convention 108 (2014?)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Forget about the UN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08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Revised OECD privacy Guidelines (2013)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Privacy principles frozen at 1980 level (pre-Directive, 33 years ago)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Protection of ‘uninterrupted  and secure’ </a:t>
            </a:r>
            <a:r>
              <a:rPr lang="en-US" sz="2400" dirty="0" err="1" smtClean="0"/>
              <a:t>transborder</a:t>
            </a:r>
            <a:r>
              <a:rPr lang="en-US" sz="2400" dirty="0" smtClean="0"/>
              <a:t> data flows (1980) is removed (hello PRISM &amp; GCHQ!)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Recommendation of legislation (1980) is weakened</a:t>
            </a:r>
          </a:p>
          <a:p>
            <a:pPr marL="914400" lvl="1" indent="-514350"/>
            <a:r>
              <a:rPr lang="en-US" sz="2000" dirty="0" smtClean="0"/>
              <a:t>Allows something like APEC CBPR to suffice</a:t>
            </a:r>
          </a:p>
          <a:p>
            <a:pPr marL="914400" lvl="1" indent="-514350"/>
            <a:r>
              <a:rPr lang="en-US" sz="2000" dirty="0" smtClean="0"/>
              <a:t>US First Amendment is also allowed to degrade privacy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Non-OECD countries are now invited to adhere to the GLs and implement cross-border ‘cooperation’ (</a:t>
            </a:r>
            <a:r>
              <a:rPr lang="en-US" sz="2400" dirty="0" err="1" smtClean="0"/>
              <a:t>ie</a:t>
            </a:r>
            <a:r>
              <a:rPr lang="en-US" sz="2400" dirty="0" smtClean="0"/>
              <a:t> submission re exports)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Data exports can only require (undefined) ‘accountability’</a:t>
            </a:r>
          </a:p>
          <a:p>
            <a:pPr marL="914400" lvl="1" indent="-514350"/>
            <a:r>
              <a:rPr lang="en-US" sz="2000" dirty="0" smtClean="0"/>
              <a:t>No OECD country can require more, even with non-OECD members</a:t>
            </a:r>
          </a:p>
          <a:p>
            <a:pPr marL="914400" lvl="1" indent="-514350"/>
            <a:r>
              <a:rPr lang="en-US" sz="2000" dirty="0" smtClean="0"/>
              <a:t>No non-OECD ‘adhering’ country can require more either</a:t>
            </a:r>
          </a:p>
          <a:p>
            <a:pPr marL="914400" lvl="1" indent="-514350"/>
            <a:r>
              <a:rPr lang="en-US" sz="2000" dirty="0" smtClean="0"/>
              <a:t>No longer ‘minimum standards’ </a:t>
            </a:r>
            <a:r>
              <a:rPr lang="en-US" sz="2000" i="1" dirty="0" smtClean="0"/>
              <a:t>except domestically</a:t>
            </a:r>
          </a:p>
          <a:p>
            <a:pPr marL="0" indent="0">
              <a:buNone/>
            </a:pPr>
            <a:r>
              <a:rPr lang="en-US" sz="2400" i="1" dirty="0" smtClean="0"/>
              <a:t>Purpose: The USA does not care what domestic laws apply (it has lost that fight), provided data exports can’t be stopped</a:t>
            </a:r>
          </a:p>
          <a:p>
            <a:pPr marL="914400" lvl="1" indent="-51435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9737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APEC  CBPR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APEC’s </a:t>
            </a:r>
            <a:r>
              <a:rPr lang="en-US" i="1" dirty="0" smtClean="0">
                <a:solidFill>
                  <a:srgbClr val="FF0000"/>
                </a:solidFill>
              </a:rPr>
              <a:t>illusory</a:t>
            </a:r>
            <a:r>
              <a:rPr lang="en-US" dirty="0" smtClean="0"/>
              <a:t> Cross-Border Privacy Rules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CBPR only require APEC Framework’s (2005) ‘OECD-Lite’ standards (c. 1980) to be met by </a:t>
            </a:r>
            <a:r>
              <a:rPr lang="en-US" i="1" dirty="0" smtClean="0"/>
              <a:t>companies</a:t>
            </a:r>
            <a:r>
              <a:rPr lang="en-US" dirty="0" smtClean="0"/>
              <a:t> certified under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the USA is yet fully engaged (it has no OECD-standard law)</a:t>
            </a:r>
          </a:p>
          <a:p>
            <a:pPr marL="914400" lvl="1" indent="-514350"/>
            <a:r>
              <a:rPr lang="en-US" dirty="0" err="1" smtClean="0"/>
              <a:t>TRUSTe</a:t>
            </a:r>
            <a:r>
              <a:rPr lang="en-US" dirty="0" smtClean="0"/>
              <a:t> is its ‘Accountability Agent’; the FTC its enforcement agency; IBM its one certified company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APEC CBPR’s purpose: to allow data transfers from willing APEC countries to a few US-based certified companies despite weak US laws and remedies</a:t>
            </a:r>
          </a:p>
          <a:p>
            <a:pPr marL="914400" lvl="1" indent="-514350"/>
            <a:r>
              <a:rPr lang="en-US" dirty="0" smtClean="0"/>
              <a:t>Will any other APEC countries use this to obtain transfers?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US then aims for ‘interoperability’ of this system with non-APEC countries, to circumvent data export restrictions</a:t>
            </a:r>
          </a:p>
          <a:p>
            <a:pPr marL="914400" lvl="1" indent="-514350"/>
            <a:r>
              <a:rPr lang="en-US" dirty="0" smtClean="0"/>
              <a:t>Via new OECD Guidelines, or agreements with EU (like Safe Harbor) or India, or FTAs with others</a:t>
            </a:r>
          </a:p>
          <a:p>
            <a:pPr marL="0" indent="0">
              <a:buNone/>
            </a:pPr>
            <a:r>
              <a:rPr lang="en-US" i="1" dirty="0" smtClean="0"/>
              <a:t>APEC CBPR is just a smokescreen to protect data exports to the USA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64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 Regulation replacing Directive (2014?)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Reding’s</a:t>
            </a:r>
            <a:r>
              <a:rPr lang="en-US" dirty="0" smtClean="0"/>
              <a:t> bottom line: No reduction from the Directive</a:t>
            </a:r>
          </a:p>
          <a:p>
            <a:r>
              <a:rPr lang="en-US" dirty="0" smtClean="0"/>
              <a:t>Best chance of a ‘3</a:t>
            </a:r>
            <a:r>
              <a:rPr lang="en-US" baseline="30000" dirty="0" smtClean="0"/>
              <a:t>rd</a:t>
            </a:r>
            <a:r>
              <a:rPr lang="en-US" dirty="0" smtClean="0"/>
              <a:t> Generation’ set of privacy principles</a:t>
            </a:r>
          </a:p>
          <a:p>
            <a:pPr lvl="1"/>
            <a:r>
              <a:rPr lang="en-US" dirty="0" smtClean="0"/>
              <a:t>Will be very influential outside Europe</a:t>
            </a:r>
          </a:p>
          <a:p>
            <a:r>
              <a:rPr lang="en-US" dirty="0" smtClean="0"/>
              <a:t>Key Q remains data export limitations and ‘adequacy’ / ‘interoperability’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95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‘</a:t>
            </a:r>
            <a:r>
              <a:rPr lang="en-US" sz="3600" dirty="0" err="1" smtClean="0"/>
              <a:t>Modernised</a:t>
            </a:r>
            <a:r>
              <a:rPr lang="en-US" sz="3600" dirty="0" smtClean="0"/>
              <a:t>’ and ‘</a:t>
            </a:r>
            <a:r>
              <a:rPr lang="en-US" sz="3600" dirty="0" err="1" smtClean="0"/>
              <a:t>globalised</a:t>
            </a:r>
            <a:r>
              <a:rPr lang="en-US" sz="3600" dirty="0" smtClean="0"/>
              <a:t>’ </a:t>
            </a:r>
            <a:br>
              <a:rPr lang="en-US" sz="3600" dirty="0" smtClean="0"/>
            </a:br>
            <a:r>
              <a:rPr lang="en-US" sz="3600" dirty="0" err="1" smtClean="0"/>
              <a:t>CoE</a:t>
            </a:r>
            <a:r>
              <a:rPr lang="en-US" sz="3600" dirty="0" smtClean="0"/>
              <a:t> Convention 108 (2014?)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Convention (1981) + Protocol (2001) = Directive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Since 2012 ‘</a:t>
            </a:r>
            <a:r>
              <a:rPr lang="en-US" dirty="0" err="1" smtClean="0"/>
              <a:t>globalisation</a:t>
            </a:r>
            <a:r>
              <a:rPr lang="en-US" dirty="0" smtClean="0"/>
              <a:t>’ has started </a:t>
            </a:r>
          </a:p>
          <a:p>
            <a:pPr lvl="1"/>
            <a:r>
              <a:rPr lang="en-US" dirty="0" smtClean="0"/>
              <a:t>Uruguay; Morocco next; more in the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</a:t>
            </a:r>
            <a:r>
              <a:rPr lang="en-US" dirty="0" err="1" smtClean="0"/>
              <a:t>Modernisation</a:t>
            </a:r>
            <a:r>
              <a:rPr lang="en-US" dirty="0" smtClean="0"/>
              <a:t>’ proposals (2012) by Consultative Committee</a:t>
            </a:r>
            <a:endParaRPr lang="en-US" dirty="0"/>
          </a:p>
          <a:p>
            <a:pPr lvl="1"/>
            <a:r>
              <a:rPr lang="en-US" dirty="0" smtClean="0"/>
              <a:t>awaiting modification/ approval by </a:t>
            </a:r>
            <a:r>
              <a:rPr lang="en-AU" dirty="0"/>
              <a:t>ad hoc committee </a:t>
            </a:r>
            <a:r>
              <a:rPr lang="en-AU" dirty="0" smtClean="0"/>
              <a:t>(</a:t>
            </a:r>
            <a:r>
              <a:rPr lang="en-AU" dirty="0"/>
              <a:t>CAHDATA)</a:t>
            </a:r>
            <a:r>
              <a:rPr lang="en-AU" dirty="0" smtClean="0">
                <a:effectLst/>
              </a:rPr>
              <a:t> </a:t>
            </a:r>
            <a:r>
              <a:rPr lang="en-AU" dirty="0" smtClean="0"/>
              <a:t>of member States + non-European observers</a:t>
            </a:r>
            <a:endParaRPr lang="en-AU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Numerous stronger or new principles proposed</a:t>
            </a:r>
          </a:p>
          <a:p>
            <a:pPr lvl="1"/>
            <a:r>
              <a:rPr lang="en-US" dirty="0" smtClean="0"/>
              <a:t>May equate to EU Regulation ‘3</a:t>
            </a:r>
            <a:r>
              <a:rPr lang="en-US" baseline="30000" dirty="0" smtClean="0"/>
              <a:t>rd</a:t>
            </a:r>
            <a:r>
              <a:rPr lang="en-US" dirty="0" smtClean="0"/>
              <a:t> generation’ </a:t>
            </a:r>
          </a:p>
          <a:p>
            <a:pPr lvl="1"/>
            <a:r>
              <a:rPr lang="en-US" dirty="0" smtClean="0"/>
              <a:t>May expand ‘personal data’ to include enabling interactions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exports – replaces ‘adequacy’ </a:t>
            </a:r>
            <a:r>
              <a:rPr lang="en-AU" dirty="0" smtClean="0"/>
              <a:t>requirement with (undefined) </a:t>
            </a:r>
            <a:r>
              <a:rPr lang="en-AU" dirty="0"/>
              <a:t>‘appropriate’ protection</a:t>
            </a:r>
            <a:r>
              <a:rPr lang="en-AU" dirty="0" smtClean="0">
                <a:effectLst/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Risky: A vague term with no Court to interpret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2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result: Stalemate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943"/>
            <a:ext cx="8229600" cy="4911407"/>
          </a:xfrm>
        </p:spPr>
        <p:txBody>
          <a:bodyPr>
            <a:noAutofit/>
          </a:bodyPr>
          <a:lstStyle/>
          <a:p>
            <a:r>
              <a:rPr lang="en-US" sz="2400" dirty="0"/>
              <a:t>US </a:t>
            </a:r>
            <a:r>
              <a:rPr lang="en-US" sz="2400" dirty="0" smtClean="0"/>
              <a:t>technology and State </a:t>
            </a:r>
            <a:r>
              <a:rPr lang="en-US" sz="2400" dirty="0" err="1"/>
              <a:t>vs</a:t>
            </a:r>
            <a:r>
              <a:rPr lang="en-US" sz="2400" dirty="0"/>
              <a:t> global data protection standards</a:t>
            </a:r>
          </a:p>
          <a:p>
            <a:r>
              <a:rPr lang="en-US" sz="2400" dirty="0" smtClean="0"/>
              <a:t>‘</a:t>
            </a:r>
            <a:r>
              <a:rPr lang="en-US" sz="2400" dirty="0"/>
              <a:t>I</a:t>
            </a:r>
            <a:r>
              <a:rPr lang="en-US" sz="2400" dirty="0" smtClean="0"/>
              <a:t>nteroperability’ with US standards would be foolish until they improve – maybe forever</a:t>
            </a:r>
          </a:p>
          <a:p>
            <a:r>
              <a:rPr lang="en-US" sz="2400" dirty="0" smtClean="0"/>
              <a:t>Perhaps the position ought to stay as it is: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Those outside the US respect, but do not accommodate, the inherent limitations in US data privacy protection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No accommodation for the US unwillingness to legislate at 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Inevitable administrative inconvenience for US companies in complying with BCRs, Safe Harbor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More frequent problems for US companies (prosecutions, fines, damages) acting outside the USA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Voluntary adoption by many US companies of increasingly global ‘European’ standards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Increasing isolation of the USA re national laws / global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F237-A94C-7B4E-B93D-E0433E8010B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there better alternatives to laws?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‘Get over it’ – Abandon privacy as a value</a:t>
            </a:r>
          </a:p>
          <a:p>
            <a:pPr marL="914400" lvl="1" indent="-514350"/>
            <a:r>
              <a:rPr lang="en-US" dirty="0" smtClean="0"/>
              <a:t>Choice: Some do, most don’t</a:t>
            </a:r>
          </a:p>
          <a:p>
            <a:pPr marL="914400" lvl="1" indent="-514350"/>
            <a:r>
              <a:rPr lang="en-US" dirty="0" smtClean="0"/>
              <a:t>Inevitably, the content of privacy as a value </a:t>
            </a:r>
            <a:r>
              <a:rPr lang="en-US" i="1" dirty="0" smtClean="0"/>
              <a:t>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Self-regulation / ISO standards / privacy marks?</a:t>
            </a:r>
          </a:p>
          <a:p>
            <a:pPr marL="914400" lvl="1" indent="-514350"/>
            <a:r>
              <a:rPr lang="en-US" dirty="0" smtClean="0"/>
              <a:t>With pixies or with legal compulsion?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‘Privacy by design’?</a:t>
            </a:r>
          </a:p>
          <a:p>
            <a:pPr marL="914400" lvl="1" indent="-514350"/>
            <a:r>
              <a:rPr lang="en-US" dirty="0" smtClean="0"/>
              <a:t>Yes, but only with legal compulsion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Privacy-enhancing technologies (PETs)?</a:t>
            </a:r>
          </a:p>
          <a:p>
            <a:pPr lvl="1"/>
            <a:r>
              <a:rPr lang="en-US" dirty="0" smtClean="0"/>
              <a:t>Encryption is useless in transactions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Counter-surveillance (</a:t>
            </a:r>
            <a:r>
              <a:rPr lang="en-US" dirty="0" err="1" smtClean="0"/>
              <a:t>sousveillance</a:t>
            </a:r>
            <a:r>
              <a:rPr lang="en-US" dirty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914400" lvl="1" indent="-514350"/>
            <a:r>
              <a:rPr lang="en-US" dirty="0" smtClean="0"/>
              <a:t>No use against </a:t>
            </a:r>
            <a:r>
              <a:rPr lang="en-US" dirty="0" err="1" smtClean="0"/>
              <a:t>dataveillance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29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(not all) people retain privacy as a value, even though its shape shifts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single protective mechanism suffices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protections work better if supported by laws (a) limiting surveillance; &amp; (b) protecting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 companies and government lead those in whose interest is the destruction of  privacy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data privacy laws will be ubiquitous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hey can be subverted by international standards limiting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International standards are worth contesting and strengthening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Surveillance &amp; data aggregation is not </a:t>
            </a:r>
            <a:r>
              <a:rPr lang="en-US" dirty="0" smtClean="0"/>
              <a:t>irreversible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steady global strengthening of national laws &amp; international standards is still the best hope</a:t>
            </a:r>
          </a:p>
        </p:txBody>
      </p:sp>
    </p:spTree>
    <p:extLst>
      <p:ext uri="{BB962C8B-B14F-4D97-AF65-F5344CB8AC3E}">
        <p14:creationId xmlns:p14="http://schemas.microsoft.com/office/powerpoint/2010/main" val="1815998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ヒラギノ角ゴ Pro W3" charset="0"/>
                <a:cs typeface="Arial"/>
              </a:rPr>
              <a:t>Further details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This presentation was supported by the RCUK Centre for Copyright and New Business Models in the Creative Economy (</a:t>
            </a:r>
            <a:r>
              <a:rPr lang="en-US" sz="2400" dirty="0" err="1"/>
              <a:t>CREATe</a:t>
            </a:r>
            <a:r>
              <a:rPr lang="en-US" sz="2400" dirty="0"/>
              <a:t>), AHRC Grant Number AH/K000179/</a:t>
            </a:r>
            <a:r>
              <a:rPr lang="en-US" sz="2400" dirty="0" smtClean="0"/>
              <a:t>1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ヒラギノ角ゴ Pro W3" charset="0"/>
                <a:cs typeface="Arial"/>
              </a:rPr>
              <a:t>Papers on my SSRN page </a:t>
            </a:r>
            <a:r>
              <a:rPr lang="en-US" sz="2400" u="sng" dirty="0">
                <a:hlinkClick r:id="rId2"/>
              </a:rPr>
              <a:t>http://ssrn.com/author=</a:t>
            </a:r>
            <a:r>
              <a:rPr lang="en-US" sz="2400" u="sng" dirty="0" smtClean="0">
                <a:hlinkClick r:id="rId2"/>
              </a:rPr>
              <a:t>57970</a:t>
            </a:r>
            <a:r>
              <a:rPr lang="en-US" sz="2400" u="sng" dirty="0" smtClean="0"/>
              <a:t> :</a:t>
            </a:r>
            <a:endParaRPr lang="en-US" sz="2400" dirty="0">
              <a:ea typeface="ヒラギノ角ゴ Pro W3" charset="0"/>
              <a:cs typeface="Arial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a typeface="ヒラギノ角ゴ Pro W3" charset="0"/>
                <a:cs typeface="Arial"/>
              </a:rPr>
              <a:t>The </a:t>
            </a:r>
            <a:r>
              <a:rPr lang="en-US" sz="2000" dirty="0">
                <a:ea typeface="ヒラギノ角ゴ Pro W3" charset="0"/>
                <a:cs typeface="Arial"/>
              </a:rPr>
              <a:t>Influence of European Data Privacy Standards Outside Europe: Implications for Globalisation of Convention </a:t>
            </a:r>
            <a:r>
              <a:rPr lang="en-US" sz="2000" dirty="0" smtClean="0">
                <a:ea typeface="ヒラギノ角ゴ Pro W3" charset="0"/>
                <a:cs typeface="Arial"/>
              </a:rPr>
              <a:t>108 (2012)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Global Tables of Data Privacy Laws and Bills (3rd Ed, June 2013)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/>
              <a:t>Sheherezade and the 101 Data Privacy Laws: Origins, Significance and Global Trajectories </a:t>
            </a:r>
            <a:r>
              <a:rPr lang="en-US" sz="2000" dirty="0" smtClean="0"/>
              <a:t>(2013)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Obama's Privacy Framework: An Offer to be Left on the Table? </a:t>
            </a:r>
            <a:r>
              <a:rPr lang="en-US" sz="2000" dirty="0" smtClean="0"/>
              <a:t>(2012)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Uruguay Starts Convention 108's Global Journey with Accession: Toward a Global Privacy Treaty? </a:t>
            </a:r>
            <a:r>
              <a:rPr lang="en-US" sz="2000" dirty="0" smtClean="0"/>
              <a:t>(2013)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'</a:t>
            </a:r>
            <a:r>
              <a:rPr lang="en-US" sz="2000" dirty="0"/>
              <a:t>Modernising' Data Protection Convention 108: A Safe Basis for a Global Privacy Treaty? </a:t>
            </a:r>
            <a:r>
              <a:rPr lang="en-US" sz="2000" dirty="0" smtClean="0"/>
              <a:t>(2013)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International Data Privacy Standards: A Global Approach (Australian Privacy Foundation Policy Statement</a:t>
            </a:r>
            <a:r>
              <a:rPr lang="en-US" sz="2000" dirty="0" smtClean="0"/>
              <a:t>) (2013)</a:t>
            </a:r>
            <a:endParaRPr lang="en-US" sz="2000" dirty="0">
              <a:ea typeface="ヒラギノ角ゴ Pro W3" charset="0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ヒラギノ角ゴ Pro W3" charset="0"/>
                <a:cs typeface="Arial"/>
              </a:rPr>
              <a:t>See also my Web Pages at </a:t>
            </a:r>
            <a:r>
              <a:rPr lang="en-US" sz="2000" dirty="0" smtClean="0">
                <a:ea typeface="ヒラギノ角ゴ Pro W3" charset="0"/>
                <a:cs typeface="Arial"/>
              </a:rPr>
              <a:t> </a:t>
            </a:r>
            <a:r>
              <a:rPr lang="en-US" sz="2000" dirty="0" smtClean="0">
                <a:ea typeface="ヒラギノ角ゴ Pro W3" charset="0"/>
                <a:cs typeface="Arial"/>
                <a:hlinkClick r:id="rId3"/>
              </a:rPr>
              <a:t>http</a:t>
            </a:r>
            <a:r>
              <a:rPr lang="en-US" sz="2000" dirty="0">
                <a:ea typeface="ヒラギノ角ゴ Pro W3" charset="0"/>
                <a:cs typeface="Arial"/>
                <a:hlinkClick r:id="rId3"/>
              </a:rPr>
              <a:t>://www2.austlii.edu.au/~graham</a:t>
            </a:r>
            <a:r>
              <a:rPr lang="en-US" sz="2000" dirty="0" smtClean="0">
                <a:ea typeface="ヒラギノ角ゴ Pro W3" charset="0"/>
                <a:cs typeface="Arial"/>
                <a:hlinkClick r:id="rId3"/>
              </a:rPr>
              <a:t>/</a:t>
            </a:r>
            <a:endParaRPr lang="en-US" sz="2400" dirty="0">
              <a:ea typeface="ヒラギノ角ゴ Pro W3" charset="0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B1B67-048E-C342-A385-7E11B559E74B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3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does it mean to say a country has a</a:t>
            </a:r>
            <a:r>
              <a:rPr lang="en-US" dirty="0"/>
              <a:t> </a:t>
            </a:r>
            <a:r>
              <a:rPr lang="en-US" dirty="0" smtClean="0"/>
              <a:t>data privacy law?</a:t>
            </a:r>
            <a:endParaRPr lang="en-US" sz="3600" i="1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Tx/>
              <a:buAutoNum type="arabicPeriod"/>
            </a:pPr>
            <a:r>
              <a:rPr lang="en-US" sz="2400" dirty="0">
                <a:latin typeface="Arial" charset="0"/>
              </a:rPr>
              <a:t>What is </a:t>
            </a:r>
            <a:r>
              <a:rPr lang="en-US" sz="2400" dirty="0" smtClean="0">
                <a:latin typeface="Arial" charset="0"/>
              </a:rPr>
              <a:t>a </a:t>
            </a:r>
            <a:r>
              <a:rPr lang="en-US" sz="2400" b="1" dirty="0" smtClean="0">
                <a:latin typeface="Arial" charset="0"/>
              </a:rPr>
              <a:t>‘country</a:t>
            </a:r>
            <a:r>
              <a:rPr lang="en-US" sz="2400" b="1" dirty="0">
                <a:latin typeface="Arial" charset="0"/>
              </a:rPr>
              <a:t>’ </a:t>
            </a:r>
            <a:r>
              <a:rPr lang="en-US" sz="2400" dirty="0">
                <a:latin typeface="Arial" charset="0"/>
              </a:rPr>
              <a:t>for this purpose?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A separate legal jurisdiction (</a:t>
            </a:r>
            <a:r>
              <a:rPr lang="en-US" sz="1600" dirty="0" err="1">
                <a:latin typeface="Arial" charset="0"/>
                <a:ea typeface="ヒラギノ角ゴ Pro W3" charset="0"/>
              </a:rPr>
              <a:t>eg</a:t>
            </a:r>
            <a:r>
              <a:rPr lang="en-US" sz="1600" dirty="0">
                <a:latin typeface="Arial" charset="0"/>
                <a:ea typeface="ヒラギノ角ゴ Pro W3" charset="0"/>
              </a:rPr>
              <a:t> HK, Macau, Jersey, Greenland)</a:t>
            </a:r>
          </a:p>
          <a:p>
            <a:pPr marL="742950" indent="-742950">
              <a:buFontTx/>
              <a:buAutoNum type="arabicPeriod"/>
            </a:pPr>
            <a:r>
              <a:rPr lang="en-US" sz="2400" dirty="0">
                <a:latin typeface="Arial" charset="0"/>
              </a:rPr>
              <a:t>What’s a </a:t>
            </a:r>
            <a:r>
              <a:rPr lang="en-US" sz="2400" b="1" dirty="0">
                <a:latin typeface="Arial" charset="0"/>
              </a:rPr>
              <a:t>law</a:t>
            </a:r>
            <a:r>
              <a:rPr lang="en-US" sz="2400" dirty="0">
                <a:latin typeface="Arial" charset="0"/>
              </a:rPr>
              <a:t>?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It</a:t>
            </a:r>
            <a:r>
              <a:rPr lang="fr-FR" sz="2000" dirty="0">
                <a:latin typeface="Arial" charset="0"/>
                <a:ea typeface="ヒラギノ角ゴ Pro W3" charset="0"/>
              </a:rPr>
              <a:t>’</a:t>
            </a:r>
            <a:r>
              <a:rPr lang="en-US" altLang="ja-JP" sz="2000" dirty="0">
                <a:latin typeface="Arial" charset="0"/>
                <a:ea typeface="ヒラギノ角ゴ Pro W3" charset="0"/>
              </a:rPr>
              <a:t>s a law: not self-regulation or </a:t>
            </a:r>
            <a:r>
              <a:rPr lang="en-US" altLang="ja-JP" sz="2000" dirty="0" err="1">
                <a:latin typeface="Arial" charset="0"/>
                <a:ea typeface="ヒラギノ角ゴ Pro W3" charset="0"/>
              </a:rPr>
              <a:t>trustmarks</a:t>
            </a:r>
            <a:endParaRPr lang="en-US" altLang="ja-JP" sz="2000" dirty="0">
              <a:latin typeface="Arial" charset="0"/>
              <a:ea typeface="ヒラギノ角ゴ Pro W3" charset="0"/>
            </a:endParaRP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A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ny </a:t>
            </a:r>
            <a:r>
              <a:rPr lang="en-US" sz="2000" dirty="0">
                <a:latin typeface="Arial" charset="0"/>
                <a:ea typeface="ヒラギノ角ゴ Pro W3" charset="0"/>
              </a:rPr>
              <a:t>type of enforcement by law 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is sufficient, even if ineffective</a:t>
            </a:r>
            <a:endParaRPr lang="en-US" sz="2000" dirty="0">
              <a:latin typeface="Arial" charset="0"/>
              <a:ea typeface="ヒラギノ角ゴ Pro W3" charset="0"/>
            </a:endParaRPr>
          </a:p>
          <a:p>
            <a:pPr marL="742950" indent="-742950">
              <a:buFontTx/>
              <a:buAutoNum type="arabicPeriod"/>
            </a:pPr>
            <a:r>
              <a:rPr lang="en-US" sz="2400" dirty="0">
                <a:latin typeface="Arial" charset="0"/>
              </a:rPr>
              <a:t>What </a:t>
            </a:r>
            <a:r>
              <a:rPr lang="en-US" sz="2400" b="1" dirty="0">
                <a:latin typeface="Arial" charset="0"/>
              </a:rPr>
              <a:t>scope</a:t>
            </a:r>
            <a:r>
              <a:rPr lang="en-US" sz="2400" dirty="0">
                <a:latin typeface="Arial" charset="0"/>
              </a:rPr>
              <a:t> must a law have?</a:t>
            </a: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Must cover 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(most of) the private sector and/or the </a:t>
            </a:r>
            <a:r>
              <a:rPr lang="en-US" sz="2000" dirty="0">
                <a:latin typeface="Arial" charset="0"/>
                <a:ea typeface="ヒラギノ角ゴ Pro W3" charset="0"/>
              </a:rPr>
              <a:t>public 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sector</a:t>
            </a:r>
            <a:endParaRPr lang="en-US" sz="2000" dirty="0">
              <a:latin typeface="Arial" charset="0"/>
              <a:ea typeface="ヒラギノ角ゴ Pro W3" charset="0"/>
            </a:endParaRPr>
          </a:p>
          <a:p>
            <a:pPr lvl="1"/>
            <a:r>
              <a:rPr lang="en-US" sz="2000" dirty="0">
                <a:latin typeface="Arial" charset="0"/>
                <a:ea typeface="ヒラギノ角ゴ Pro W3" charset="0"/>
              </a:rPr>
              <a:t>Almost all </a:t>
            </a:r>
            <a:r>
              <a:rPr lang="en-US" sz="2000" dirty="0" smtClean="0">
                <a:latin typeface="Arial" charset="0"/>
                <a:ea typeface="ヒラギノ角ゴ Pro W3" charset="0"/>
              </a:rPr>
              <a:t>(90%) cover </a:t>
            </a:r>
            <a:r>
              <a:rPr lang="en-US" sz="2000" dirty="0">
                <a:latin typeface="Arial" charset="0"/>
                <a:ea typeface="ヒラギノ角ゴ Pro W3" charset="0"/>
              </a:rPr>
              <a:t>both public &amp; private sectors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" charset="0"/>
              </a:rPr>
              <a:t>What </a:t>
            </a:r>
            <a:r>
              <a:rPr lang="en-US" sz="2400" b="1" dirty="0">
                <a:latin typeface="Arial" charset="0"/>
              </a:rPr>
              <a:t>content</a:t>
            </a:r>
            <a:r>
              <a:rPr lang="en-US" sz="2400" dirty="0">
                <a:latin typeface="Arial" charset="0"/>
              </a:rPr>
              <a:t> must a data privacy  law have</a:t>
            </a:r>
            <a:r>
              <a:rPr lang="en-US" sz="2400" dirty="0" smtClean="0">
                <a:latin typeface="Arial" charset="0"/>
              </a:rPr>
              <a:t>?</a:t>
            </a:r>
            <a:endParaRPr lang="en-US" sz="2000" dirty="0" smtClean="0">
              <a:latin typeface="Arial" charset="0"/>
            </a:endParaRPr>
          </a:p>
          <a:p>
            <a:pPr marL="914400" lvl="1" indent="-514350"/>
            <a:r>
              <a:rPr lang="en-US" sz="2000" dirty="0" smtClean="0">
                <a:latin typeface="Arial" charset="0"/>
              </a:rPr>
              <a:t>‘Most’ of the basic principles shared by all international agreements (OECD, </a:t>
            </a:r>
            <a:r>
              <a:rPr lang="en-US" sz="2000" dirty="0" err="1" smtClean="0">
                <a:latin typeface="Arial" charset="0"/>
              </a:rPr>
              <a:t>CoE</a:t>
            </a:r>
            <a:r>
              <a:rPr lang="en-US" sz="2000" dirty="0" smtClean="0">
                <a:latin typeface="Arial" charset="0"/>
              </a:rPr>
              <a:t>, EU and APEC)</a:t>
            </a:r>
          </a:p>
          <a:p>
            <a:pPr marL="914400" lvl="1" indent="-514350"/>
            <a:r>
              <a:rPr lang="en-US" sz="2000" dirty="0" smtClean="0">
                <a:latin typeface="Arial" charset="0"/>
              </a:rPr>
              <a:t>11/15 basic principles, including the main ones, is the minimum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8198D89-57A3-0E4C-AF0C-9BA0E2E7E095}" type="slidenum">
              <a:rPr lang="en-US" sz="1400"/>
              <a:pPr/>
              <a:t>3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0954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merican Typewriter" charset="0"/>
              </a:rPr>
              <a:t>Comparison of 10 Asian laws (over 15)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D646903-9D3D-E04F-9E40-A0D0C3E8F64D}" type="slidenum">
              <a:rPr lang="en-US" sz="1400"/>
              <a:pPr/>
              <a:t>4</a:t>
            </a:fld>
            <a:endParaRPr lang="en-US" sz="140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</p:nvPr>
        </p:nvGraphicFramePr>
        <p:xfrm>
          <a:off x="323850" y="260350"/>
          <a:ext cx="8569325" cy="619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046"/>
                <a:gridCol w="424148"/>
                <a:gridCol w="386721"/>
                <a:gridCol w="449098"/>
                <a:gridCol w="511472"/>
                <a:gridCol w="461572"/>
                <a:gridCol w="436620"/>
                <a:gridCol w="411672"/>
                <a:gridCol w="498997"/>
                <a:gridCol w="399196"/>
                <a:gridCol w="474046"/>
                <a:gridCol w="674737"/>
              </a:tblGrid>
              <a:tr h="4152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‘Basic’ principles</a:t>
                      </a:r>
                      <a:r>
                        <a:rPr lang="en-AU" sz="1600" i="1" baseline="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in </a:t>
                      </a:r>
                      <a:r>
                        <a:rPr lang="en-AU" sz="1600" i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en-AU" sz="1600" b="1" i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r>
                        <a:rPr lang="en-AU" sz="1600" b="1" i="1" baseline="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Asian laws</a:t>
                      </a:r>
                      <a:endParaRPr lang="en-AU" sz="24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HK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IN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JN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KR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MA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MY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PH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TW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SN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VN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i="1">
                          <a:effectLst/>
                          <a:latin typeface="Cambria"/>
                          <a:ea typeface="Cambria"/>
                          <a:cs typeface="Times New Roman"/>
                        </a:rPr>
                        <a:t>TTL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Collection ‘limits’ (‘not excessive’)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Collection by lawful means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Collection by fair means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77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Purpose of collection ‘specified’ by time of collection 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77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Collection with knowledge or consent, when from data subject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?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77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Data quality – relevant, accurate, complete &amp; up-to-date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77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Uses limited to purpose of collection, with consent or by law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77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Disclosure limited to collection purpose, with consent or by law 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77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Secondary uses and disclosures only allowed if compatible 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877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Secondary purpose ‘specified’ at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change of </a:t>
                      </a:r>
                      <a:r>
                        <a:rPr lang="en-AU" sz="16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use</a:t>
                      </a:r>
                      <a:endParaRPr lang="en-AU" sz="2400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?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Security safeguards – ‘reasonable’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Openness re </a:t>
                      </a:r>
                      <a:r>
                        <a:rPr lang="en-AU" sz="16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personal data</a:t>
                      </a:r>
                      <a:r>
                        <a:rPr lang="en-AU" sz="1600" baseline="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 policies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X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Access to individual personal data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Correction of individual data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2438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Accountable data controller 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AU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  <a:tr h="4152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Total /15</a:t>
                      </a:r>
                      <a:endParaRPr lang="en-AU" sz="16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AU" sz="2400" i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AU" sz="2400" i="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1600" b="1" i="1" dirty="0" smtClean="0">
                          <a:solidFill>
                            <a:srgbClr val="C0504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13.6</a:t>
                      </a:r>
                      <a:endParaRPr lang="en-AU" sz="2400" b="1" i="1" dirty="0">
                        <a:solidFill>
                          <a:srgbClr val="C0504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9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FEF1D85-86B1-594C-A10B-F55775A007FE}" type="slidenum">
              <a:rPr lang="en-US" sz="1400"/>
              <a:pPr/>
              <a:t>5</a:t>
            </a:fld>
            <a:endParaRPr lang="en-US" sz="140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How many </a:t>
            </a:r>
            <a:r>
              <a:rPr lang="en-US" altLang="ja-JP" dirty="0" smtClean="0"/>
              <a:t>countries </a:t>
            </a:r>
            <a:r>
              <a:rPr lang="en-AU" altLang="ja-JP" dirty="0" smtClean="0"/>
              <a:t>now</a:t>
            </a:r>
            <a:r>
              <a:rPr lang="en-US" altLang="ja-JP" dirty="0" smtClean="0"/>
              <a:t> </a:t>
            </a:r>
            <a:r>
              <a:rPr lang="en-US" altLang="ja-JP" dirty="0"/>
              <a:t>have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 data </a:t>
            </a:r>
            <a:r>
              <a:rPr lang="en-US" altLang="ja-JP" dirty="0"/>
              <a:t>privacy </a:t>
            </a:r>
            <a:r>
              <a:rPr lang="en-US" altLang="ja-JP" dirty="0" smtClean="0"/>
              <a:t>law? </a:t>
            </a:r>
            <a:endParaRPr lang="en-US" dirty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95438"/>
            <a:ext cx="7848600" cy="4648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A</a:t>
            </a:r>
            <a:r>
              <a:rPr lang="en-US" dirty="0">
                <a:latin typeface="+mj-lt"/>
              </a:rPr>
              <a:t>: </a:t>
            </a:r>
            <a:r>
              <a:rPr lang="en-AU" b="1" dirty="0" smtClean="0">
                <a:latin typeface="+mj-lt"/>
              </a:rPr>
              <a:t>101</a:t>
            </a:r>
            <a:r>
              <a:rPr lang="en-AU" dirty="0" smtClean="0">
                <a:latin typeface="+mj-lt"/>
              </a:rPr>
              <a:t> </a:t>
            </a:r>
            <a:r>
              <a:rPr lang="en-US" dirty="0" smtClean="0"/>
              <a:t>(a</a:t>
            </a:r>
            <a:r>
              <a:rPr lang="en-US" altLang="ja-JP" dirty="0" smtClean="0"/>
              <a:t>s </a:t>
            </a:r>
            <a:r>
              <a:rPr lang="en-US" altLang="ja-JP" dirty="0"/>
              <a:t>at 30 </a:t>
            </a:r>
            <a:r>
              <a:rPr lang="en-US" altLang="ja-JP" dirty="0" smtClean="0"/>
              <a:t>September 2013)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ea typeface="ヒラギノ角ゴ Pro W3" charset="0"/>
              </a:rPr>
              <a:t>99 in </a:t>
            </a:r>
            <a:r>
              <a:rPr lang="en-US" dirty="0">
                <a:latin typeface="+mj-lt"/>
                <a:ea typeface="ヒラギノ角ゴ Pro W3" charset="0"/>
              </a:rPr>
              <a:t>a</a:t>
            </a:r>
            <a:r>
              <a:rPr lang="en-US" dirty="0" smtClean="0">
                <a:latin typeface="+mj-lt"/>
                <a:ea typeface="ヒラギノ角ゴ Pro W3" charset="0"/>
              </a:rPr>
              <a:t>rticle &amp; Table (see cites) to June 2013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+mj-lt"/>
                <a:ea typeface="ヒラギノ角ゴ Pro W3" charset="0"/>
              </a:rPr>
              <a:t>+ add Kazakhstan and South Africa (unsigned)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+mj-lt"/>
              </a:rPr>
              <a:t>90/101 cover both sectors </a:t>
            </a:r>
          </a:p>
          <a:p>
            <a:pPr marL="914400" lvl="1" indent="-514350">
              <a:defRPr/>
            </a:pPr>
            <a:r>
              <a:rPr lang="en-US" dirty="0" smtClean="0">
                <a:latin typeface="+mj-lt"/>
              </a:rPr>
              <a:t>5 Public sector only (Thailand, Yemen, USA, Nepal, Zimbabwe)</a:t>
            </a:r>
          </a:p>
          <a:p>
            <a:pPr marL="914400" lvl="1" indent="-514350">
              <a:defRPr/>
            </a:pPr>
            <a:r>
              <a:rPr lang="en-US" dirty="0" smtClean="0">
                <a:latin typeface="+mj-lt"/>
              </a:rPr>
              <a:t>6 Private sector only (Vietnam, Singapore, Malaysia; India, Qatar &amp; Dubai SEZs)</a:t>
            </a:r>
            <a:endParaRPr lang="en-US" dirty="0">
              <a:latin typeface="+mj-lt"/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3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609600"/>
            <a:ext cx="8566150" cy="533400"/>
          </a:xfrm>
        </p:spPr>
        <p:txBody>
          <a:bodyPr/>
          <a:lstStyle/>
          <a:p>
            <a:r>
              <a:rPr lang="en-US" sz="2400" b="1">
                <a:latin typeface="American Typewriter" charset="0"/>
              </a:rPr>
              <a:t>Result: 101 countries now have data privacy laws</a:t>
            </a:r>
          </a:p>
        </p:txBody>
      </p:sp>
      <p:sp>
        <p:nvSpPr>
          <p:cNvPr id="1331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6172200"/>
            <a:ext cx="8001000" cy="4572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charset="0"/>
              <a:buNone/>
              <a:defRPr/>
            </a:pPr>
            <a:r>
              <a:rPr lang="en-US" sz="3300" b="1" dirty="0" smtClean="0">
                <a:latin typeface="American Typewriter" charset="0"/>
              </a:rPr>
              <a:t>To this map, add Kazakhstan and South Africa – new Acts since mid-2013</a:t>
            </a:r>
          </a:p>
          <a:p>
            <a:pPr>
              <a:buFont typeface="Wingdings" charset="0"/>
              <a:buNone/>
              <a:defRPr/>
            </a:pPr>
            <a:r>
              <a:rPr lang="en-US" sz="1800" i="1" dirty="0" smtClean="0">
                <a:latin typeface="American Typewriter" charset="0"/>
              </a:rPr>
              <a:t>Map </a:t>
            </a:r>
            <a:r>
              <a:rPr lang="en-US" sz="1800" i="1" dirty="0">
                <a:latin typeface="American Typewriter" charset="0"/>
              </a:rPr>
              <a:t>created by </a:t>
            </a:r>
            <a:r>
              <a:rPr lang="en-US" sz="1800" i="1" dirty="0">
                <a:latin typeface="American Typewriter" charset="0"/>
                <a:hlinkClick r:id="rId2"/>
              </a:rPr>
              <a:t>interactive maps</a:t>
            </a:r>
            <a:r>
              <a:rPr lang="en-US" sz="1800" i="1" dirty="0">
                <a:latin typeface="American Typewriter" charset="0"/>
              </a:rPr>
              <a:t>: </a:t>
            </a:r>
            <a:r>
              <a:rPr lang="en-US" sz="1800" dirty="0">
                <a:latin typeface="American Typewriter" charset="0"/>
              </a:rPr>
              <a:t>http://</a:t>
            </a:r>
            <a:r>
              <a:rPr lang="en-US" sz="1800" dirty="0" err="1">
                <a:latin typeface="American Typewriter" charset="0"/>
              </a:rPr>
              <a:t>www.ammap.com</a:t>
            </a:r>
            <a:endParaRPr lang="en-US" sz="2800" dirty="0">
              <a:latin typeface="American Typewriter" charset="0"/>
            </a:endParaRPr>
          </a:p>
        </p:txBody>
      </p:sp>
      <p:sp>
        <p:nvSpPr>
          <p:cNvPr id="2867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FB72B1F-7553-D64D-8414-E57E6A56610C}" type="slidenum">
              <a:rPr lang="en-US" sz="1400"/>
              <a:pPr/>
              <a:t>6</a:t>
            </a:fld>
            <a:endParaRPr lang="en-US" sz="1400"/>
          </a:p>
        </p:txBody>
      </p:sp>
      <p:pic>
        <p:nvPicPr>
          <p:cNvPr id="28676" name="Content Placeholder 4" descr="countries_Acts.tif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 b="1836"/>
          <a:stretch>
            <a:fillRect/>
          </a:stretch>
        </p:blipFill>
        <p:spPr>
          <a:xfrm>
            <a:off x="685800" y="1341438"/>
            <a:ext cx="7772400" cy="4662487"/>
          </a:xfrm>
        </p:spPr>
      </p:pic>
    </p:spTree>
    <p:extLst>
      <p:ext uri="{BB962C8B-B14F-4D97-AF65-F5344CB8AC3E}">
        <p14:creationId xmlns:p14="http://schemas.microsoft.com/office/powerpoint/2010/main" val="33208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22 Acts &amp; 19 Bills this decade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1663" y="1417638"/>
          <a:ext cx="7932738" cy="502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123"/>
                <a:gridCol w="1322123"/>
                <a:gridCol w="1322123"/>
                <a:gridCol w="1322123"/>
                <a:gridCol w="1322123"/>
                <a:gridCol w="1322123"/>
              </a:tblGrid>
              <a:tr h="5068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</a:rPr>
                        <a:t>Acts 2010</a:t>
                      </a: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</a:rPr>
                        <a:t>Acts 2011</a:t>
                      </a: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Acts 2012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Acts 2013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Bills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Bills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</a:tr>
              <a:tr h="506842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sz="1600" dirty="0" smtClean="0">
                          <a:latin typeface="Arial"/>
                        </a:rPr>
                        <a:t>Georgia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sz="1600" dirty="0" smtClean="0">
                          <a:latin typeface="Arial"/>
                        </a:rPr>
                        <a:t>Angola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Ghana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Kazakhstan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i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Nigeria</a:t>
                      </a:r>
                      <a:r>
                        <a:rPr lang="en-AU" sz="1800" i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800" i="1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i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Thailand</a:t>
                      </a:r>
                      <a:r>
                        <a:rPr lang="en-AU" sz="2000" i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2000" i="1" dirty="0" smtClean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1449" marR="91449" marT="45721" marB="45721"/>
                </a:tc>
              </a:tr>
              <a:tr h="5068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Faroe</a:t>
                      </a:r>
                      <a:r>
                        <a:rPr lang="en-US" sz="1600" baseline="0" dirty="0" smtClean="0">
                          <a:latin typeface="Arial"/>
                        </a:rPr>
                        <a:t> Is.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Costa Rica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Nicaragua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South Africa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Brazil</a:t>
                      </a:r>
                      <a:endParaRPr lang="en-US" sz="1600" i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i="1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Turkey</a:t>
                      </a:r>
                      <a:r>
                        <a:rPr lang="en-AU" sz="2000" i="1" dirty="0" smtClean="0">
                          <a:effectLst/>
                          <a:latin typeface="Arial"/>
                        </a:rPr>
                        <a:t> </a:t>
                      </a:r>
                      <a:endParaRPr lang="en-US" sz="2000" i="1" dirty="0" smtClean="0">
                        <a:latin typeface="Arial"/>
                      </a:endParaRPr>
                    </a:p>
                  </a:txBody>
                  <a:tcPr marL="91449" marR="91449" marT="45721" marB="45721"/>
                </a:tc>
              </a:tr>
              <a:tr h="5068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Kosovo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Gabon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Philippines 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AU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Madagascar</a:t>
                      </a:r>
                      <a:endParaRPr lang="en-US" sz="1600" i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AU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Tanzania</a:t>
                      </a:r>
                      <a:r>
                        <a:rPr lang="en-AU" sz="1800" i="1" dirty="0" smtClean="0">
                          <a:effectLst/>
                          <a:latin typeface="Arial"/>
                        </a:rPr>
                        <a:t> </a:t>
                      </a:r>
                      <a:endParaRPr lang="en-US" sz="1800" i="1" dirty="0">
                        <a:latin typeface="Arial"/>
                      </a:endParaRPr>
                    </a:p>
                  </a:txBody>
                  <a:tcPr marL="91449" marR="91449" marT="45721" marB="45721"/>
                </a:tc>
              </a:tr>
              <a:tr h="506842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sz="1600" dirty="0" smtClean="0">
                          <a:latin typeface="Arial"/>
                        </a:rPr>
                        <a:t>Malaysia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sz="1600" dirty="0" smtClean="0">
                          <a:latin typeface="Arial"/>
                        </a:rPr>
                        <a:t>India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Singapore 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>
                          <a:latin typeface="Arial"/>
                        </a:rPr>
                        <a:t>Kenya </a:t>
                      </a:r>
                      <a:endParaRPr lang="en-US" sz="1600" i="1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Jamaica</a:t>
                      </a:r>
                      <a:r>
                        <a:rPr lang="en-AU" sz="2000" i="1" dirty="0" smtClean="0">
                          <a:effectLst/>
                          <a:latin typeface="Arial"/>
                        </a:rPr>
                        <a:t> </a:t>
                      </a:r>
                      <a:endParaRPr lang="en-US" sz="2000" i="1" dirty="0" smtClean="0">
                        <a:latin typeface="Arial"/>
                      </a:endParaRPr>
                    </a:p>
                  </a:txBody>
                  <a:tcPr marL="91449" marR="91449" marT="45721" marB="45721"/>
                </a:tc>
              </a:tr>
              <a:tr h="67055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Vietnam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Peru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Yemen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AU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Falkland Islands</a:t>
                      </a:r>
                      <a:r>
                        <a:rPr lang="en-AU" sz="1800" i="1" dirty="0" smtClean="0">
                          <a:effectLst/>
                          <a:latin typeface="Arial"/>
                        </a:rPr>
                        <a:t> </a:t>
                      </a:r>
                      <a:endParaRPr lang="en-US" sz="1800" i="1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i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Mali</a:t>
                      </a:r>
                      <a:r>
                        <a:rPr lang="en-AU" sz="2000" i="1" dirty="0" smtClean="0">
                          <a:effectLst/>
                          <a:latin typeface="Arial"/>
                        </a:rPr>
                        <a:t> </a:t>
                      </a:r>
                      <a:endParaRPr lang="en-US" sz="2000" i="1" dirty="0" smtClean="0">
                        <a:latin typeface="Arial"/>
                      </a:endParaRPr>
                    </a:p>
                    <a:p>
                      <a:endParaRPr lang="en-US" sz="1800" i="1" dirty="0">
                        <a:latin typeface="Arial"/>
                      </a:endParaRPr>
                    </a:p>
                  </a:txBody>
                  <a:tcPr marL="91449" marR="91449" marT="45721" marB="45721"/>
                </a:tc>
              </a:tr>
              <a:tr h="5068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Mexico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St Lucia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Georgia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Arial"/>
                        </a:rPr>
                        <a:t>Qatar</a:t>
                      </a: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Arial"/>
                        </a:rPr>
                        <a:t>Niger</a:t>
                      </a:r>
                    </a:p>
                  </a:txBody>
                  <a:tcPr marL="91449" marR="91449" marT="45721" marB="45721"/>
                </a:tc>
              </a:tr>
              <a:tr h="732104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sz="1600" dirty="0" smtClean="0">
                          <a:latin typeface="Arial"/>
                        </a:rPr>
                        <a:t>Trinidad</a:t>
                      </a:r>
                      <a:r>
                        <a:rPr lang="en-US" sz="1600" baseline="0" dirty="0" smtClean="0">
                          <a:latin typeface="Arial"/>
                        </a:rPr>
                        <a:t> &amp; Tobago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AU" sz="1600" i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Ivory Coast</a:t>
                      </a:r>
                      <a:r>
                        <a:rPr lang="en-AU" sz="1800" i="1" dirty="0" smtClean="0">
                          <a:effectLst/>
                          <a:latin typeface="Arial"/>
                        </a:rPr>
                        <a:t> </a:t>
                      </a:r>
                      <a:endParaRPr lang="en-US" sz="1800" i="1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Arial"/>
                        </a:rPr>
                        <a:t>+ 5 others in Caribbean</a:t>
                      </a:r>
                    </a:p>
                  </a:txBody>
                  <a:tcPr marL="91449" marR="91449" marT="45721" marB="45721"/>
                </a:tc>
              </a:tr>
              <a:tr h="579140">
                <a:tc>
                  <a:txBody>
                    <a:bodyPr/>
                    <a:lstStyle/>
                    <a:p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</a:rPr>
                        <a:t>Ukraine</a:t>
                      </a:r>
                      <a:endParaRPr lang="en-US" sz="1600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r>
                        <a:rPr lang="en-AU" sz="1800" i="1" dirty="0" smtClean="0">
                          <a:effectLst/>
                          <a:latin typeface="Arial"/>
                        </a:rPr>
                        <a:t> </a:t>
                      </a:r>
                      <a:endParaRPr lang="en-US" sz="1800" i="1" dirty="0">
                        <a:latin typeface="Arial"/>
                      </a:endParaRPr>
                    </a:p>
                  </a:txBody>
                  <a:tcPr marL="91449" marR="91449" marT="45721" marB="45721"/>
                </a:tc>
                <a:tc>
                  <a:txBody>
                    <a:bodyPr/>
                    <a:lstStyle/>
                    <a:p>
                      <a:endParaRPr lang="en-US" sz="1600" i="1" dirty="0">
                        <a:latin typeface="Arial"/>
                      </a:endParaRPr>
                    </a:p>
                  </a:txBody>
                  <a:tcPr marL="91449" marR="91449" marT="45721" marB="45721"/>
                </a:tc>
              </a:tr>
            </a:tbl>
          </a:graphicData>
        </a:graphic>
      </p:graphicFrame>
      <p:sp>
        <p:nvSpPr>
          <p:cNvPr id="297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F130F83-FD0B-F943-9BE7-03C9FD1E2E16}" type="slidenum">
              <a:rPr lang="en-US" sz="1400"/>
              <a:pPr/>
              <a:t>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7117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668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>
                <a:latin typeface="Arial" charset="0"/>
              </a:rPr>
              <a:t>Jurisdictions by decade: </a:t>
            </a:r>
            <a:r>
              <a:rPr lang="en-US" sz="3200" i="1">
                <a:latin typeface="Arial" charset="0"/>
              </a:rPr>
              <a:t>From rare to common</a:t>
            </a:r>
          </a:p>
        </p:txBody>
      </p:sp>
      <p:graphicFrame>
        <p:nvGraphicFramePr>
          <p:cNvPr id="31746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5863" y="1495425"/>
          <a:ext cx="6770687" cy="36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Worksheet" r:id="rId4" imgW="13817600" imgH="7505700" progId="Excel.Sheet.8">
                  <p:embed/>
                </p:oleObj>
              </mc:Choice>
              <mc:Fallback>
                <p:oleObj name="Worksheet" r:id="rId4" imgW="13817600" imgH="75057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495425"/>
                        <a:ext cx="6770687" cy="367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066800" y="5648325"/>
            <a:ext cx="6996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b="1"/>
              <a:t>101 jurisdictions with data privacy laws by August 2013</a:t>
            </a:r>
          </a:p>
        </p:txBody>
      </p:sp>
      <p:sp>
        <p:nvSpPr>
          <p:cNvPr id="3174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31B1BA6-FF2B-414E-AFE6-C775D8528E36}" type="slidenum">
              <a:rPr lang="en-US" sz="1400"/>
              <a:pPr/>
              <a:t>8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4836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egional spread of data privacy laws </a:t>
            </a:r>
            <a:endParaRPr lang="en-US" dirty="0"/>
          </a:p>
        </p:txBody>
      </p:sp>
      <p:graphicFrame>
        <p:nvGraphicFramePr>
          <p:cNvPr id="32770" name="Content Placeholder 3"/>
          <p:cNvGraphicFramePr>
            <a:graphicFrameLocks noGrp="1"/>
          </p:cNvGraphicFramePr>
          <p:nvPr>
            <p:ph idx="1"/>
          </p:nvPr>
        </p:nvGraphicFramePr>
        <p:xfrm>
          <a:off x="862013" y="1417638"/>
          <a:ext cx="6818312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Worksheet" r:id="rId4" imgW="11366500" imgH="6096000" progId="Excel.Sheet.8">
                  <p:embed/>
                </p:oleObj>
              </mc:Choice>
              <mc:Fallback>
                <p:oleObj name="Worksheet" r:id="rId4" imgW="11366500" imgH="60960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417638"/>
                        <a:ext cx="6818312" cy="411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TextBox 4"/>
          <p:cNvSpPr txBox="1">
            <a:spLocks noChangeArrowheads="1"/>
          </p:cNvSpPr>
          <p:nvPr/>
        </p:nvSpPr>
        <p:spPr bwMode="auto">
          <a:xfrm>
            <a:off x="1030288" y="6026150"/>
            <a:ext cx="7656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+mn-lt"/>
              </a:rPr>
              <a:t>101 </a:t>
            </a:r>
            <a:r>
              <a:rPr lang="en-US" b="1" dirty="0">
                <a:latin typeface="+mn-lt"/>
              </a:rPr>
              <a:t>laws: 53 European, </a:t>
            </a:r>
            <a:r>
              <a:rPr lang="en-US" b="1" dirty="0" smtClean="0">
                <a:latin typeface="+mn-lt"/>
              </a:rPr>
              <a:t>48 </a:t>
            </a:r>
            <a:r>
              <a:rPr lang="en-US" b="1" dirty="0">
                <a:latin typeface="+mn-lt"/>
              </a:rPr>
              <a:t>outside Europe </a:t>
            </a:r>
            <a:r>
              <a:rPr lang="en-US" b="1" dirty="0" smtClean="0">
                <a:latin typeface="+mn-lt"/>
              </a:rPr>
              <a:t>(August </a:t>
            </a:r>
            <a:r>
              <a:rPr lang="en-US" b="1" dirty="0">
                <a:latin typeface="+mn-lt"/>
              </a:rPr>
              <a:t>2013)</a:t>
            </a: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A757BB9-D126-FD45-857B-36C3B3023572}" type="slidenum">
              <a:rPr lang="en-US" sz="1400"/>
              <a:pPr/>
              <a:t>9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9703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5203</TotalTime>
  <Words>3144</Words>
  <Application>Microsoft Macintosh PowerPoint</Application>
  <PresentationFormat>On-screen Show (4:3)</PresentationFormat>
  <Paragraphs>489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Worksheet</vt:lpstr>
      <vt:lpstr>National data privacy laws and international instruments:  Is there any point?</vt:lpstr>
      <vt:lpstr>‘Tell them what you really think…’</vt:lpstr>
      <vt:lpstr>What does it mean to say a country has a data privacy law?</vt:lpstr>
      <vt:lpstr>Comparison of 10 Asian laws (over 15)</vt:lpstr>
      <vt:lpstr>How many countries now have  a data privacy law? </vt:lpstr>
      <vt:lpstr>Result: 101 countries now have data privacy laws</vt:lpstr>
      <vt:lpstr>22 Acts &amp; 19 Bills this decade</vt:lpstr>
      <vt:lpstr>Jurisdictions by decade: From rare to common</vt:lpstr>
      <vt:lpstr>Regional spread of data privacy laws </vt:lpstr>
      <vt:lpstr>Countries with no Acts or Bills </vt:lpstr>
      <vt:lpstr>Jurisdictions by decade: Diffusion to ubiquity</vt:lpstr>
      <vt:lpstr>Consequences of globalisation</vt:lpstr>
      <vt:lpstr>What standards are enacted globally? – ‘Basic’ only or ‘European’?</vt:lpstr>
      <vt:lpstr>10 ‘European’ standards EU Directive (1995) &amp; CoE 108 +Add. Protocol (2001)</vt:lpstr>
      <vt:lpstr>Outlier # 1 – China </vt:lpstr>
      <vt:lpstr>Outlier #2 - India</vt:lpstr>
      <vt:lpstr>Outlier  #3 – The USA</vt:lpstr>
      <vt:lpstr>Global private sector data privacy map</vt:lpstr>
      <vt:lpstr>What do opponents of privacy want?</vt:lpstr>
      <vt:lpstr>Are international agreements irrelevant?</vt:lpstr>
      <vt:lpstr>Revised OECD privacy Guidelines (2013)</vt:lpstr>
      <vt:lpstr>APEC  CBPR (2013)</vt:lpstr>
      <vt:lpstr>EU Regulation replacing Directive (2014?)</vt:lpstr>
      <vt:lpstr>‘Modernised’ and ‘globalised’  CoE Convention 108 (2014?)</vt:lpstr>
      <vt:lpstr>Possible result: Stalemate</vt:lpstr>
      <vt:lpstr>Are there better alternatives to laws?</vt:lpstr>
      <vt:lpstr>Conclusions</vt:lpstr>
      <vt:lpstr>Further details</vt:lpstr>
    </vt:vector>
  </TitlesOfParts>
  <Company>UNSW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data privacy laws and international instruments:  Is there any point?</dc:title>
  <dc:creator>Graham Greenleaf</dc:creator>
  <cp:lastModifiedBy>Graham Greenleaf</cp:lastModifiedBy>
  <cp:revision>247</cp:revision>
  <dcterms:created xsi:type="dcterms:W3CDTF">2013-10-04T20:44:25Z</dcterms:created>
  <dcterms:modified xsi:type="dcterms:W3CDTF">2013-10-08T15:38:48Z</dcterms:modified>
</cp:coreProperties>
</file>