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83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1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9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6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F53-71A3-354B-9F8C-4001E9399C4A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71AC-BDD7-A749-B322-624F1521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9A0A1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CopyrightKB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FOIKB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FinderKB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WebHom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WebHo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stlii.community/foswiki/DataLex/Web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b="1" i="1" dirty="0" err="1"/>
              <a:t>DataLex</a:t>
            </a:r>
            <a:r>
              <a:rPr lang="en-AU" sz="4000" b="1" dirty="0"/>
              <a:t> decision support systems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Graham </a:t>
            </a:r>
            <a:r>
              <a:rPr lang="en-AU" dirty="0" smtClean="0"/>
              <a:t>Greenleaf &amp; </a:t>
            </a:r>
            <a:r>
              <a:rPr lang="en-AU" dirty="0"/>
              <a:t>Philip </a:t>
            </a:r>
            <a:r>
              <a:rPr lang="en-AU" dirty="0" smtClean="0"/>
              <a:t>Chung</a:t>
            </a:r>
          </a:p>
          <a:p>
            <a:r>
              <a:rPr lang="en-AU" dirty="0" smtClean="0"/>
              <a:t>UNSW Faculty of Law</a:t>
            </a:r>
            <a:br>
              <a:rPr lang="en-AU" dirty="0" smtClean="0"/>
            </a:br>
            <a:r>
              <a:rPr lang="en-AU" dirty="0" smtClean="0"/>
              <a:t>5 September 2017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13" y="856692"/>
            <a:ext cx="1589270" cy="15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AU" dirty="0"/>
              <a:t>Isomorphic representations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are </a:t>
            </a:r>
            <a:r>
              <a:rPr lang="en-AU" dirty="0"/>
              <a:t>desirable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Isomorphism: as close as possible to a one-to-one correspondence between legal sources and knowledge-base (KB)</a:t>
            </a:r>
          </a:p>
          <a:p>
            <a:pPr lvl="1"/>
            <a:r>
              <a:rPr lang="en-US" dirty="0" smtClean="0"/>
              <a:t>It is only an ideal, can never be achieved fully</a:t>
            </a:r>
          </a:p>
          <a:p>
            <a:r>
              <a:rPr lang="en-US" dirty="0" smtClean="0"/>
              <a:t>Advantages: essentially Qs of transparency</a:t>
            </a:r>
          </a:p>
          <a:p>
            <a:pPr lvl="1"/>
            <a:r>
              <a:rPr lang="en-US" dirty="0" smtClean="0"/>
              <a:t>Easier for legal experts to audit whether the KB is an acceptable representation of the law</a:t>
            </a:r>
          </a:p>
          <a:p>
            <a:pPr lvl="1"/>
            <a:r>
              <a:rPr lang="en-US" dirty="0" smtClean="0"/>
              <a:t>When law changes, easier to identify which part of KB to change</a:t>
            </a:r>
          </a:p>
          <a:p>
            <a:pPr lvl="1"/>
            <a:r>
              <a:rPr lang="en-US" dirty="0" smtClean="0"/>
              <a:t>As KB becomes more complex, isomorphism becomes more valuable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Copyright Law KB</a:t>
            </a:r>
            <a:r>
              <a:rPr lang="en-US" dirty="0" smtClean="0"/>
              <a:t> (circa. 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4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AU" dirty="0"/>
              <a:t>Quasi-natural-language knowledge-bases avoid repetitive coding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Symbolic representations have disadvantages</a:t>
            </a:r>
          </a:p>
          <a:p>
            <a:pPr lvl="1"/>
            <a:r>
              <a:rPr lang="en-US" sz="2400" dirty="0" smtClean="0"/>
              <a:t>Legal experts cannot audit/understand them</a:t>
            </a:r>
          </a:p>
          <a:p>
            <a:pPr lvl="1"/>
            <a:r>
              <a:rPr lang="en-US" sz="2400" dirty="0" smtClean="0"/>
              <a:t>Both dialogues (questions) and explanations/conclusions are separate from the KB; isomorphism is largely lost</a:t>
            </a:r>
          </a:p>
          <a:p>
            <a:pPr lvl="1"/>
            <a:r>
              <a:rPr lang="en-US" sz="2400" dirty="0" smtClean="0"/>
              <a:t>These can all get ‘out of synch’, particularly when the law changes</a:t>
            </a:r>
          </a:p>
          <a:p>
            <a:r>
              <a:rPr lang="en-US" sz="2800" dirty="0" smtClean="0"/>
              <a:t>Alternative: quasi-natural language representations</a:t>
            </a:r>
          </a:p>
          <a:p>
            <a:pPr lvl="1"/>
            <a:r>
              <a:rPr lang="en-US" sz="2400" dirty="0" smtClean="0"/>
              <a:t>Tutorial parts 4, 6 &amp; 7 explain this</a:t>
            </a:r>
          </a:p>
          <a:p>
            <a:pPr lvl="1"/>
            <a:r>
              <a:rPr lang="en-US" sz="2400" dirty="0" smtClean="0"/>
              <a:t>Faster to develop, as no repetitive coding; other advantages come from higher isomorphism</a:t>
            </a:r>
          </a:p>
          <a:p>
            <a:pPr lvl="1"/>
            <a:r>
              <a:rPr lang="en-US" sz="2400" dirty="0" smtClean="0"/>
              <a:t>Example: run the </a:t>
            </a:r>
            <a:r>
              <a:rPr lang="en-US" sz="2400" dirty="0" smtClean="0">
                <a:hlinkClick r:id="rId2"/>
              </a:rPr>
              <a:t>FOI consultation</a:t>
            </a:r>
            <a:r>
              <a:rPr lang="en-US" sz="2400" dirty="0" smtClean="0"/>
              <a:t>, testing run-time options, and the two forms of checks (Tutorial part 7)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6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AU" dirty="0"/>
              <a:t>Propositional representation is enough for most tasks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Predicate calculus, where multiple instances of the same variable can have different values, is only infrequently required.</a:t>
            </a:r>
          </a:p>
          <a:p>
            <a:pPr lvl="1"/>
            <a:r>
              <a:rPr lang="en-US" dirty="0" smtClean="0"/>
              <a:t>Becomes very difficult for legal experts to understand or modify</a:t>
            </a:r>
          </a:p>
          <a:p>
            <a:r>
              <a:rPr lang="en-US" dirty="0" smtClean="0"/>
              <a:t>Others (</a:t>
            </a:r>
            <a:r>
              <a:rPr lang="en-US" dirty="0" err="1" smtClean="0"/>
              <a:t>eg</a:t>
            </a:r>
            <a:r>
              <a:rPr lang="en-US" dirty="0" smtClean="0"/>
              <a:t> Bench-Capon) have similarly concluded that propositional logic is sufficient for most types of legal reasoning.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en-AU" dirty="0" err="1"/>
              <a:t>Inferencing</a:t>
            </a:r>
            <a:r>
              <a:rPr lang="en-AU" dirty="0"/>
              <a:t> is not enough for decision support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 issues cannot be eliminated from knowledge-bases (KBs)</a:t>
            </a:r>
          </a:p>
          <a:p>
            <a:pPr lvl="1"/>
            <a:r>
              <a:rPr lang="en-US" dirty="0" smtClean="0"/>
              <a:t>Rule-based reasoning is rarely sufficient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inferencing</a:t>
            </a:r>
            <a:r>
              <a:rPr lang="en-US" dirty="0" smtClean="0"/>
              <a:t> systems cannot be ‘closed’</a:t>
            </a:r>
          </a:p>
          <a:p>
            <a:pPr lvl="1"/>
            <a:r>
              <a:rPr lang="en-AU" dirty="0" smtClean="0"/>
              <a:t>must allow/assist users to </a:t>
            </a:r>
            <a:r>
              <a:rPr lang="en-AU" dirty="0"/>
              <a:t>access </a:t>
            </a:r>
            <a:r>
              <a:rPr lang="en-AU" dirty="0" smtClean="0"/>
              <a:t>legal sources, to interpret where required </a:t>
            </a:r>
          </a:p>
          <a:p>
            <a:pPr lvl="1"/>
            <a:r>
              <a:rPr lang="en-AU" dirty="0" smtClean="0"/>
              <a:t>must allow/assist users to check if law has changed since the KB was written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6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AU" dirty="0"/>
              <a:t>Semi-expert systems and users collaborate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‘Robot lawyers’ are a misconception</a:t>
            </a:r>
          </a:p>
          <a:p>
            <a:r>
              <a:rPr lang="en-AU" dirty="0" smtClean="0"/>
              <a:t>Real </a:t>
            </a:r>
            <a:r>
              <a:rPr lang="en-AU" dirty="0"/>
              <a:t>model </a:t>
            </a:r>
            <a:r>
              <a:rPr lang="en-AU" dirty="0" smtClean="0"/>
              <a:t>is </a:t>
            </a:r>
            <a:r>
              <a:rPr lang="en-AU" dirty="0"/>
              <a:t>a legal </a:t>
            </a:r>
            <a:r>
              <a:rPr lang="en-AU" dirty="0" smtClean="0"/>
              <a:t>decision support system</a:t>
            </a:r>
          </a:p>
          <a:p>
            <a:pPr lvl="1"/>
            <a:r>
              <a:rPr lang="en-AU" dirty="0" smtClean="0"/>
              <a:t>collaboration </a:t>
            </a:r>
            <a:r>
              <a:rPr lang="en-AU" dirty="0"/>
              <a:t>between a semi-expert computer system, and a semi-expert </a:t>
            </a:r>
            <a:r>
              <a:rPr lang="en-AU" dirty="0" smtClean="0"/>
              <a:t>user</a:t>
            </a:r>
          </a:p>
          <a:p>
            <a:pPr lvl="1"/>
            <a:r>
              <a:rPr lang="en-AU" dirty="0" smtClean="0"/>
              <a:t>control </a:t>
            </a:r>
            <a:r>
              <a:rPr lang="en-AU" dirty="0"/>
              <a:t>of a problem’s resolution </a:t>
            </a:r>
            <a:r>
              <a:rPr lang="en-AU" dirty="0" smtClean="0"/>
              <a:t>alternates </a:t>
            </a:r>
            <a:r>
              <a:rPr lang="en-AU" dirty="0"/>
              <a:t>between </a:t>
            </a:r>
            <a:r>
              <a:rPr lang="en-AU" dirty="0" smtClean="0"/>
              <a:t>them</a:t>
            </a:r>
          </a:p>
          <a:p>
            <a:r>
              <a:rPr lang="en-AU" dirty="0" smtClean="0"/>
              <a:t>System design, </a:t>
            </a:r>
            <a:r>
              <a:rPr lang="en-AU" dirty="0"/>
              <a:t>and </a:t>
            </a:r>
            <a:r>
              <a:rPr lang="en-AU" dirty="0" smtClean="0"/>
              <a:t>extent of reliance </a:t>
            </a:r>
            <a:r>
              <a:rPr lang="en-AU" dirty="0"/>
              <a:t>on the user’s expertise, </a:t>
            </a:r>
            <a:r>
              <a:rPr lang="en-AU" dirty="0" smtClean="0"/>
              <a:t>depend on extent of expertise of the </a:t>
            </a:r>
            <a:r>
              <a:rPr lang="en-AU" dirty="0"/>
              <a:t>intended/likely </a:t>
            </a:r>
            <a:r>
              <a:rPr lang="en-AU" dirty="0" smtClean="0"/>
              <a:t>users.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4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</a:t>
            </a:r>
            <a:r>
              <a:rPr lang="en-AU" dirty="0"/>
              <a:t>Legal expertise can and should be captured by multiple means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Knowledge-bases (KBs) are only the obvious form of capturing legal expertise</a:t>
            </a:r>
          </a:p>
          <a:p>
            <a:r>
              <a:rPr lang="en-AU" dirty="0"/>
              <a:t>All technologies for utilising legal information allow legal expertise to be stored and re-</a:t>
            </a:r>
            <a:r>
              <a:rPr lang="en-AU" dirty="0" smtClean="0"/>
              <a:t>used</a:t>
            </a:r>
          </a:p>
          <a:p>
            <a:pPr lvl="1"/>
            <a:r>
              <a:rPr lang="en-AU" dirty="0" smtClean="0"/>
              <a:t>Traditional: </a:t>
            </a:r>
            <a:r>
              <a:rPr lang="en-AU" dirty="0" err="1" smtClean="0"/>
              <a:t>citators</a:t>
            </a:r>
            <a:r>
              <a:rPr lang="en-AU" dirty="0" smtClean="0"/>
              <a:t>, textbooks </a:t>
            </a:r>
            <a:r>
              <a:rPr lang="en-AU" dirty="0" err="1" smtClean="0"/>
              <a:t>etc</a:t>
            </a:r>
            <a:r>
              <a:rPr lang="en-AU" dirty="0" smtClean="0"/>
              <a:t> </a:t>
            </a:r>
          </a:p>
          <a:p>
            <a:r>
              <a:rPr lang="en-AU" dirty="0" smtClean="0"/>
              <a:t>All available new technologies (</a:t>
            </a:r>
            <a:r>
              <a:rPr lang="en-AU" dirty="0" err="1" smtClean="0"/>
              <a:t>eg</a:t>
            </a:r>
            <a:r>
              <a:rPr lang="en-AU" dirty="0" smtClean="0"/>
              <a:t> text retrieval, hypertext) should be used</a:t>
            </a:r>
          </a:p>
          <a:p>
            <a:r>
              <a:rPr lang="en-AU" dirty="0" smtClean="0"/>
              <a:t>Integration between KBs and other forms of stored expertise is key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6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</a:t>
            </a:r>
            <a:r>
              <a:rPr lang="en-AU" dirty="0"/>
              <a:t>Automate hypertext linking from knowledge-bases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Hypertext links and stored searches from dialogues and explanations increase </a:t>
            </a:r>
            <a:r>
              <a:rPr lang="en-AU" dirty="0" smtClean="0"/>
              <a:t>user </a:t>
            </a:r>
            <a:r>
              <a:rPr lang="en-AU" dirty="0"/>
              <a:t>ability </a:t>
            </a:r>
            <a:r>
              <a:rPr lang="en-AU" dirty="0" smtClean="0"/>
              <a:t>to answer </a:t>
            </a:r>
            <a:r>
              <a:rPr lang="en-AU" dirty="0"/>
              <a:t>questions and </a:t>
            </a:r>
            <a:r>
              <a:rPr lang="en-AU" dirty="0" smtClean="0"/>
              <a:t>understand explanations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definitions, cases, </a:t>
            </a:r>
            <a:r>
              <a:rPr lang="en-AU" dirty="0" err="1"/>
              <a:t>citators</a:t>
            </a:r>
            <a:r>
              <a:rPr lang="en-AU" dirty="0"/>
              <a:t>, commentary </a:t>
            </a:r>
            <a:r>
              <a:rPr lang="en-AU" dirty="0" err="1"/>
              <a:t>etc</a:t>
            </a:r>
            <a:r>
              <a:rPr lang="en-AU" dirty="0"/>
              <a:t> </a:t>
            </a:r>
            <a:endParaRPr lang="en-AU" dirty="0" smtClean="0"/>
          </a:p>
          <a:p>
            <a:pPr lvl="1"/>
            <a:r>
              <a:rPr lang="en-AU" dirty="0" smtClean="0"/>
              <a:t>can </a:t>
            </a:r>
            <a:r>
              <a:rPr lang="en-AU" dirty="0"/>
              <a:t>be both automated and hand-</a:t>
            </a:r>
            <a:r>
              <a:rPr lang="en-AU" dirty="0" smtClean="0"/>
              <a:t>crafted. </a:t>
            </a:r>
            <a:endParaRPr lang="en-US" dirty="0" smtClean="0"/>
          </a:p>
          <a:p>
            <a:r>
              <a:rPr lang="en-US" dirty="0" smtClean="0"/>
              <a:t>Run the </a:t>
            </a:r>
            <a:r>
              <a:rPr lang="en-US" dirty="0" smtClean="0">
                <a:hlinkClick r:id="rId2"/>
              </a:rPr>
              <a:t>FINDER</a:t>
            </a:r>
            <a:r>
              <a:rPr lang="en-US" dirty="0" smtClean="0"/>
              <a:t> application</a:t>
            </a:r>
          </a:p>
          <a:p>
            <a:pPr lvl="1"/>
            <a:r>
              <a:rPr lang="en-US" dirty="0" smtClean="0"/>
              <a:t>Alan Tyree wrote FINDER in 1987; there were only a handful of finding cases to include.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5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 </a:t>
            </a:r>
            <a:r>
              <a:rPr lang="en-AU" dirty="0"/>
              <a:t>Collaborative knowledge-bases can crowd-source development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Parts of knowledge-bases can be distributed across different </a:t>
            </a:r>
            <a:r>
              <a:rPr lang="en-AU" dirty="0" smtClean="0"/>
              <a:t>websites </a:t>
            </a:r>
          </a:p>
          <a:p>
            <a:pPr lvl="1"/>
            <a:r>
              <a:rPr lang="en-AU" dirty="0" smtClean="0"/>
              <a:t>invoked </a:t>
            </a:r>
            <a:r>
              <a:rPr lang="en-AU" dirty="0"/>
              <a:t>remotely as part of a consultation </a:t>
            </a:r>
            <a:endParaRPr lang="en-AU" dirty="0" smtClean="0"/>
          </a:p>
          <a:p>
            <a:pPr lvl="1"/>
            <a:r>
              <a:rPr lang="en-AU" smtClean="0"/>
              <a:t>Helps distribute maintenance </a:t>
            </a:r>
            <a:r>
              <a:rPr lang="en-AU" dirty="0"/>
              <a:t>and development costs of complex knowledge-bases </a:t>
            </a:r>
            <a:endParaRPr lang="en-US" dirty="0" smtClean="0"/>
          </a:p>
          <a:p>
            <a:r>
              <a:rPr lang="en-US" dirty="0" smtClean="0"/>
              <a:t>Tutorial part 10 ‘Cooperative </a:t>
            </a:r>
            <a:r>
              <a:rPr lang="en-US" dirty="0" err="1" smtClean="0"/>
              <a:t>inferencing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5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AustLII</a:t>
            </a:r>
            <a:r>
              <a:rPr lang="en-US" dirty="0" smtClean="0"/>
              <a:t> Communities: </a:t>
            </a:r>
            <a:r>
              <a:rPr lang="en-US" dirty="0" err="1" smtClean="0"/>
              <a:t>DataLex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http://austlii.community/foswiki/DataLex/WebHome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Greenleaf, </a:t>
            </a:r>
            <a:r>
              <a:rPr lang="en-US" dirty="0" err="1" smtClean="0"/>
              <a:t>Mowbray</a:t>
            </a:r>
            <a:r>
              <a:rPr lang="en-US" dirty="0" smtClean="0"/>
              <a:t> &amp; Chung (2017) ‘</a:t>
            </a:r>
            <a:r>
              <a:rPr lang="en-AU" dirty="0"/>
              <a:t>Building sustainable free legal advisory </a:t>
            </a:r>
            <a:r>
              <a:rPr lang="en-AU" dirty="0" smtClean="0"/>
              <a:t>systems: Experiences </a:t>
            </a:r>
            <a:r>
              <a:rPr lang="en-AU" dirty="0"/>
              <a:t>from the history of AI &amp; </a:t>
            </a:r>
            <a:r>
              <a:rPr lang="en-AU" dirty="0" smtClean="0"/>
              <a:t>law’ (SSRN or </a:t>
            </a:r>
            <a:r>
              <a:rPr lang="en-AU" dirty="0" err="1" smtClean="0"/>
              <a:t>AustLII</a:t>
            </a:r>
            <a:r>
              <a:rPr lang="en-AU" dirty="0" smtClean="0"/>
              <a:t>)</a:t>
            </a:r>
          </a:p>
          <a:p>
            <a:r>
              <a:rPr lang="en-AU" dirty="0" smtClean="0"/>
              <a:t>Greenleaf, Chung &amp; Mowbray (2017) ‘</a:t>
            </a:r>
            <a:r>
              <a:rPr lang="en-AU" dirty="0"/>
              <a:t>Building </a:t>
            </a:r>
            <a:r>
              <a:rPr lang="en-AU" i="1" dirty="0" err="1"/>
              <a:t>DataLex</a:t>
            </a:r>
            <a:r>
              <a:rPr lang="en-AU" dirty="0"/>
              <a:t> decision support </a:t>
            </a:r>
            <a:r>
              <a:rPr lang="en-AU" dirty="0" smtClean="0"/>
              <a:t>systems: </a:t>
            </a:r>
            <a:r>
              <a:rPr lang="en-AU" i="1" dirty="0" smtClean="0"/>
              <a:t>A </a:t>
            </a:r>
            <a:r>
              <a:rPr lang="en-AU" i="1" dirty="0"/>
              <a:t>tutorial on rule-based reasoning in </a:t>
            </a:r>
            <a:r>
              <a:rPr lang="en-AU" i="1" dirty="0" smtClean="0"/>
              <a:t>law’ </a:t>
            </a:r>
            <a:r>
              <a:rPr lang="en-AU" dirty="0" smtClean="0"/>
              <a:t>(SSRN or </a:t>
            </a:r>
            <a:r>
              <a:rPr lang="en-AU" dirty="0" err="1" smtClean="0"/>
              <a:t>AustLII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DataLex</a:t>
            </a:r>
            <a:r>
              <a:rPr lang="en-AU" dirty="0" smtClean="0"/>
              <a:t> bibliography – in Greenleaf, Mowbray&amp; Chung (above)</a:t>
            </a:r>
            <a:endParaRPr lang="en-AU" dirty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0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Goaltest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i="1" dirty="0"/>
              <a:t>Rule 	</a:t>
            </a:r>
            <a:r>
              <a:rPr lang="en-AU" b="1" i="1" dirty="0" smtClean="0"/>
              <a:t>		Conditions</a:t>
            </a:r>
            <a:r>
              <a:rPr lang="en-AU" b="1" i="1" dirty="0"/>
              <a:t>	</a:t>
            </a:r>
            <a:r>
              <a:rPr lang="en-AU" b="1" i="1" dirty="0" smtClean="0"/>
              <a:t>				Conclusion</a:t>
            </a:r>
            <a:endParaRPr lang="en-AU" dirty="0"/>
          </a:p>
          <a:p>
            <a:r>
              <a:rPr lang="en-AU" dirty="0" smtClean="0"/>
              <a:t>Rule 1	</a:t>
            </a:r>
            <a:r>
              <a:rPr lang="en-AU" dirty="0"/>
              <a:t>	E and F	</a:t>
            </a:r>
            <a:r>
              <a:rPr lang="en-AU" dirty="0" smtClean="0"/>
              <a:t>							A</a:t>
            </a:r>
            <a:endParaRPr lang="en-AU" dirty="0"/>
          </a:p>
          <a:p>
            <a:r>
              <a:rPr lang="en-AU" dirty="0"/>
              <a:t>Rule 2	</a:t>
            </a:r>
            <a:r>
              <a:rPr lang="en-AU" dirty="0" smtClean="0"/>
              <a:t>	A </a:t>
            </a:r>
            <a:r>
              <a:rPr lang="en-AU" dirty="0"/>
              <a:t>and (B or C)	</a:t>
            </a:r>
            <a:r>
              <a:rPr lang="en-AU" dirty="0" smtClean="0"/>
              <a:t>					</a:t>
            </a:r>
            <a:r>
              <a:rPr lang="en-AU" b="1" dirty="0" smtClean="0">
                <a:solidFill>
                  <a:srgbClr val="FF0000"/>
                </a:solidFill>
              </a:rPr>
              <a:t>D</a:t>
            </a:r>
            <a:endParaRPr lang="en-AU" b="1" dirty="0">
              <a:solidFill>
                <a:srgbClr val="FF0000"/>
              </a:solidFill>
            </a:endParaRPr>
          </a:p>
          <a:p>
            <a:r>
              <a:rPr lang="en-AU" dirty="0"/>
              <a:t>Rule 3	</a:t>
            </a:r>
            <a:r>
              <a:rPr lang="en-AU" dirty="0" smtClean="0"/>
              <a:t>	E </a:t>
            </a:r>
            <a:r>
              <a:rPr lang="en-AU" dirty="0"/>
              <a:t>or G	</a:t>
            </a:r>
            <a:r>
              <a:rPr lang="en-AU" dirty="0" smtClean="0"/>
              <a:t>							C</a:t>
            </a:r>
            <a:endParaRPr lang="en-AU" dirty="0"/>
          </a:p>
          <a:p>
            <a:r>
              <a:rPr lang="en-AU" dirty="0"/>
              <a:t>Rule 4	</a:t>
            </a:r>
            <a:r>
              <a:rPr lang="en-AU" dirty="0" smtClean="0"/>
              <a:t>	H </a:t>
            </a:r>
            <a:r>
              <a:rPr lang="en-AU" dirty="0"/>
              <a:t>and G and C and not F	</a:t>
            </a:r>
            <a:r>
              <a:rPr lang="en-AU" dirty="0" smtClean="0"/>
              <a:t>	A</a:t>
            </a:r>
            <a:endParaRPr lang="en-AU" dirty="0"/>
          </a:p>
          <a:p>
            <a:r>
              <a:rPr lang="en-AU" dirty="0"/>
              <a:t>Rule 5	</a:t>
            </a:r>
            <a:r>
              <a:rPr lang="en-AU" dirty="0" smtClean="0"/>
              <a:t>	F </a:t>
            </a:r>
            <a:r>
              <a:rPr lang="en-AU" dirty="0"/>
              <a:t>and not E	</a:t>
            </a:r>
            <a:r>
              <a:rPr lang="en-AU" dirty="0" smtClean="0"/>
              <a:t>					not D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E</a:t>
            </a:r>
            <a:r>
              <a:rPr lang="en-AU" dirty="0"/>
              <a:t>, H and G </a:t>
            </a:r>
            <a:r>
              <a:rPr lang="en-AU" dirty="0" smtClean="0"/>
              <a:t>	are </a:t>
            </a:r>
            <a:r>
              <a:rPr lang="en-AU" dirty="0"/>
              <a:t>correct (true</a:t>
            </a:r>
            <a:r>
              <a:rPr lang="en-AU" dirty="0" smtClean="0"/>
              <a:t>)</a:t>
            </a:r>
            <a:endParaRPr lang="en-AU" dirty="0"/>
          </a:p>
          <a:p>
            <a:pPr lvl="0"/>
            <a:r>
              <a:rPr lang="en-AU" dirty="0"/>
              <a:t>F and B </a:t>
            </a:r>
            <a:r>
              <a:rPr lang="en-AU" dirty="0" smtClean="0"/>
              <a:t>		are </a:t>
            </a:r>
            <a:r>
              <a:rPr lang="en-AU" dirty="0"/>
              <a:t>not correct (false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450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Another wave of ‘AI &amp; law’</a:t>
            </a:r>
          </a:p>
          <a:p>
            <a:pPr lvl="1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wave (50s &amp; 60s): building blocks of intelligence</a:t>
            </a:r>
          </a:p>
          <a:p>
            <a:pPr lvl="1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wave (80s to mid-90s): ‘expert systems’ and logic programming; ended with 2001 </a:t>
            </a:r>
            <a:r>
              <a:rPr lang="en-US" sz="2600" dirty="0" err="1" smtClean="0"/>
              <a:t>dot.com</a:t>
            </a:r>
            <a:r>
              <a:rPr lang="en-US" sz="2600" dirty="0" smtClean="0"/>
              <a:t> crash</a:t>
            </a:r>
          </a:p>
          <a:p>
            <a:pPr lvl="1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wave (2010? –): still cresting</a:t>
            </a:r>
          </a:p>
          <a:p>
            <a:r>
              <a:rPr lang="en-US" sz="3100" dirty="0" err="1" smtClean="0"/>
              <a:t>DataLex</a:t>
            </a:r>
            <a:r>
              <a:rPr lang="en-US" sz="3100" dirty="0" smtClean="0"/>
              <a:t> Project (1984-2001) was part of the 2</a:t>
            </a:r>
            <a:r>
              <a:rPr lang="en-US" sz="3100" baseline="30000" dirty="0" smtClean="0"/>
              <a:t>nd</a:t>
            </a:r>
            <a:r>
              <a:rPr lang="en-US" sz="3100" dirty="0" smtClean="0"/>
              <a:t> wave – see history in paper – learned from experience</a:t>
            </a:r>
          </a:p>
          <a:p>
            <a:r>
              <a:rPr lang="en-US" sz="3100" dirty="0" smtClean="0"/>
              <a:t>New </a:t>
            </a:r>
            <a:r>
              <a:rPr lang="en-US" sz="3100" dirty="0" err="1" smtClean="0"/>
              <a:t>DataLex</a:t>
            </a:r>
            <a:r>
              <a:rPr lang="en-US" sz="3100" dirty="0" smtClean="0"/>
              <a:t> Project (2017-) focuses on (</a:t>
            </a:r>
            <a:r>
              <a:rPr lang="en-US" sz="3100" dirty="0" err="1" smtClean="0"/>
              <a:t>i</a:t>
            </a:r>
            <a:r>
              <a:rPr lang="en-US" sz="3100" dirty="0" smtClean="0"/>
              <a:t>) the needs of free legal advice providers (‘commons of expertise’); (ii) sustainability; and (iii) relationship to free access law resources.</a:t>
            </a:r>
          </a:p>
          <a:p>
            <a:r>
              <a:rPr lang="en-US" sz="3100" dirty="0" smtClean="0"/>
              <a:t>Paper suggests 15 ideas that still seem to make sense from the perspective of developing sustainable free legal advisory systems</a:t>
            </a:r>
          </a:p>
          <a:p>
            <a:r>
              <a:rPr lang="en-US" sz="3100" dirty="0" err="1" smtClean="0"/>
              <a:t>AustLII</a:t>
            </a:r>
            <a:r>
              <a:rPr lang="en-US" sz="3100" dirty="0" smtClean="0"/>
              <a:t> is </a:t>
            </a:r>
            <a:r>
              <a:rPr lang="en-US" sz="3100" dirty="0" smtClean="0">
                <a:hlinkClick r:id="rId2"/>
              </a:rPr>
              <a:t>assembling</a:t>
            </a:r>
            <a:r>
              <a:rPr lang="en-US" sz="3100" dirty="0" smtClean="0"/>
              <a:t> and further developing tools to build legal decision support systems, with an emphasis on integrating all forms of content needed for sustainable free legal advisory systems</a:t>
            </a:r>
            <a:endParaRPr lang="en-US" sz="3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1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1. Law </a:t>
            </a:r>
            <a:r>
              <a:rPr lang="en-AU" sz="3200" dirty="0"/>
              <a:t>is not  </a:t>
            </a:r>
            <a:r>
              <a:rPr lang="en-AU" sz="3200" dirty="0" smtClean="0"/>
              <a:t>‘</a:t>
            </a:r>
            <a:r>
              <a:rPr lang="en-AU" sz="3200" dirty="0"/>
              <a:t>just another problem domain’</a:t>
            </a:r>
            <a:r>
              <a:rPr lang="en-AU" sz="3200" dirty="0" smtClean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is a difficult and unusual problem domain</a:t>
            </a:r>
          </a:p>
          <a:p>
            <a:r>
              <a:rPr lang="en-US" dirty="0" smtClean="0"/>
              <a:t>Different types of legal expertise may need to be modeled.</a:t>
            </a:r>
          </a:p>
          <a:p>
            <a:r>
              <a:rPr lang="en-US" dirty="0" smtClean="0"/>
              <a:t>At least 5 types of legal systems may be built.</a:t>
            </a:r>
          </a:p>
          <a:p>
            <a:r>
              <a:rPr lang="en-US" dirty="0" err="1" smtClean="0"/>
              <a:t>DataLex</a:t>
            </a:r>
            <a:r>
              <a:rPr lang="en-US" dirty="0" smtClean="0"/>
              <a:t> approach focuses on formal legal advisory systems: conclusions supported by legally convincing reasons.</a:t>
            </a:r>
          </a:p>
          <a:p>
            <a:pPr lvl="1"/>
            <a:r>
              <a:rPr lang="en-US" dirty="0" smtClean="0"/>
              <a:t>Other objectives require different 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</a:t>
            </a:r>
            <a:r>
              <a:rPr lang="en-AU" sz="4000" dirty="0"/>
              <a:t>Expertise is relative</a:t>
            </a:r>
            <a:r>
              <a:rPr lang="en-AU" sz="4000" dirty="0" smtClean="0">
                <a:effectLst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‘Expert’ depends on context </a:t>
            </a:r>
          </a:p>
          <a:p>
            <a:pPr lvl="1"/>
            <a:r>
              <a:rPr lang="en-US" dirty="0" smtClean="0"/>
              <a:t>including limited resources, esp. computing expertise</a:t>
            </a:r>
          </a:p>
          <a:p>
            <a:pPr lvl="1"/>
            <a:r>
              <a:rPr lang="en-US" dirty="0" smtClean="0"/>
              <a:t> assumption behind the </a:t>
            </a:r>
            <a:r>
              <a:rPr lang="en-US" dirty="0" err="1" smtClean="0"/>
              <a:t>DataLex</a:t>
            </a:r>
            <a:r>
              <a:rPr lang="en-US" dirty="0" smtClean="0"/>
              <a:t> approach.</a:t>
            </a:r>
          </a:p>
          <a:p>
            <a:r>
              <a:rPr lang="en-US" dirty="0" smtClean="0"/>
              <a:t>‘This problem appears to be beyond the expertise of this system’ </a:t>
            </a:r>
          </a:p>
          <a:p>
            <a:pPr lvl="1"/>
            <a:r>
              <a:rPr lang="en-US" dirty="0" smtClean="0"/>
              <a:t>successful advice, triaging human expertise to where needed most.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6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3. </a:t>
            </a:r>
            <a:r>
              <a:rPr lang="en-AU" sz="3600" dirty="0"/>
              <a:t>No AI tool suits </a:t>
            </a:r>
            <a:r>
              <a:rPr lang="en-AU" sz="3600" dirty="0" smtClean="0"/>
              <a:t>all </a:t>
            </a:r>
            <a:r>
              <a:rPr lang="en-AU" sz="3600" dirty="0"/>
              <a:t>types of problems</a:t>
            </a:r>
            <a:r>
              <a:rPr lang="en-AU" sz="3600" dirty="0" smtClean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question: is a ‘correct’ (useful) answer sufficient?</a:t>
            </a:r>
          </a:p>
          <a:p>
            <a:pPr lvl="1"/>
            <a:r>
              <a:rPr lang="en-US" dirty="0" smtClean="0"/>
              <a:t>Or are justifications based on legal sources required?</a:t>
            </a:r>
          </a:p>
          <a:p>
            <a:r>
              <a:rPr lang="en-US" dirty="0" smtClean="0"/>
              <a:t>Answer determines which types of tools can be used.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Where is machine learning possible/useful?</a:t>
            </a:r>
          </a:p>
          <a:p>
            <a:pPr lvl="1"/>
            <a:r>
              <a:rPr lang="en-US" dirty="0" smtClean="0"/>
              <a:t>Document discovery systems have training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AU" dirty="0"/>
              <a:t>Start with legislation, not case law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sustainable free access systems use case-based reasoning?</a:t>
            </a:r>
          </a:p>
          <a:p>
            <a:pPr lvl="1"/>
            <a:r>
              <a:rPr lang="en-US" dirty="0" smtClean="0"/>
              <a:t>A principal focus of AI &amp; law research for 40 years (see 15 </a:t>
            </a:r>
            <a:r>
              <a:rPr lang="en-US" dirty="0" err="1" smtClean="0"/>
              <a:t>vols</a:t>
            </a:r>
            <a:r>
              <a:rPr lang="en-US" dirty="0" smtClean="0"/>
              <a:t> of ICAIL Proceedings 1987-2017)</a:t>
            </a:r>
          </a:p>
          <a:p>
            <a:pPr lvl="1"/>
            <a:r>
              <a:rPr lang="en-US" dirty="0" smtClean="0"/>
              <a:t>Theoretical basis still in dispute, no agreed approach</a:t>
            </a:r>
          </a:p>
          <a:p>
            <a:pPr lvl="1"/>
            <a:r>
              <a:rPr lang="en-US" dirty="0" smtClean="0"/>
              <a:t>Identification/encoding of attributes in cases is costly</a:t>
            </a:r>
          </a:p>
          <a:p>
            <a:r>
              <a:rPr lang="en-US" dirty="0" smtClean="0"/>
              <a:t>Tutorial part 12: PANNDA approach in </a:t>
            </a:r>
            <a:r>
              <a:rPr lang="en-US" dirty="0" err="1" smtClean="0"/>
              <a:t>DataLex</a:t>
            </a:r>
            <a:endParaRPr lang="en-US" dirty="0" smtClean="0"/>
          </a:p>
          <a:p>
            <a:r>
              <a:rPr lang="en-US" dirty="0" smtClean="0"/>
              <a:t>More practical: alert users when case-based reasoning is required, and assist them to get to the cases needed to resolve a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5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AU" dirty="0"/>
              <a:t>Aim to handle complexity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to start with simple problems, BUT</a:t>
            </a:r>
          </a:p>
          <a:p>
            <a:r>
              <a:rPr lang="en-US" dirty="0"/>
              <a:t>C</a:t>
            </a:r>
            <a:r>
              <a:rPr lang="en-US" dirty="0" smtClean="0"/>
              <a:t>omputers can out-perform humans</a:t>
            </a:r>
            <a:r>
              <a:rPr lang="en-US" dirty="0"/>
              <a:t> </a:t>
            </a:r>
            <a:r>
              <a:rPr lang="en-US" dirty="0" smtClean="0"/>
              <a:t>in handling (some) complexity in a thorough way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omplexity is the boring part of expertise</a:t>
            </a:r>
          </a:p>
          <a:p>
            <a:pPr lvl="1"/>
            <a:r>
              <a:rPr lang="en-US" dirty="0" smtClean="0"/>
              <a:t>‘capture complexity once only’ is a good aim</a:t>
            </a:r>
          </a:p>
          <a:p>
            <a:r>
              <a:rPr lang="en-US" dirty="0" smtClean="0"/>
              <a:t>Rule-based reasoning can be ideal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0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AU" dirty="0"/>
              <a:t>Users organisations should maintain their own knowledge-bases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 systems paradigm = domain expert(s) + knowledge engineer + </a:t>
            </a:r>
            <a:r>
              <a:rPr lang="en-US" dirty="0"/>
              <a:t> </a:t>
            </a:r>
            <a:r>
              <a:rPr lang="en-US" dirty="0" smtClean="0"/>
              <a:t>KB shell</a:t>
            </a:r>
          </a:p>
          <a:p>
            <a:pPr lvl="1"/>
            <a:r>
              <a:rPr lang="en-US" dirty="0" smtClean="0"/>
              <a:t>But Knowledge Engineers were rare &amp; expensiv</a:t>
            </a:r>
            <a:r>
              <a:rPr lang="en-US" dirty="0"/>
              <a:t>e</a:t>
            </a:r>
            <a:endParaRPr lang="en-US" dirty="0" smtClean="0"/>
          </a:p>
          <a:p>
            <a:r>
              <a:rPr lang="en-US" dirty="0" smtClean="0"/>
              <a:t>The Knowledge Acquisition Bottleneck </a:t>
            </a:r>
          </a:p>
          <a:p>
            <a:pPr lvl="1"/>
            <a:r>
              <a:rPr lang="en-US" dirty="0" smtClean="0"/>
              <a:t>the key problem of previous AI &amp;Law</a:t>
            </a:r>
          </a:p>
          <a:p>
            <a:pPr lvl="1"/>
            <a:r>
              <a:rPr lang="en-US" dirty="0" smtClean="0"/>
              <a:t>Endemic, except if ML/training sets apply</a:t>
            </a:r>
          </a:p>
          <a:p>
            <a:r>
              <a:rPr lang="en-US" dirty="0" smtClean="0"/>
              <a:t>Becomes desirable/necessary for lawyers to build/maintain their own knowledge-bases</a:t>
            </a:r>
          </a:p>
          <a:p>
            <a:pPr lvl="1"/>
            <a:r>
              <a:rPr lang="en-US" dirty="0" smtClean="0"/>
              <a:t>Particularly those with few financial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9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AU" dirty="0"/>
              <a:t>Use declarative knowledge representations where possible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Declarative knowledge representations: state domain knowledge as rules, but not its order of application</a:t>
            </a:r>
          </a:p>
          <a:p>
            <a:pPr lvl="1"/>
            <a:r>
              <a:rPr lang="en-US" dirty="0" smtClean="0"/>
              <a:t>Contra: Procedural knowledge representations: knowledge + application order combined</a:t>
            </a:r>
          </a:p>
          <a:p>
            <a:r>
              <a:rPr lang="en-US" dirty="0" smtClean="0"/>
              <a:t>Except for simple problems, declarative representations are preferable</a:t>
            </a:r>
          </a:p>
          <a:p>
            <a:pPr lvl="1"/>
            <a:r>
              <a:rPr lang="en-US" dirty="0" smtClean="0"/>
              <a:t>Legal procedures are best presented as procedural code</a:t>
            </a:r>
          </a:p>
          <a:p>
            <a:pPr lvl="1"/>
            <a:r>
              <a:rPr lang="en-US" dirty="0" smtClean="0"/>
              <a:t>Document generation (Tutorial part 11) also requires it</a:t>
            </a:r>
          </a:p>
          <a:p>
            <a:r>
              <a:rPr lang="en-US" dirty="0" smtClean="0"/>
              <a:t>Tutorial part 3 ‘Simple backward and forward chaining rules’ (Handout)</a:t>
            </a:r>
          </a:p>
          <a:p>
            <a:pPr lvl="1"/>
            <a:r>
              <a:rPr lang="en-US" dirty="0" err="1" smtClean="0"/>
              <a:t>DataLex</a:t>
            </a:r>
            <a:r>
              <a:rPr lang="en-US" dirty="0" smtClean="0"/>
              <a:t> Community </a:t>
            </a:r>
            <a:r>
              <a:rPr lang="en-US" dirty="0" smtClean="0">
                <a:hlinkClick r:id="rId2"/>
              </a:rPr>
              <a:t>‘Goal Tests’ </a:t>
            </a:r>
            <a:r>
              <a:rPr lang="en-US" dirty="0" smtClean="0"/>
              <a:t>run these examples</a:t>
            </a:r>
          </a:p>
          <a:p>
            <a:pPr lvl="1"/>
            <a:r>
              <a:rPr lang="en-US" dirty="0" smtClean="0"/>
              <a:t>What must you know about rule-based reasoning?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2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1359</Words>
  <Application>Microsoft Macintosh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DataLex decision support systems </vt:lpstr>
      <vt:lpstr>Background</vt:lpstr>
      <vt:lpstr>1. Law is not  ‘just another problem domain’ </vt:lpstr>
      <vt:lpstr>2. Expertise is relative </vt:lpstr>
      <vt:lpstr>3. No AI tool suits all types of problems </vt:lpstr>
      <vt:lpstr>4. Start with legislation, not case law </vt:lpstr>
      <vt:lpstr>5. Aim to handle complexity </vt:lpstr>
      <vt:lpstr>6. Users organisations should maintain their own knowledge-bases </vt:lpstr>
      <vt:lpstr>7. Use declarative knowledge representations where possible </vt:lpstr>
      <vt:lpstr>8. Isomorphic representations  are desirable </vt:lpstr>
      <vt:lpstr>9. Quasi-natural-language knowledge-bases avoid repetitive coding </vt:lpstr>
      <vt:lpstr>10. Propositional representation is enough for most tasks </vt:lpstr>
      <vt:lpstr>11. Inferencing is not enough for decision support </vt:lpstr>
      <vt:lpstr>12. Semi-expert systems and users collaborate </vt:lpstr>
      <vt:lpstr>13. Legal expertise can and should be captured by multiple means </vt:lpstr>
      <vt:lpstr>14. Automate hypertext linking from knowledge-bases </vt:lpstr>
      <vt:lpstr>15. Collaborative knowledge-bases can crowd-source development </vt:lpstr>
      <vt:lpstr>References</vt:lpstr>
      <vt:lpstr>‘Goaltest’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DataLex decision support systems </dc:title>
  <dc:creator>Graham Greenleaf</dc:creator>
  <cp:lastModifiedBy>Graham Greenleaf</cp:lastModifiedBy>
  <cp:revision>120</cp:revision>
  <dcterms:created xsi:type="dcterms:W3CDTF">2017-09-04T23:44:39Z</dcterms:created>
  <dcterms:modified xsi:type="dcterms:W3CDTF">2018-08-28T02:40:42Z</dcterms:modified>
</cp:coreProperties>
</file>