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9" r:id="rId1"/>
  </p:sldMasterIdLst>
  <p:notesMasterIdLst>
    <p:notesMasterId r:id="rId45"/>
  </p:notesMasterIdLst>
  <p:handoutMasterIdLst>
    <p:handoutMasterId r:id="rId46"/>
  </p:handoutMasterIdLst>
  <p:sldIdLst>
    <p:sldId id="301" r:id="rId2"/>
    <p:sldId id="297" r:id="rId3"/>
    <p:sldId id="298" r:id="rId4"/>
    <p:sldId id="308" r:id="rId5"/>
    <p:sldId id="276" r:id="rId6"/>
    <p:sldId id="306" r:id="rId7"/>
    <p:sldId id="257" r:id="rId8"/>
    <p:sldId id="258" r:id="rId9"/>
    <p:sldId id="259" r:id="rId10"/>
    <p:sldId id="277" r:id="rId11"/>
    <p:sldId id="260" r:id="rId12"/>
    <p:sldId id="299" r:id="rId13"/>
    <p:sldId id="261" r:id="rId14"/>
    <p:sldId id="300" r:id="rId15"/>
    <p:sldId id="262" r:id="rId16"/>
    <p:sldId id="263" r:id="rId17"/>
    <p:sldId id="280" r:id="rId18"/>
    <p:sldId id="274" r:id="rId19"/>
    <p:sldId id="302" r:id="rId20"/>
    <p:sldId id="264" r:id="rId21"/>
    <p:sldId id="303" r:id="rId22"/>
    <p:sldId id="265" r:id="rId23"/>
    <p:sldId id="283" r:id="rId24"/>
    <p:sldId id="290" r:id="rId25"/>
    <p:sldId id="266" r:id="rId26"/>
    <p:sldId id="267" r:id="rId27"/>
    <p:sldId id="268" r:id="rId28"/>
    <p:sldId id="269" r:id="rId29"/>
    <p:sldId id="287" r:id="rId30"/>
    <p:sldId id="270" r:id="rId31"/>
    <p:sldId id="289" r:id="rId32"/>
    <p:sldId id="271" r:id="rId33"/>
    <p:sldId id="310" r:id="rId34"/>
    <p:sldId id="285" r:id="rId35"/>
    <p:sldId id="286" r:id="rId36"/>
    <p:sldId id="312" r:id="rId37"/>
    <p:sldId id="304" r:id="rId38"/>
    <p:sldId id="292" r:id="rId39"/>
    <p:sldId id="309" r:id="rId40"/>
    <p:sldId id="293" r:id="rId41"/>
    <p:sldId id="311" r:id="rId42"/>
    <p:sldId id="272" r:id="rId43"/>
    <p:sldId id="307"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A0A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9" autoAdjust="0"/>
    <p:restoredTop sz="94656"/>
  </p:normalViewPr>
  <p:slideViewPr>
    <p:cSldViewPr snapToGrid="0" snapToObjects="1">
      <p:cViewPr>
        <p:scale>
          <a:sx n="116" d="100"/>
          <a:sy n="116" d="100"/>
        </p:scale>
        <p:origin x="-440" y="-6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549F8A9-EF7B-3A46-BB74-619AD58A04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Coding Legal Apps</a:t>
            </a:r>
          </a:p>
        </p:txBody>
      </p:sp>
      <p:sp>
        <p:nvSpPr>
          <p:cNvPr id="3" name="Date Placeholder 2">
            <a:extLst>
              <a:ext uri="{FF2B5EF4-FFF2-40B4-BE49-F238E27FC236}">
                <a16:creationId xmlns="" xmlns:a16="http://schemas.microsoft.com/office/drawing/2014/main" id="{B87597AB-8BAB-DF41-9F38-A5030ECCB5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AU"/>
              <a:t>30 May 2019</a:t>
            </a:r>
            <a:endParaRPr lang="en-US"/>
          </a:p>
        </p:txBody>
      </p:sp>
      <p:sp>
        <p:nvSpPr>
          <p:cNvPr id="4" name="Footer Placeholder 3">
            <a:extLst>
              <a:ext uri="{FF2B5EF4-FFF2-40B4-BE49-F238E27FC236}">
                <a16:creationId xmlns="" xmlns:a16="http://schemas.microsoft.com/office/drawing/2014/main" id="{0B181734-E318-0540-9B6B-062370C055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An introduction to rule-based AI in law</a:t>
            </a:r>
          </a:p>
        </p:txBody>
      </p:sp>
      <p:sp>
        <p:nvSpPr>
          <p:cNvPr id="5" name="Slide Number Placeholder 4">
            <a:extLst>
              <a:ext uri="{FF2B5EF4-FFF2-40B4-BE49-F238E27FC236}">
                <a16:creationId xmlns="" xmlns:a16="http://schemas.microsoft.com/office/drawing/2014/main" id="{18184DB0-53B9-9A4E-BDA2-04AA910BBA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857B2D-0A7B-0645-B58E-E3533D12BAB4}" type="slidenum">
              <a:rPr lang="en-US" smtClean="0"/>
              <a:t>‹#›</a:t>
            </a:fld>
            <a:endParaRPr lang="en-US"/>
          </a:p>
        </p:txBody>
      </p:sp>
    </p:spTree>
    <p:extLst>
      <p:ext uri="{BB962C8B-B14F-4D97-AF65-F5344CB8AC3E}">
        <p14:creationId xmlns:p14="http://schemas.microsoft.com/office/powerpoint/2010/main" val="263261621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Coding Legal Apps</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AU"/>
              <a:t>30 May 2019</a:t>
            </a:r>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An introduction to rule-based AI in law</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6923F-54E6-564E-9D05-65BDBB254245}" type="slidenum">
              <a:rPr lang="en-US" smtClean="0"/>
              <a:t>‹#›</a:t>
            </a:fld>
            <a:endParaRPr lang="en-US"/>
          </a:p>
        </p:txBody>
      </p:sp>
    </p:spTree>
    <p:extLst>
      <p:ext uri="{BB962C8B-B14F-4D97-AF65-F5344CB8AC3E}">
        <p14:creationId xmlns:p14="http://schemas.microsoft.com/office/powerpoint/2010/main" val="191382952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r>
              <a:rPr lang="en-AU"/>
              <a:t>30 May 2019</a:t>
            </a:r>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r>
              <a:rPr lang="en-US"/>
              <a:t>Coding Legal Apps: An introduction to rule-based AI in law</a:t>
            </a:r>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52015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AU"/>
              <a:t>30 May 2019</a:t>
            </a:r>
            <a:endParaRPr lang="en-US"/>
          </a:p>
        </p:txBody>
      </p:sp>
      <p:sp>
        <p:nvSpPr>
          <p:cNvPr id="6" name="Footer Placeholder 5"/>
          <p:cNvSpPr>
            <a:spLocks noGrp="1"/>
          </p:cNvSpPr>
          <p:nvPr>
            <p:ph type="ftr" sz="quarter" idx="11"/>
          </p:nvPr>
        </p:nvSpPr>
        <p:spPr/>
        <p:txBody>
          <a:bodyPr/>
          <a:lstStyle/>
          <a:p>
            <a:r>
              <a:rPr lang="en-US"/>
              <a:t>Coding Legal Apps: An introduction to rule-based AI in law</a:t>
            </a:r>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26714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r>
              <a:rPr lang="en-AU"/>
              <a:t>30 May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28390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r>
              <a:rPr lang="en-AU"/>
              <a:t>30 May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3937100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AU"/>
              <a:t>30 May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848488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AU"/>
              <a:t>30 May 2019</a:t>
            </a:r>
            <a:endParaRPr lang="en-US"/>
          </a:p>
        </p:txBody>
      </p:sp>
      <p:sp>
        <p:nvSpPr>
          <p:cNvPr id="8" name="Footer Placeholder 7"/>
          <p:cNvSpPr>
            <a:spLocks noGrp="1"/>
          </p:cNvSpPr>
          <p:nvPr>
            <p:ph type="ftr" sz="quarter" idx="11"/>
          </p:nvPr>
        </p:nvSpPr>
        <p:spPr/>
        <p:txBody>
          <a:bodyPr/>
          <a:lstStyle/>
          <a:p>
            <a:r>
              <a:rPr lang="en-US"/>
              <a:t>Coding Legal Apps: An introduction to rule-based AI in law</a:t>
            </a:r>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052477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AU"/>
              <a:t>30 May 2019</a:t>
            </a:r>
            <a:endParaRPr lang="en-US"/>
          </a:p>
        </p:txBody>
      </p:sp>
      <p:sp>
        <p:nvSpPr>
          <p:cNvPr id="8" name="Footer Placeholder 7"/>
          <p:cNvSpPr>
            <a:spLocks noGrp="1"/>
          </p:cNvSpPr>
          <p:nvPr>
            <p:ph type="ftr" sz="quarter" idx="11"/>
          </p:nvPr>
        </p:nvSpPr>
        <p:spPr/>
        <p:txBody>
          <a:bodyPr/>
          <a:lstStyle/>
          <a:p>
            <a:r>
              <a:rPr lang="en-US"/>
              <a:t>Coding Legal Apps: An introduction to rule-based AI in law</a:t>
            </a:r>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4060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AU"/>
              <a:t>30 May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931065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AU"/>
              <a:t>30 May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303193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AU"/>
              <a:t>30 May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87831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AU"/>
              <a:t>30 May 2019</a:t>
            </a:r>
            <a:endParaRPr lang="en-US"/>
          </a:p>
        </p:txBody>
      </p:sp>
      <p:sp>
        <p:nvSpPr>
          <p:cNvPr id="5" name="Footer Placeholder 4"/>
          <p:cNvSpPr>
            <a:spLocks noGrp="1"/>
          </p:cNvSpPr>
          <p:nvPr>
            <p:ph type="ftr" sz="quarter" idx="11"/>
          </p:nvPr>
        </p:nvSpPr>
        <p:spPr/>
        <p:txBody>
          <a:bodyPr/>
          <a:lstStyle/>
          <a:p>
            <a:r>
              <a:rPr lang="en-US"/>
              <a:t>Coding Legal Apps: An introduction to rule-based AI in law</a:t>
            </a:r>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366309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AU"/>
              <a:t>30 May 2019</a:t>
            </a:r>
            <a:endParaRPr lang="en-US"/>
          </a:p>
        </p:txBody>
      </p:sp>
      <p:sp>
        <p:nvSpPr>
          <p:cNvPr id="6" name="Footer Placeholder 5"/>
          <p:cNvSpPr>
            <a:spLocks noGrp="1"/>
          </p:cNvSpPr>
          <p:nvPr>
            <p:ph type="ftr" sz="quarter" idx="11"/>
          </p:nvPr>
        </p:nvSpPr>
        <p:spPr/>
        <p:txBody>
          <a:bodyPr/>
          <a:lstStyle/>
          <a:p>
            <a:r>
              <a:rPr lang="en-US"/>
              <a:t>Coding Legal Apps: An introduction to rule-based AI in law</a:t>
            </a:r>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33508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AU"/>
              <a:t>30 May 2019</a:t>
            </a:r>
            <a:endParaRPr lang="en-US"/>
          </a:p>
        </p:txBody>
      </p:sp>
      <p:sp>
        <p:nvSpPr>
          <p:cNvPr id="8" name="Footer Placeholder 7"/>
          <p:cNvSpPr>
            <a:spLocks noGrp="1"/>
          </p:cNvSpPr>
          <p:nvPr>
            <p:ph type="ftr" sz="quarter" idx="11"/>
          </p:nvPr>
        </p:nvSpPr>
        <p:spPr/>
        <p:txBody>
          <a:bodyPr/>
          <a:lstStyle/>
          <a:p>
            <a:r>
              <a:rPr lang="en-US"/>
              <a:t>Coding Legal Apps: An introduction to rule-based AI in law</a:t>
            </a:r>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3550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AU"/>
              <a:t>30 May 2019</a:t>
            </a:r>
            <a:endParaRPr lang="en-US"/>
          </a:p>
        </p:txBody>
      </p:sp>
      <p:sp>
        <p:nvSpPr>
          <p:cNvPr id="4" name="Footer Placeholder 3"/>
          <p:cNvSpPr>
            <a:spLocks noGrp="1"/>
          </p:cNvSpPr>
          <p:nvPr>
            <p:ph type="ftr" sz="quarter" idx="11"/>
          </p:nvPr>
        </p:nvSpPr>
        <p:spPr/>
        <p:txBody>
          <a:bodyPr/>
          <a:lstStyle/>
          <a:p>
            <a:r>
              <a:rPr lang="en-US"/>
              <a:t>Coding Legal Apps: An introduction to rule-based AI in law</a:t>
            </a:r>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317752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AU"/>
              <a:t>30 May 2019</a:t>
            </a:r>
            <a:endParaRPr lang="en-US"/>
          </a:p>
        </p:txBody>
      </p:sp>
      <p:sp>
        <p:nvSpPr>
          <p:cNvPr id="3" name="Footer Placeholder 2"/>
          <p:cNvSpPr>
            <a:spLocks noGrp="1"/>
          </p:cNvSpPr>
          <p:nvPr>
            <p:ph type="ftr" sz="quarter" idx="11"/>
          </p:nvPr>
        </p:nvSpPr>
        <p:spPr/>
        <p:txBody>
          <a:bodyPr/>
          <a:lstStyle/>
          <a:p>
            <a:r>
              <a:rPr lang="en-US"/>
              <a:t>Coding Legal Apps: An introduction to rule-based AI in law</a:t>
            </a:r>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24570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AU"/>
              <a:t>30 May 2019</a:t>
            </a:r>
            <a:endParaRPr lang="en-US"/>
          </a:p>
        </p:txBody>
      </p:sp>
      <p:sp>
        <p:nvSpPr>
          <p:cNvPr id="6" name="Footer Placeholder 5"/>
          <p:cNvSpPr>
            <a:spLocks noGrp="1"/>
          </p:cNvSpPr>
          <p:nvPr>
            <p:ph type="ftr" sz="quarter" idx="11"/>
          </p:nvPr>
        </p:nvSpPr>
        <p:spPr/>
        <p:txBody>
          <a:bodyPr/>
          <a:lstStyle/>
          <a:p>
            <a:r>
              <a:rPr lang="en-US"/>
              <a:t>Coding Legal Apps: An introduction to rule-based AI in law</a:t>
            </a:r>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7207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AU"/>
              <a:t>30 May 2019</a:t>
            </a:r>
            <a:endParaRPr lang="en-US"/>
          </a:p>
        </p:txBody>
      </p:sp>
      <p:sp>
        <p:nvSpPr>
          <p:cNvPr id="6" name="Footer Placeholder 5"/>
          <p:cNvSpPr>
            <a:spLocks noGrp="1"/>
          </p:cNvSpPr>
          <p:nvPr>
            <p:ph type="ftr" sz="quarter" idx="11"/>
          </p:nvPr>
        </p:nvSpPr>
        <p:spPr/>
        <p:txBody>
          <a:bodyPr/>
          <a:lstStyle/>
          <a:p>
            <a:r>
              <a:rPr lang="en-US"/>
              <a:t>Coding Legal Apps: An introduction to rule-based AI in law</a:t>
            </a:r>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29238958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r>
              <a:rPr lang="en-AU"/>
              <a:t>30 May 2019</a:t>
            </a:r>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r>
              <a:rPr lang="en-US"/>
              <a:t>Coding Legal Apps: An introduction to rule-based AI in law</a:t>
            </a:r>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98671AC-BDD7-A749-B322-624F152115F7}" type="slidenum">
              <a:rPr lang="en-US" smtClean="0"/>
              <a:t>‹#›</a:t>
            </a:fld>
            <a:endParaRPr lang="en-US"/>
          </a:p>
        </p:txBody>
      </p:sp>
    </p:spTree>
    <p:extLst>
      <p:ext uri="{BB962C8B-B14F-4D97-AF65-F5344CB8AC3E}">
        <p14:creationId xmlns:p14="http://schemas.microsoft.com/office/powerpoint/2010/main" val="1940928455"/>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dium.com/@Grupp/25-facts-about-ai-law-you-always-wanted-to-know-but-were-afraid-to-ask-a43fd9568d6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ailii.org/ew/cases/EWHC/KB/1722/J94.html" TargetMode="External"/><Relationship Id="rId4" Type="http://schemas.openxmlformats.org/officeDocument/2006/relationships/hyperlink" Target="http://www.austlii.edu.au/cgi-bin/LawCite?cit=(1851)%2021%20LJQB%2075" TargetMode="External"/><Relationship Id="rId1" Type="http://schemas.openxmlformats.org/officeDocument/2006/relationships/slideLayout" Target="../slideLayouts/slideLayout8.xml"/><Relationship Id="rId2" Type="http://schemas.openxmlformats.org/officeDocument/2006/relationships/hyperlink" Target="http://austlii.community/foswiki/DataLex/FinderKB"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austlii.community/foswiki/DataLex/ElectKB"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ustlii.community/foswiki/DataLex/GoalBackwardKB" TargetMode="External"/><Relationship Id="rId4" Type="http://schemas.openxmlformats.org/officeDocument/2006/relationships/hyperlink" Target="http://austlii.community/foswiki/DataLex/GoalTestKB" TargetMode="External"/><Relationship Id="rId5" Type="http://schemas.openxmlformats.org/officeDocument/2006/relationships/hyperlink" Target="http://austlii.community/foswiki/DataLex/GoalForwardKB" TargetMode="External"/><Relationship Id="rId1" Type="http://schemas.openxmlformats.org/officeDocument/2006/relationships/slideLayout" Target="../slideLayouts/slideLayout2.xml"/><Relationship Id="rId2" Type="http://schemas.openxmlformats.org/officeDocument/2006/relationships/hyperlink" Target="http://austlii.community/foswiki/DataLex/WebHom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ustlii.community/foswiki/DataLex/CopyrightKB"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ustlii.community/foswiki/DataLex/FOIKB"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austlii.community/foswiki/DataLex/WebHom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ustlii.community/foswiki/DataLex/FinderKB"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ustlii.community/foswiki/DataLex/PrivacyAct2KB" TargetMode="External"/><Relationship Id="rId3" Type="http://schemas.openxmlformats.org/officeDocument/2006/relationships/hyperlink" Target="http://austlii.community/foswiki/DataLex/FOIKB"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talex.org/dev/impor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srn.com/abstract=3095897" TargetMode="External"/><Relationship Id="rId4" Type="http://schemas.openxmlformats.org/officeDocument/2006/relationships/hyperlink" Target="http://www2.austlii.edu.au/~graham/expert_systems.html" TargetMode="External"/><Relationship Id="rId1" Type="http://schemas.openxmlformats.org/officeDocument/2006/relationships/slideLayout" Target="../slideLayouts/slideLayout2.xml"/><Relationship Id="rId2" Type="http://schemas.openxmlformats.org/officeDocument/2006/relationships/hyperlink" Target="http://austlii.community/wiki/DataLex/"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philip@austlii.edu.au" TargetMode="External"/><Relationship Id="rId4" Type="http://schemas.openxmlformats.org/officeDocument/2006/relationships/hyperlink" Target="mailto:datalex@austlii.edu.au" TargetMode="External"/><Relationship Id="rId1" Type="http://schemas.openxmlformats.org/officeDocument/2006/relationships/slideLayout" Target="../slideLayouts/slideLayout2.xml"/><Relationship Id="rId2" Type="http://schemas.openxmlformats.org/officeDocument/2006/relationships/hyperlink" Target="mailto:graham@austlii.edu.a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AF8306-3CFF-A341-BE44-8C2037EB6E0F}"/>
              </a:ext>
            </a:extLst>
          </p:cNvPr>
          <p:cNvSpPr>
            <a:spLocks noGrp="1"/>
          </p:cNvSpPr>
          <p:nvPr>
            <p:ph type="title"/>
          </p:nvPr>
        </p:nvSpPr>
        <p:spPr>
          <a:xfrm>
            <a:off x="866440" y="2057400"/>
            <a:ext cx="7491747" cy="2095500"/>
          </a:xfrm>
        </p:spPr>
        <p:txBody>
          <a:bodyPr/>
          <a:lstStyle/>
          <a:p>
            <a:r>
              <a:rPr lang="en-US" sz="3200" i="1" dirty="0"/>
              <a:t>Coding Legal Apps</a:t>
            </a:r>
            <a:r>
              <a:rPr lang="en-US" sz="3200" dirty="0"/>
              <a:t/>
            </a:r>
            <a:br>
              <a:rPr lang="en-US" sz="3200" dirty="0"/>
            </a:br>
            <a:r>
              <a:rPr lang="en-US" sz="3200" dirty="0"/>
              <a:t>An introduction to rule-based AI in law</a:t>
            </a:r>
            <a:br>
              <a:rPr lang="en-US" sz="3200" dirty="0"/>
            </a:br>
            <a:endParaRPr lang="en-US" sz="3200" dirty="0"/>
          </a:p>
        </p:txBody>
      </p:sp>
      <p:sp>
        <p:nvSpPr>
          <p:cNvPr id="3" name="Text Placeholder 2">
            <a:extLst>
              <a:ext uri="{FF2B5EF4-FFF2-40B4-BE49-F238E27FC236}">
                <a16:creationId xmlns="" xmlns:a16="http://schemas.microsoft.com/office/drawing/2014/main" id="{BFE6A537-160B-F841-861B-B5687F654024}"/>
              </a:ext>
            </a:extLst>
          </p:cNvPr>
          <p:cNvSpPr>
            <a:spLocks noGrp="1"/>
          </p:cNvSpPr>
          <p:nvPr>
            <p:ph type="body" idx="1"/>
          </p:nvPr>
        </p:nvSpPr>
        <p:spPr>
          <a:xfrm>
            <a:off x="842974" y="5159398"/>
            <a:ext cx="8129588" cy="1255689"/>
          </a:xfrm>
        </p:spPr>
        <p:txBody>
          <a:bodyPr numCol="2">
            <a:noAutofit/>
          </a:bodyPr>
          <a:lstStyle/>
          <a:p>
            <a:pPr>
              <a:lnSpc>
                <a:spcPct val="120000"/>
              </a:lnSpc>
            </a:pPr>
            <a:r>
              <a:rPr lang="en-AU" sz="1800" dirty="0"/>
              <a:t>Graham Greenleaf &amp; Philip Chung</a:t>
            </a:r>
          </a:p>
          <a:p>
            <a:pPr>
              <a:lnSpc>
                <a:spcPct val="120000"/>
              </a:lnSpc>
            </a:pPr>
            <a:r>
              <a:rPr lang="en-AU" sz="1800" dirty="0"/>
              <a:t>UNSW Faculty of Law</a:t>
            </a:r>
            <a:br>
              <a:rPr lang="en-AU" sz="1800" dirty="0"/>
            </a:br>
            <a:r>
              <a:rPr lang="en-AU" sz="1800" dirty="0"/>
              <a:t>30 May 2019</a:t>
            </a:r>
          </a:p>
          <a:p>
            <a:pPr>
              <a:lnSpc>
                <a:spcPct val="120000"/>
              </a:lnSpc>
            </a:pPr>
            <a:endParaRPr lang="en-AU" sz="1800" dirty="0"/>
          </a:p>
          <a:p>
            <a:pPr>
              <a:lnSpc>
                <a:spcPct val="120000"/>
              </a:lnSpc>
            </a:pPr>
            <a:r>
              <a:rPr lang="en-AU" sz="1800" dirty="0" err="1"/>
              <a:t>DataLex</a:t>
            </a:r>
            <a:r>
              <a:rPr lang="en-AU" sz="1800" dirty="0"/>
              <a:t> inferencing software by </a:t>
            </a:r>
            <a:br>
              <a:rPr lang="en-AU" sz="1800" dirty="0"/>
            </a:br>
            <a:r>
              <a:rPr lang="en-AU" sz="1800" dirty="0"/>
              <a:t>Andrew Mowbray</a:t>
            </a:r>
            <a:br>
              <a:rPr lang="en-AU" sz="1800" dirty="0"/>
            </a:br>
            <a:r>
              <a:rPr lang="en-AU" sz="1800" dirty="0"/>
              <a:t>UTS Faculty of Law</a:t>
            </a:r>
            <a:endParaRPr lang="en-US" sz="1800" dirty="0"/>
          </a:p>
          <a:p>
            <a:endParaRPr lang="en-US" dirty="0"/>
          </a:p>
        </p:txBody>
      </p:sp>
      <p:pic>
        <p:nvPicPr>
          <p:cNvPr id="4" name="Picture 3">
            <a:extLst>
              <a:ext uri="{FF2B5EF4-FFF2-40B4-BE49-F238E27FC236}">
                <a16:creationId xmlns="" xmlns:a16="http://schemas.microsoft.com/office/drawing/2014/main" id="{767395A6-431C-DA40-811E-9B69276634A4}"/>
              </a:ext>
            </a:extLst>
          </p:cNvPr>
          <p:cNvPicPr>
            <a:picLocks noChangeAspect="1"/>
          </p:cNvPicPr>
          <p:nvPr/>
        </p:nvPicPr>
        <p:blipFill>
          <a:blip r:embed="rId2"/>
          <a:stretch>
            <a:fillRect/>
          </a:stretch>
        </p:blipFill>
        <p:spPr>
          <a:xfrm>
            <a:off x="3945591" y="1201729"/>
            <a:ext cx="876300" cy="952500"/>
          </a:xfrm>
          <a:prstGeom prst="rect">
            <a:avLst/>
          </a:prstGeom>
        </p:spPr>
      </p:pic>
    </p:spTree>
    <p:extLst>
      <p:ext uri="{BB962C8B-B14F-4D97-AF65-F5344CB8AC3E}">
        <p14:creationId xmlns:p14="http://schemas.microsoft.com/office/powerpoint/2010/main" val="25572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91672" cy="709865"/>
          </a:xfrm>
        </p:spPr>
        <p:txBody>
          <a:bodyPr>
            <a:normAutofit fontScale="90000"/>
          </a:bodyPr>
          <a:lstStyle/>
          <a:p>
            <a:r>
              <a:rPr lang="en-US" sz="2100" dirty="0" err="1"/>
              <a:t>Eg</a:t>
            </a:r>
            <a:r>
              <a:rPr lang="en-US" sz="2100" dirty="0"/>
              <a:t> Machine learning [ML] is rarely relevant to </a:t>
            </a:r>
            <a:r>
              <a:rPr lang="en-US" sz="2100" dirty="0" smtClean="0"/>
              <a:t>legal advice / decision support systems</a:t>
            </a:r>
            <a:endParaRPr lang="en-US" sz="2100" dirty="0"/>
          </a:p>
        </p:txBody>
      </p:sp>
      <p:sp>
        <p:nvSpPr>
          <p:cNvPr id="3" name="Content Placeholder 2"/>
          <p:cNvSpPr>
            <a:spLocks noGrp="1"/>
          </p:cNvSpPr>
          <p:nvPr>
            <p:ph idx="1"/>
          </p:nvPr>
        </p:nvSpPr>
        <p:spPr>
          <a:xfrm>
            <a:off x="443753" y="2371725"/>
            <a:ext cx="8310282" cy="4286250"/>
          </a:xfrm>
        </p:spPr>
        <p:txBody>
          <a:bodyPr numCol="2" spcCol="108000">
            <a:normAutofit fontScale="85000" lnSpcReduction="10000"/>
          </a:bodyPr>
          <a:lstStyle/>
          <a:p>
            <a:pPr marL="0" indent="0">
              <a:lnSpc>
                <a:spcPct val="120000"/>
              </a:lnSpc>
              <a:buNone/>
            </a:pPr>
            <a:r>
              <a:rPr lang="en-US" dirty="0" err="1"/>
              <a:t>Micha</a:t>
            </a:r>
            <a:r>
              <a:rPr lang="en-US" dirty="0"/>
              <a:t> </a:t>
            </a:r>
            <a:r>
              <a:rPr lang="en-US" dirty="0" err="1"/>
              <a:t>Grupp</a:t>
            </a:r>
            <a:r>
              <a:rPr lang="en-US" dirty="0"/>
              <a:t> (Law, </a:t>
            </a:r>
            <a:r>
              <a:rPr lang="en-US" dirty="0" err="1"/>
              <a:t>Frankurt</a:t>
            </a:r>
            <a:r>
              <a:rPr lang="en-US" dirty="0"/>
              <a:t> U.)  ‘The factors that have fueled the AI-discussion in the last 7 years are of (almost) no relevance for AI in law.’ He says there are </a:t>
            </a:r>
            <a:r>
              <a:rPr lang="en-US" b="1" dirty="0"/>
              <a:t>5 ways in which  </a:t>
            </a:r>
            <a:r>
              <a:rPr lang="en-US" dirty="0"/>
              <a:t>‘We do </a:t>
            </a:r>
            <a:r>
              <a:rPr lang="en-US" b="1" dirty="0"/>
              <a:t>NOT</a:t>
            </a:r>
            <a:r>
              <a:rPr lang="en-US" dirty="0"/>
              <a:t> have the necessary data for training legal machine learning algorithms’ for </a:t>
            </a:r>
            <a:r>
              <a:rPr lang="mr-IN" dirty="0"/>
              <a:t>…</a:t>
            </a:r>
            <a:endParaRPr lang="en-US" dirty="0"/>
          </a:p>
          <a:p>
            <a:pPr marL="385763" indent="-385763">
              <a:lnSpc>
                <a:spcPct val="120000"/>
              </a:lnSpc>
              <a:buFont typeface="+mj-lt"/>
              <a:buAutoNum type="arabicPeriod"/>
            </a:pPr>
            <a:r>
              <a:rPr lang="en-US" dirty="0"/>
              <a:t>‘</a:t>
            </a:r>
            <a:r>
              <a:rPr lang="en-US" b="1" dirty="0"/>
              <a:t>Formalization</a:t>
            </a:r>
            <a:r>
              <a:rPr lang="en-US" dirty="0"/>
              <a:t>’ </a:t>
            </a:r>
            <a:r>
              <a:rPr lang="mr-IN" dirty="0"/>
              <a:t>–</a:t>
            </a:r>
            <a:r>
              <a:rPr lang="en-US" dirty="0"/>
              <a:t> We cannot </a:t>
            </a:r>
            <a:r>
              <a:rPr lang="en-US" dirty="0" err="1"/>
              <a:t>formalise</a:t>
            </a:r>
            <a:r>
              <a:rPr lang="en-US" dirty="0"/>
              <a:t> most legal terms. </a:t>
            </a:r>
          </a:p>
          <a:p>
            <a:pPr marL="385763" indent="-385763">
              <a:lnSpc>
                <a:spcPct val="120000"/>
              </a:lnSpc>
              <a:buFont typeface="+mj-lt"/>
              <a:buAutoNum type="arabicPeriod"/>
            </a:pPr>
            <a:r>
              <a:rPr lang="en-US" dirty="0"/>
              <a:t>‘</a:t>
            </a:r>
            <a:r>
              <a:rPr lang="en-US" b="1" dirty="0"/>
              <a:t>Labels</a:t>
            </a:r>
            <a:r>
              <a:rPr lang="en-US" dirty="0"/>
              <a:t>’: </a:t>
            </a:r>
            <a:r>
              <a:rPr lang="en-US" dirty="0" err="1"/>
              <a:t>eg</a:t>
            </a:r>
            <a:r>
              <a:rPr lang="en-US" dirty="0"/>
              <a:t> photo recognition software only works if photos come with labels; ‘Training sets’ require labels and are costly.</a:t>
            </a:r>
          </a:p>
          <a:p>
            <a:pPr marL="385763" indent="-385763">
              <a:lnSpc>
                <a:spcPct val="120000"/>
              </a:lnSpc>
              <a:buFont typeface="+mj-lt"/>
              <a:buAutoNum type="arabicPeriod"/>
            </a:pPr>
            <a:r>
              <a:rPr lang="en-US" dirty="0"/>
              <a:t>‘</a:t>
            </a:r>
            <a:r>
              <a:rPr lang="en-US" b="1" dirty="0"/>
              <a:t>Data Quality</a:t>
            </a:r>
            <a:r>
              <a:rPr lang="en-US" dirty="0"/>
              <a:t>’: </a:t>
            </a:r>
            <a:r>
              <a:rPr lang="en-US" dirty="0" err="1"/>
              <a:t>eg</a:t>
            </a:r>
            <a:r>
              <a:rPr lang="en-US" dirty="0"/>
              <a:t> contracts made under different laws are useless; ditto decisions under different </a:t>
            </a:r>
            <a:r>
              <a:rPr lang="en-US" dirty="0" err="1"/>
              <a:t>regs</a:t>
            </a:r>
            <a:r>
              <a:rPr lang="en-US" dirty="0"/>
              <a:t>.</a:t>
            </a:r>
          </a:p>
          <a:p>
            <a:pPr marL="385763" indent="-385763">
              <a:lnSpc>
                <a:spcPct val="120000"/>
              </a:lnSpc>
              <a:buFont typeface="+mj-lt"/>
              <a:buAutoNum type="arabicPeriod"/>
            </a:pPr>
            <a:r>
              <a:rPr lang="en-US" dirty="0"/>
              <a:t>‘</a:t>
            </a:r>
            <a:r>
              <a:rPr lang="en-US" b="1" dirty="0"/>
              <a:t>Ontological Data</a:t>
            </a:r>
            <a:r>
              <a:rPr lang="en-US" dirty="0"/>
              <a:t>’: There are no accepted ontologies for law, even though we have complex hierarchies in our heads.</a:t>
            </a:r>
          </a:p>
          <a:p>
            <a:pPr marL="385763" indent="-385763">
              <a:lnSpc>
                <a:spcPct val="120000"/>
              </a:lnSpc>
              <a:buFont typeface="+mj-lt"/>
              <a:buAutoNum type="arabicPeriod"/>
            </a:pPr>
            <a:r>
              <a:rPr lang="en-US" dirty="0"/>
              <a:t>‘</a:t>
            </a:r>
            <a:r>
              <a:rPr lang="en-US" b="1" dirty="0"/>
              <a:t>World Knowledge</a:t>
            </a:r>
            <a:r>
              <a:rPr lang="en-US" dirty="0"/>
              <a:t>’: Applying law requires unpredictable amounts of real-world knowledge.</a:t>
            </a:r>
          </a:p>
          <a:p>
            <a:pPr marL="0" indent="0">
              <a:lnSpc>
                <a:spcPct val="120000"/>
              </a:lnSpc>
              <a:buNone/>
            </a:pPr>
            <a:r>
              <a:rPr lang="en-US" i="1" dirty="0" err="1"/>
              <a:t>MichaGrupp</a:t>
            </a:r>
            <a:r>
              <a:rPr lang="en-US" i="1" dirty="0"/>
              <a:t> ‘</a:t>
            </a:r>
            <a:r>
              <a:rPr lang="en-US" i="1" dirty="0">
                <a:hlinkClick r:id="rId2"/>
              </a:rPr>
              <a:t>25 facts about AI &amp; Law </a:t>
            </a:r>
            <a:r>
              <a:rPr lang="en-US" i="1" dirty="0"/>
              <a:t>you always wanted to know (but were afraid to ask)’ Medium, 7 April 2019</a:t>
            </a:r>
          </a:p>
          <a:p>
            <a:pPr>
              <a:lnSpc>
                <a:spcPct val="120000"/>
              </a:lnSpc>
            </a:pPr>
            <a:r>
              <a:rPr lang="en-US" dirty="0"/>
              <a:t>BUT some argue that very large data sets and new algorithms may overcome these ‘knowledge acquisition bottlenecks’, even in </a:t>
            </a:r>
            <a:r>
              <a:rPr lang="en-US" dirty="0" smtClean="0"/>
              <a:t>law</a:t>
            </a:r>
          </a:p>
          <a:p>
            <a:pPr>
              <a:lnSpc>
                <a:spcPct val="120000"/>
              </a:lnSpc>
            </a:pPr>
            <a:r>
              <a:rPr lang="en-US" dirty="0" err="1" smtClean="0"/>
              <a:t>AustLII’s</a:t>
            </a:r>
            <a:r>
              <a:rPr lang="en-US" dirty="0" smtClean="0"/>
              <a:t> </a:t>
            </a:r>
            <a:r>
              <a:rPr lang="en-US" dirty="0" err="1" smtClean="0"/>
              <a:t>LawCite</a:t>
            </a:r>
            <a:r>
              <a:rPr lang="en-US" dirty="0" smtClean="0"/>
              <a:t> uses ML</a:t>
            </a:r>
            <a:endParaRPr lang="en-US" dirty="0"/>
          </a:p>
        </p:txBody>
      </p:sp>
      <p:sp>
        <p:nvSpPr>
          <p:cNvPr id="4" name="Slide Number Placeholder 3">
            <a:extLst>
              <a:ext uri="{FF2B5EF4-FFF2-40B4-BE49-F238E27FC236}">
                <a16:creationId xmlns="" xmlns:a16="http://schemas.microsoft.com/office/drawing/2014/main" id="{8451C6DD-FD56-B843-A945-901542159971}"/>
              </a:ext>
            </a:extLst>
          </p:cNvPr>
          <p:cNvSpPr>
            <a:spLocks noGrp="1"/>
          </p:cNvSpPr>
          <p:nvPr>
            <p:ph type="sldNum" sz="quarter" idx="12"/>
          </p:nvPr>
        </p:nvSpPr>
        <p:spPr/>
        <p:txBody>
          <a:bodyPr/>
          <a:lstStyle/>
          <a:p>
            <a:fld id="{A98671AC-BDD7-A749-B322-624F152115F7}" type="slidenum">
              <a:rPr lang="en-US" smtClean="0"/>
              <a:t>10</a:t>
            </a:fld>
            <a:endParaRPr lang="en-US"/>
          </a:p>
        </p:txBody>
      </p:sp>
    </p:spTree>
    <p:extLst>
      <p:ext uri="{BB962C8B-B14F-4D97-AF65-F5344CB8AC3E}">
        <p14:creationId xmlns:p14="http://schemas.microsoft.com/office/powerpoint/2010/main" val="419636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a:t>
            </a:r>
            <a:r>
              <a:rPr lang="en-AU" dirty="0"/>
              <a:t>Start with legislation, not case law</a:t>
            </a:r>
            <a:r>
              <a:rPr lang="en-AU" dirty="0">
                <a:effectLst/>
              </a:rPr>
              <a:t> </a:t>
            </a:r>
            <a:endParaRPr lang="en-US" dirty="0"/>
          </a:p>
        </p:txBody>
      </p:sp>
      <p:sp>
        <p:nvSpPr>
          <p:cNvPr id="3" name="Content Placeholder 2"/>
          <p:cNvSpPr>
            <a:spLocks noGrp="1"/>
          </p:cNvSpPr>
          <p:nvPr>
            <p:ph idx="1"/>
          </p:nvPr>
        </p:nvSpPr>
        <p:spPr>
          <a:xfrm>
            <a:off x="336176" y="2371725"/>
            <a:ext cx="8417859" cy="4129088"/>
          </a:xfrm>
        </p:spPr>
        <p:txBody>
          <a:bodyPr numCol="2" spcCol="108000">
            <a:normAutofit/>
          </a:bodyPr>
          <a:lstStyle/>
          <a:p>
            <a:r>
              <a:rPr lang="en-US" sz="1500" dirty="0"/>
              <a:t>Can sustainable free access systems use case-based reasoning?</a:t>
            </a:r>
          </a:p>
          <a:p>
            <a:pPr lvl="1"/>
            <a:r>
              <a:rPr lang="en-US" sz="1500" dirty="0"/>
              <a:t>A principal focus of AI &amp; law research for 40 years (see 15 </a:t>
            </a:r>
            <a:r>
              <a:rPr lang="en-US" sz="1500" dirty="0" err="1"/>
              <a:t>vols</a:t>
            </a:r>
            <a:r>
              <a:rPr lang="en-US" sz="1500" dirty="0"/>
              <a:t> of ICAIL Proceedings 1987-2017)</a:t>
            </a:r>
          </a:p>
          <a:p>
            <a:pPr lvl="1"/>
            <a:r>
              <a:rPr lang="en-US" sz="1500" dirty="0"/>
              <a:t>Theoretical basis still in dispute, no agreed approach</a:t>
            </a:r>
          </a:p>
          <a:p>
            <a:pPr lvl="1"/>
            <a:r>
              <a:rPr lang="en-US" sz="1500" dirty="0"/>
              <a:t>Identification/encoding of attributes in cases is costly;</a:t>
            </a:r>
          </a:p>
          <a:p>
            <a:pPr lvl="2"/>
            <a:r>
              <a:rPr lang="en-US" sz="1200" dirty="0"/>
              <a:t>Encoding methods may apply only to narrow areas of law</a:t>
            </a:r>
          </a:p>
          <a:p>
            <a:pPr lvl="2"/>
            <a:r>
              <a:rPr lang="en-US" sz="1200" dirty="0"/>
              <a:t>Ashley’s ‘cognitive computing paradigm’ assumes that a significant corpus of cases is available from which attributes can be extracted</a:t>
            </a:r>
          </a:p>
          <a:p>
            <a:r>
              <a:rPr lang="en-US" sz="1500" dirty="0" err="1"/>
              <a:t>DataLex</a:t>
            </a:r>
            <a:r>
              <a:rPr lang="en-US" sz="1500" dirty="0"/>
              <a:t> approach is pragmatic, with 3 alternatives:</a:t>
            </a:r>
          </a:p>
          <a:p>
            <a:pPr marL="771525" lvl="1" indent="-428625">
              <a:buFont typeface="+mj-lt"/>
              <a:buAutoNum type="romanLcPeriod"/>
            </a:pPr>
            <a:r>
              <a:rPr lang="en-US" sz="1500" dirty="0"/>
              <a:t>Most practical: use links/searches over </a:t>
            </a:r>
            <a:r>
              <a:rPr lang="en-US" sz="1500" dirty="0" err="1"/>
              <a:t>AustLII</a:t>
            </a:r>
            <a:r>
              <a:rPr lang="en-US" sz="1500" dirty="0"/>
              <a:t> to alert users when case-based reasoning is required, and assist them to get to the cases needed to resolve a question. </a:t>
            </a:r>
          </a:p>
          <a:p>
            <a:pPr marL="771525" lvl="1" indent="-428625">
              <a:buFont typeface="+mj-lt"/>
              <a:buAutoNum type="romanLcPeriod"/>
            </a:pPr>
            <a:r>
              <a:rPr lang="en-US" sz="1500" dirty="0"/>
              <a:t>Represent definitive cases as rules, with links to supporting texts</a:t>
            </a:r>
          </a:p>
          <a:p>
            <a:pPr marL="771525" lvl="1" indent="-428625">
              <a:buFont typeface="+mj-lt"/>
              <a:buAutoNum type="romanLcPeriod"/>
            </a:pPr>
            <a:r>
              <a:rPr lang="en-US" sz="1500" dirty="0"/>
              <a:t>PANNDA approach (Tutorial part 12) of reasoning from examples in very specific areas </a:t>
            </a:r>
            <a:r>
              <a:rPr lang="mr-IN" sz="1500" dirty="0"/>
              <a:t>–</a:t>
            </a:r>
            <a:r>
              <a:rPr lang="en-US" sz="1500" dirty="0"/>
              <a:t> but with links to cases for &amp; against essential</a:t>
            </a:r>
          </a:p>
        </p:txBody>
      </p:sp>
      <p:sp>
        <p:nvSpPr>
          <p:cNvPr id="4" name="Slide Number Placeholder 3">
            <a:extLst>
              <a:ext uri="{FF2B5EF4-FFF2-40B4-BE49-F238E27FC236}">
                <a16:creationId xmlns="" xmlns:a16="http://schemas.microsoft.com/office/drawing/2014/main" id="{99C61198-CC75-8841-B23C-76D6FA9E3AF9}"/>
              </a:ext>
            </a:extLst>
          </p:cNvPr>
          <p:cNvSpPr>
            <a:spLocks noGrp="1"/>
          </p:cNvSpPr>
          <p:nvPr>
            <p:ph type="sldNum" sz="quarter" idx="12"/>
          </p:nvPr>
        </p:nvSpPr>
        <p:spPr/>
        <p:txBody>
          <a:bodyPr/>
          <a:lstStyle/>
          <a:p>
            <a:fld id="{A98671AC-BDD7-A749-B322-624F152115F7}" type="slidenum">
              <a:rPr lang="en-US" smtClean="0"/>
              <a:t>11</a:t>
            </a:fld>
            <a:endParaRPr lang="en-US"/>
          </a:p>
        </p:txBody>
      </p:sp>
    </p:spTree>
    <p:extLst>
      <p:ext uri="{BB962C8B-B14F-4D97-AF65-F5344CB8AC3E}">
        <p14:creationId xmlns:p14="http://schemas.microsoft.com/office/powerpoint/2010/main" val="187585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FA2D95-9D08-F94C-BE52-58E3187D521B}"/>
              </a:ext>
            </a:extLst>
          </p:cNvPr>
          <p:cNvSpPr>
            <a:spLocks noGrp="1"/>
          </p:cNvSpPr>
          <p:nvPr>
            <p:ph type="title"/>
          </p:nvPr>
        </p:nvSpPr>
        <p:spPr/>
        <p:txBody>
          <a:bodyPr/>
          <a:lstStyle/>
          <a:p>
            <a:r>
              <a:rPr lang="en-US" dirty="0"/>
              <a:t>Extract from </a:t>
            </a:r>
            <a:r>
              <a:rPr lang="en-US" dirty="0">
                <a:hlinkClick r:id="rId2"/>
              </a:rPr>
              <a:t>Finder’s Cases </a:t>
            </a:r>
            <a:r>
              <a:rPr lang="en-US" dirty="0"/>
              <a:t>KB (</a:t>
            </a:r>
            <a:r>
              <a:rPr lang="en-US" dirty="0" err="1"/>
              <a:t>DataLex</a:t>
            </a:r>
            <a:r>
              <a:rPr lang="en-US" dirty="0"/>
              <a:t> PANNDA)</a:t>
            </a:r>
          </a:p>
        </p:txBody>
      </p:sp>
      <p:sp>
        <p:nvSpPr>
          <p:cNvPr id="3" name="Content Placeholder 2">
            <a:extLst>
              <a:ext uri="{FF2B5EF4-FFF2-40B4-BE49-F238E27FC236}">
                <a16:creationId xmlns="" xmlns:a16="http://schemas.microsoft.com/office/drawing/2014/main" id="{1B511DFD-34E4-CA4C-98C0-89A84D1ACA94}"/>
              </a:ext>
            </a:extLst>
          </p:cNvPr>
          <p:cNvSpPr>
            <a:spLocks noGrp="1"/>
          </p:cNvSpPr>
          <p:nvPr>
            <p:ph idx="1"/>
          </p:nvPr>
        </p:nvSpPr>
        <p:spPr>
          <a:xfrm>
            <a:off x="4214813" y="1128714"/>
            <a:ext cx="4800600" cy="5229225"/>
          </a:xfrm>
        </p:spPr>
        <p:txBody>
          <a:bodyPr>
            <a:normAutofit fontScale="62500" lnSpcReduction="20000"/>
          </a:bodyPr>
          <a:lstStyle/>
          <a:p>
            <a:pPr marL="0" indent="0">
              <a:buNone/>
            </a:pPr>
            <a:r>
              <a:rPr lang="en-US" dirty="0">
                <a:latin typeface="Courier"/>
                <a:cs typeface="Courier"/>
              </a:rPr>
              <a:t>EXAMPLE Armory v </a:t>
            </a:r>
            <a:r>
              <a:rPr lang="en-US" dirty="0" err="1">
                <a:latin typeface="Courier"/>
                <a:cs typeface="Courier"/>
              </a:rPr>
              <a:t>Delamirie</a:t>
            </a:r>
            <a:r>
              <a:rPr lang="en-US" dirty="0">
                <a:latin typeface="Courier"/>
                <a:cs typeface="Courier"/>
              </a:rPr>
              <a:t> </a:t>
            </a:r>
            <a:r>
              <a:rPr lang="en-US" dirty="0">
                <a:latin typeface="Courier"/>
                <a:cs typeface="Courier"/>
                <a:hlinkClick r:id="rId3" tooltip="View Case"/>
              </a:rPr>
              <a:t>[1722] EWHC KB J94</a:t>
            </a:r>
            <a:r>
              <a:rPr lang="en-US" dirty="0">
                <a:latin typeface="Courier"/>
                <a:cs typeface="Courier"/>
              </a:rPr>
              <a:t> PROVIDES </a:t>
            </a:r>
          </a:p>
          <a:p>
            <a:pPr marL="0" indent="0">
              <a:buNone/>
            </a:pPr>
            <a:r>
              <a:rPr lang="en-US" dirty="0">
                <a:latin typeface="Courier"/>
                <a:cs typeface="Courier"/>
              </a:rPr>
              <a:t>the finder wins ONLY IF </a:t>
            </a:r>
            <a:br>
              <a:rPr lang="en-US" dirty="0">
                <a:latin typeface="Courier"/>
                <a:cs typeface="Courier"/>
              </a:rPr>
            </a:br>
            <a:r>
              <a:rPr lang="en-US" dirty="0">
                <a:latin typeface="Courier"/>
                <a:cs typeface="Courier"/>
              </a:rPr>
              <a:t>the finder was not the occupier of the premises AND </a:t>
            </a:r>
            <a:br>
              <a:rPr lang="en-US" dirty="0">
                <a:latin typeface="Courier"/>
                <a:cs typeface="Courier"/>
              </a:rPr>
            </a:br>
            <a:r>
              <a:rPr lang="en-US" dirty="0">
                <a:latin typeface="Courier"/>
                <a:cs typeface="Courier"/>
              </a:rPr>
              <a:t>the chattel was not attached AND </a:t>
            </a:r>
            <a:br>
              <a:rPr lang="en-US" dirty="0">
                <a:latin typeface="Courier"/>
                <a:cs typeface="Courier"/>
              </a:rPr>
            </a:br>
            <a:r>
              <a:rPr lang="en-US" dirty="0">
                <a:latin typeface="Courier"/>
                <a:cs typeface="Courier"/>
              </a:rPr>
              <a:t>the non-finder was not the owner of the real estate AND </a:t>
            </a:r>
            <a:br>
              <a:rPr lang="en-US" dirty="0">
                <a:latin typeface="Courier"/>
                <a:cs typeface="Courier"/>
              </a:rPr>
            </a:br>
            <a:r>
              <a:rPr lang="en-US" dirty="0">
                <a:latin typeface="Courier"/>
                <a:cs typeface="Courier"/>
              </a:rPr>
              <a:t>the non-finder was not the owner of the chattel AND </a:t>
            </a:r>
            <a:br>
              <a:rPr lang="en-US" dirty="0">
                <a:latin typeface="Courier"/>
                <a:cs typeface="Courier"/>
              </a:rPr>
            </a:br>
            <a:r>
              <a:rPr lang="en-US" dirty="0">
                <a:latin typeface="Courier"/>
                <a:cs typeface="Courier"/>
              </a:rPr>
              <a:t>there was a bailment of the chattel AND </a:t>
            </a:r>
            <a:br>
              <a:rPr lang="en-US" dirty="0">
                <a:latin typeface="Courier"/>
                <a:cs typeface="Courier"/>
              </a:rPr>
            </a:br>
            <a:r>
              <a:rPr lang="en-US" dirty="0">
                <a:latin typeface="Courier"/>
                <a:cs typeface="Courier"/>
              </a:rPr>
              <a:t>there was not a term in a lease which mentioned found items AND </a:t>
            </a:r>
            <a:br>
              <a:rPr lang="en-US" dirty="0">
                <a:latin typeface="Courier"/>
                <a:cs typeface="Courier"/>
              </a:rPr>
            </a:br>
            <a:r>
              <a:rPr lang="en-US" dirty="0">
                <a:latin typeface="Courier"/>
                <a:cs typeface="Courier"/>
              </a:rPr>
              <a:t>there was not a master-servant relationship between the parties AND</a:t>
            </a:r>
            <a:br>
              <a:rPr lang="en-US" dirty="0">
                <a:latin typeface="Courier"/>
                <a:cs typeface="Courier"/>
              </a:rPr>
            </a:br>
            <a:r>
              <a:rPr lang="en-US" dirty="0">
                <a:latin typeface="Courier"/>
                <a:cs typeface="Courier"/>
              </a:rPr>
              <a:t>the chattel was not hidden AND </a:t>
            </a:r>
            <a:br>
              <a:rPr lang="en-US" dirty="0">
                <a:latin typeface="Courier"/>
                <a:cs typeface="Courier"/>
              </a:rPr>
            </a:br>
            <a:r>
              <a:rPr lang="en-US" dirty="0">
                <a:latin typeface="Courier"/>
                <a:cs typeface="Courier"/>
              </a:rPr>
              <a:t>there was not an attempt to find the true owner of the chattel AND</a:t>
            </a:r>
            <a:br>
              <a:rPr lang="en-US" dirty="0">
                <a:latin typeface="Courier"/>
                <a:cs typeface="Courier"/>
              </a:rPr>
            </a:br>
            <a:r>
              <a:rPr lang="en-US" dirty="0">
                <a:latin typeface="Courier"/>
                <a:cs typeface="Courier"/>
              </a:rPr>
              <a:t>there was prior knowledge of the existence of the chattel </a:t>
            </a:r>
          </a:p>
          <a:p>
            <a:pPr marL="0" indent="0">
              <a:buNone/>
            </a:pPr>
            <a:endParaRPr lang="en-US" dirty="0">
              <a:latin typeface="Courier"/>
              <a:cs typeface="Courier"/>
            </a:endParaRPr>
          </a:p>
          <a:p>
            <a:pPr marL="0" indent="0">
              <a:buNone/>
            </a:pPr>
            <a:r>
              <a:rPr lang="en-US" dirty="0">
                <a:latin typeface="Courier"/>
                <a:cs typeface="Courier"/>
              </a:rPr>
              <a:t>EXAMPLE Bridges v </a:t>
            </a:r>
            <a:r>
              <a:rPr lang="en-US" dirty="0" err="1">
                <a:latin typeface="Courier"/>
                <a:cs typeface="Courier"/>
              </a:rPr>
              <a:t>Hawkesworth</a:t>
            </a:r>
            <a:r>
              <a:rPr lang="en-US" dirty="0">
                <a:latin typeface="Courier"/>
                <a:cs typeface="Courier"/>
              </a:rPr>
              <a:t> </a:t>
            </a:r>
            <a:r>
              <a:rPr lang="en-US" dirty="0">
                <a:latin typeface="Courier"/>
                <a:cs typeface="Courier"/>
                <a:hlinkClick r:id="rId4" tooltip="View LawCiteRecord"/>
              </a:rPr>
              <a:t>(1851) 21 LJQB 75</a:t>
            </a:r>
            <a:r>
              <a:rPr lang="en-US" dirty="0">
                <a:latin typeface="Courier"/>
                <a:cs typeface="Courier"/>
              </a:rPr>
              <a:t> PROVIDES </a:t>
            </a:r>
          </a:p>
          <a:p>
            <a:pPr marL="0" indent="0">
              <a:buNone/>
            </a:pPr>
            <a:r>
              <a:rPr lang="en-US" dirty="0">
                <a:latin typeface="Courier"/>
                <a:cs typeface="Courier"/>
              </a:rPr>
              <a:t>the finder wins ONLY IF </a:t>
            </a:r>
            <a:br>
              <a:rPr lang="en-US" dirty="0">
                <a:latin typeface="Courier"/>
                <a:cs typeface="Courier"/>
              </a:rPr>
            </a:br>
            <a:r>
              <a:rPr lang="en-US" dirty="0">
                <a:latin typeface="Courier"/>
                <a:cs typeface="Courier"/>
              </a:rPr>
              <a:t>the finder was not the occupier of the premises AND</a:t>
            </a:r>
            <a:br>
              <a:rPr lang="en-US" dirty="0">
                <a:latin typeface="Courier"/>
                <a:cs typeface="Courier"/>
              </a:rPr>
            </a:br>
            <a:r>
              <a:rPr lang="en-US" dirty="0">
                <a:latin typeface="Courier"/>
                <a:cs typeface="Courier"/>
              </a:rPr>
              <a:t>the chattel was not attached AND </a:t>
            </a:r>
            <a:br>
              <a:rPr lang="en-US" dirty="0">
                <a:latin typeface="Courier"/>
                <a:cs typeface="Courier"/>
              </a:rPr>
            </a:br>
            <a:r>
              <a:rPr lang="en-US" dirty="0">
                <a:latin typeface="Courier"/>
                <a:cs typeface="Courier"/>
              </a:rPr>
              <a:t>the non-finder was the owner of the real estate AND </a:t>
            </a:r>
            <a:br>
              <a:rPr lang="en-US" dirty="0">
                <a:latin typeface="Courier"/>
                <a:cs typeface="Courier"/>
              </a:rPr>
            </a:br>
            <a:r>
              <a:rPr lang="mr-IN" dirty="0">
                <a:latin typeface="Courier"/>
                <a:cs typeface="Courier"/>
              </a:rPr>
              <a:t>…</a:t>
            </a:r>
            <a:r>
              <a:rPr lang="en-US" dirty="0">
                <a:latin typeface="Courier"/>
                <a:cs typeface="Courier"/>
              </a:rPr>
              <a:t> [ATTRIBUTES CONTINUE]</a:t>
            </a:r>
          </a:p>
        </p:txBody>
      </p:sp>
      <p:sp>
        <p:nvSpPr>
          <p:cNvPr id="4" name="Text Placeholder 3">
            <a:extLst>
              <a:ext uri="{FF2B5EF4-FFF2-40B4-BE49-F238E27FC236}">
                <a16:creationId xmlns="" xmlns:a16="http://schemas.microsoft.com/office/drawing/2014/main" id="{3D09B294-7505-4147-A8EE-432D78AF4826}"/>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 xmlns:a16="http://schemas.microsoft.com/office/drawing/2014/main" id="{CE36BA7C-D75B-6749-AE39-41DB400CF970}"/>
              </a:ext>
            </a:extLst>
          </p:cNvPr>
          <p:cNvSpPr>
            <a:spLocks noGrp="1"/>
          </p:cNvSpPr>
          <p:nvPr>
            <p:ph type="sldNum" sz="quarter" idx="12"/>
          </p:nvPr>
        </p:nvSpPr>
        <p:spPr/>
        <p:txBody>
          <a:bodyPr/>
          <a:lstStyle/>
          <a:p>
            <a:fld id="{A98671AC-BDD7-A749-B322-624F152115F7}" type="slidenum">
              <a:rPr lang="en-US" smtClean="0"/>
              <a:t>12</a:t>
            </a:fld>
            <a:endParaRPr lang="en-US"/>
          </a:p>
        </p:txBody>
      </p:sp>
    </p:spTree>
    <p:extLst>
      <p:ext uri="{BB962C8B-B14F-4D97-AF65-F5344CB8AC3E}">
        <p14:creationId xmlns:p14="http://schemas.microsoft.com/office/powerpoint/2010/main" val="2119085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a:t>
            </a:r>
            <a:r>
              <a:rPr lang="en-AU" dirty="0"/>
              <a:t>Aim to handle complexity</a:t>
            </a:r>
            <a:r>
              <a:rPr lang="en-AU" dirty="0">
                <a:effectLst/>
              </a:rPr>
              <a:t> </a:t>
            </a:r>
            <a:endParaRPr lang="en-US" dirty="0"/>
          </a:p>
        </p:txBody>
      </p:sp>
      <p:sp>
        <p:nvSpPr>
          <p:cNvPr id="3" name="Content Placeholder 2"/>
          <p:cNvSpPr>
            <a:spLocks noGrp="1"/>
          </p:cNvSpPr>
          <p:nvPr>
            <p:ph idx="1"/>
          </p:nvPr>
        </p:nvSpPr>
        <p:spPr>
          <a:xfrm>
            <a:off x="866440" y="2489201"/>
            <a:ext cx="6920247" cy="3868737"/>
          </a:xfrm>
        </p:spPr>
        <p:txBody>
          <a:bodyPr>
            <a:normAutofit/>
          </a:bodyPr>
          <a:lstStyle/>
          <a:p>
            <a:pPr>
              <a:lnSpc>
                <a:spcPct val="110000"/>
              </a:lnSpc>
            </a:pPr>
            <a:r>
              <a:rPr lang="en-US" dirty="0"/>
              <a:t>Good to start with simple problems, BUT</a:t>
            </a:r>
          </a:p>
          <a:p>
            <a:pPr>
              <a:lnSpc>
                <a:spcPct val="110000"/>
              </a:lnSpc>
            </a:pPr>
            <a:r>
              <a:rPr lang="en-US" dirty="0"/>
              <a:t>Computers can out-perform humans in handling (some) complexity in a thorough way</a:t>
            </a:r>
          </a:p>
          <a:p>
            <a:pPr lvl="1">
              <a:lnSpc>
                <a:spcPct val="110000"/>
              </a:lnSpc>
            </a:pPr>
            <a:r>
              <a:rPr lang="en-US" dirty="0"/>
              <a:t>complexity is the boring part of expertise</a:t>
            </a:r>
          </a:p>
          <a:p>
            <a:pPr lvl="1">
              <a:lnSpc>
                <a:spcPct val="110000"/>
              </a:lnSpc>
            </a:pPr>
            <a:r>
              <a:rPr lang="en-US" dirty="0"/>
              <a:t>‘capture complexity once only’ is a good aim</a:t>
            </a:r>
          </a:p>
          <a:p>
            <a:pPr>
              <a:lnSpc>
                <a:spcPct val="110000"/>
              </a:lnSpc>
            </a:pPr>
            <a:r>
              <a:rPr lang="en-US" dirty="0"/>
              <a:t>Rule-based reasoning can be ideal for this</a:t>
            </a:r>
          </a:p>
          <a:p>
            <a:pPr>
              <a:lnSpc>
                <a:spcPct val="110000"/>
              </a:lnSpc>
            </a:pPr>
            <a:r>
              <a:rPr lang="en-US" dirty="0"/>
              <a:t>Examples</a:t>
            </a:r>
          </a:p>
          <a:p>
            <a:pPr lvl="1">
              <a:lnSpc>
                <a:spcPct val="110000"/>
              </a:lnSpc>
            </a:pPr>
            <a:r>
              <a:rPr lang="en-US" dirty="0"/>
              <a:t>15 ways the Privacy Commissioner can avoid making a decision (later)</a:t>
            </a:r>
          </a:p>
          <a:p>
            <a:pPr lvl="1">
              <a:lnSpc>
                <a:spcPct val="110000"/>
              </a:lnSpc>
            </a:pPr>
            <a:r>
              <a:rPr lang="en-US" dirty="0"/>
              <a:t>many ways to be ineligible for election under s44 </a:t>
            </a:r>
            <a:r>
              <a:rPr lang="mr-IN" dirty="0"/>
              <a:t>…</a:t>
            </a:r>
            <a:endParaRPr lang="en-US" dirty="0"/>
          </a:p>
        </p:txBody>
      </p:sp>
      <p:sp>
        <p:nvSpPr>
          <p:cNvPr id="4" name="Slide Number Placeholder 3">
            <a:extLst>
              <a:ext uri="{FF2B5EF4-FFF2-40B4-BE49-F238E27FC236}">
                <a16:creationId xmlns="" xmlns:a16="http://schemas.microsoft.com/office/drawing/2014/main" id="{C99D4825-13C3-9644-BD9B-E91604723AD8}"/>
              </a:ext>
            </a:extLst>
          </p:cNvPr>
          <p:cNvSpPr>
            <a:spLocks noGrp="1"/>
          </p:cNvSpPr>
          <p:nvPr>
            <p:ph type="sldNum" sz="quarter" idx="12"/>
          </p:nvPr>
        </p:nvSpPr>
        <p:spPr/>
        <p:txBody>
          <a:bodyPr/>
          <a:lstStyle/>
          <a:p>
            <a:fld id="{A98671AC-BDD7-A749-B322-624F152115F7}" type="slidenum">
              <a:rPr lang="en-US" smtClean="0"/>
              <a:t>13</a:t>
            </a:fld>
            <a:endParaRPr lang="en-US"/>
          </a:p>
        </p:txBody>
      </p:sp>
    </p:spTree>
    <p:extLst>
      <p:ext uri="{BB962C8B-B14F-4D97-AF65-F5344CB8AC3E}">
        <p14:creationId xmlns:p14="http://schemas.microsoft.com/office/powerpoint/2010/main" val="971402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E1A345-37F9-7843-B209-CCE2AFF7EDFA}"/>
              </a:ext>
            </a:extLst>
          </p:cNvPr>
          <p:cNvSpPr>
            <a:spLocks noGrp="1"/>
          </p:cNvSpPr>
          <p:nvPr>
            <p:ph type="title"/>
          </p:nvPr>
        </p:nvSpPr>
        <p:spPr/>
        <p:txBody>
          <a:bodyPr/>
          <a:lstStyle/>
          <a:p>
            <a:r>
              <a:rPr lang="en-US" dirty="0"/>
              <a:t>Extract from </a:t>
            </a:r>
            <a:r>
              <a:rPr lang="en-US" dirty="0">
                <a:hlinkClick r:id="rId2"/>
              </a:rPr>
              <a:t>Constitution Act s44 </a:t>
            </a:r>
            <a:r>
              <a:rPr lang="en-US" dirty="0"/>
              <a:t>KB (</a:t>
            </a:r>
            <a:r>
              <a:rPr lang="en-US" dirty="0" err="1"/>
              <a:t>DataLex</a:t>
            </a:r>
            <a:r>
              <a:rPr lang="en-US" dirty="0"/>
              <a:t>)</a:t>
            </a:r>
          </a:p>
        </p:txBody>
      </p:sp>
      <p:sp>
        <p:nvSpPr>
          <p:cNvPr id="3" name="Content Placeholder 2">
            <a:extLst>
              <a:ext uri="{FF2B5EF4-FFF2-40B4-BE49-F238E27FC236}">
                <a16:creationId xmlns="" xmlns:a16="http://schemas.microsoft.com/office/drawing/2014/main" id="{33EEE6A0-54EB-0A47-A936-946940F81DAF}"/>
              </a:ext>
            </a:extLst>
          </p:cNvPr>
          <p:cNvSpPr>
            <a:spLocks noGrp="1"/>
          </p:cNvSpPr>
          <p:nvPr>
            <p:ph idx="1"/>
          </p:nvPr>
        </p:nvSpPr>
        <p:spPr>
          <a:xfrm>
            <a:off x="4214813" y="1157288"/>
            <a:ext cx="4586287" cy="5143500"/>
          </a:xfrm>
        </p:spPr>
        <p:txBody>
          <a:bodyPr>
            <a:normAutofit fontScale="62500" lnSpcReduction="20000"/>
          </a:bodyPr>
          <a:lstStyle/>
          <a:p>
            <a:pPr marL="0" indent="0">
              <a:buNone/>
            </a:pPr>
            <a:r>
              <a:rPr lang="en-US" dirty="0">
                <a:latin typeface="Courier"/>
                <a:cs typeface="Courier"/>
              </a:rPr>
              <a:t>RULE Constitution - Section 44 PROVIDES</a:t>
            </a:r>
          </a:p>
          <a:p>
            <a:pPr marL="0" indent="0">
              <a:buNone/>
            </a:pPr>
            <a:r>
              <a:rPr lang="en-US" dirty="0">
                <a:latin typeface="Courier"/>
                <a:cs typeface="Courier"/>
              </a:rPr>
              <a:t>  section 44 of the Constitution applies ONLY IF</a:t>
            </a:r>
          </a:p>
          <a:p>
            <a:pPr marL="0" indent="0">
              <a:buNone/>
            </a:pPr>
            <a:r>
              <a:rPr lang="en-US" dirty="0">
                <a:latin typeface="Courier"/>
                <a:cs typeface="Courier"/>
              </a:rPr>
              <a:t>    section 44(</a:t>
            </a:r>
            <a:r>
              <a:rPr lang="en-US" dirty="0" err="1">
                <a:latin typeface="Courier"/>
                <a:cs typeface="Courier"/>
              </a:rPr>
              <a:t>i</a:t>
            </a:r>
            <a:r>
              <a:rPr lang="en-US" dirty="0">
                <a:latin typeface="Courier"/>
                <a:cs typeface="Courier"/>
              </a:rPr>
              <a:t>) of the Constitution applies OR</a:t>
            </a:r>
          </a:p>
          <a:p>
            <a:pPr marL="0" indent="0">
              <a:buNone/>
            </a:pPr>
            <a:r>
              <a:rPr lang="en-US" dirty="0">
                <a:latin typeface="Courier"/>
                <a:cs typeface="Courier"/>
              </a:rPr>
              <a:t>    section 44(ii) of the Constitution applies OR</a:t>
            </a:r>
          </a:p>
          <a:p>
            <a:pPr marL="0" indent="0">
              <a:buNone/>
            </a:pPr>
            <a:r>
              <a:rPr lang="en-US" dirty="0">
                <a:latin typeface="Courier"/>
                <a:cs typeface="Courier"/>
              </a:rPr>
              <a:t>    section 44(iii) of the Constitution applies OR</a:t>
            </a:r>
          </a:p>
          <a:p>
            <a:pPr marL="0" indent="0">
              <a:buNone/>
            </a:pPr>
            <a:r>
              <a:rPr lang="en-US" dirty="0">
                <a:latin typeface="Courier"/>
                <a:cs typeface="Courier"/>
              </a:rPr>
              <a:t>    section 44(iv) of the Constitution applies OR</a:t>
            </a:r>
          </a:p>
          <a:p>
            <a:pPr marL="0" indent="0">
              <a:buNone/>
            </a:pPr>
            <a:r>
              <a:rPr lang="en-US" dirty="0">
                <a:latin typeface="Courier"/>
                <a:cs typeface="Courier"/>
              </a:rPr>
              <a:t>    section 44(v) of the Constitution applies</a:t>
            </a:r>
          </a:p>
          <a:p>
            <a:pPr marL="0" indent="0">
              <a:buNone/>
            </a:pPr>
            <a:endParaRPr lang="en-US" dirty="0">
              <a:latin typeface="Courier"/>
              <a:cs typeface="Courier"/>
            </a:endParaRPr>
          </a:p>
          <a:p>
            <a:pPr marL="0" indent="0">
              <a:buNone/>
            </a:pPr>
            <a:r>
              <a:rPr lang="en-US" dirty="0">
                <a:latin typeface="Courier"/>
                <a:cs typeface="Courier"/>
              </a:rPr>
              <a:t>RULE Constitution - Section 44(</a:t>
            </a:r>
            <a:r>
              <a:rPr lang="en-US" dirty="0" err="1">
                <a:latin typeface="Courier"/>
                <a:cs typeface="Courier"/>
              </a:rPr>
              <a:t>i</a:t>
            </a:r>
            <a:r>
              <a:rPr lang="en-US" dirty="0">
                <a:latin typeface="Courier"/>
                <a:cs typeface="Courier"/>
              </a:rPr>
              <a:t>) PROVIDES</a:t>
            </a:r>
          </a:p>
          <a:p>
            <a:pPr marL="0" indent="0">
              <a:buNone/>
            </a:pPr>
            <a:r>
              <a:rPr lang="en-US" dirty="0">
                <a:latin typeface="Courier"/>
                <a:cs typeface="Courier"/>
              </a:rPr>
              <a:t>  section 44(</a:t>
            </a:r>
            <a:r>
              <a:rPr lang="en-US" dirty="0" err="1">
                <a:latin typeface="Courier"/>
                <a:cs typeface="Courier"/>
              </a:rPr>
              <a:t>i</a:t>
            </a:r>
            <a:r>
              <a:rPr lang="en-US" dirty="0">
                <a:latin typeface="Courier"/>
                <a:cs typeface="Courier"/>
              </a:rPr>
              <a:t>) of the Constitution applies ONLY IF</a:t>
            </a:r>
          </a:p>
          <a:p>
            <a:pPr marL="0" indent="0">
              <a:buNone/>
            </a:pPr>
            <a:r>
              <a:rPr lang="en-US" dirty="0">
                <a:latin typeface="Courier"/>
                <a:cs typeface="Courier"/>
              </a:rPr>
              <a:t>    the nominee is under an acknowledgment of</a:t>
            </a:r>
            <a:br>
              <a:rPr lang="en-US" dirty="0">
                <a:latin typeface="Courier"/>
                <a:cs typeface="Courier"/>
              </a:rPr>
            </a:br>
            <a:r>
              <a:rPr lang="en-US" dirty="0">
                <a:latin typeface="Courier"/>
                <a:cs typeface="Courier"/>
              </a:rPr>
              <a:t>       allegiance, obedience, or adherence to a</a:t>
            </a:r>
            <a:br>
              <a:rPr lang="en-US" dirty="0">
                <a:latin typeface="Courier"/>
                <a:cs typeface="Courier"/>
              </a:rPr>
            </a:br>
            <a:r>
              <a:rPr lang="en-US" dirty="0">
                <a:latin typeface="Courier"/>
                <a:cs typeface="Courier"/>
              </a:rPr>
              <a:t>       foreign power OR</a:t>
            </a:r>
          </a:p>
          <a:p>
            <a:pPr marL="0" indent="0">
              <a:buNone/>
            </a:pPr>
            <a:r>
              <a:rPr lang="en-US" dirty="0">
                <a:latin typeface="Courier"/>
                <a:cs typeface="Courier"/>
              </a:rPr>
              <a:t>    the nominee is a subject of a foreign power OR</a:t>
            </a:r>
          </a:p>
          <a:p>
            <a:pPr marL="0" indent="0">
              <a:buNone/>
            </a:pPr>
            <a:r>
              <a:rPr lang="en-US" dirty="0">
                <a:latin typeface="Courier"/>
                <a:cs typeface="Courier"/>
              </a:rPr>
              <a:t>    the nominee is a citizen of a foreign power OR</a:t>
            </a:r>
          </a:p>
          <a:p>
            <a:pPr marL="0" indent="0">
              <a:buNone/>
            </a:pPr>
            <a:r>
              <a:rPr lang="en-US" dirty="0">
                <a:latin typeface="Courier"/>
                <a:cs typeface="Courier"/>
              </a:rPr>
              <a:t>    the nominee is entitled to the rights or</a:t>
            </a:r>
            <a:br>
              <a:rPr lang="en-US" dirty="0">
                <a:latin typeface="Courier"/>
                <a:cs typeface="Courier"/>
              </a:rPr>
            </a:br>
            <a:r>
              <a:rPr lang="en-US" dirty="0">
                <a:latin typeface="Courier"/>
                <a:cs typeface="Courier"/>
              </a:rPr>
              <a:t>       privileges of a subject or a citizen of a</a:t>
            </a:r>
            <a:br>
              <a:rPr lang="en-US" dirty="0">
                <a:latin typeface="Courier"/>
                <a:cs typeface="Courier"/>
              </a:rPr>
            </a:br>
            <a:r>
              <a:rPr lang="en-US" dirty="0">
                <a:latin typeface="Courier"/>
                <a:cs typeface="Courier"/>
              </a:rPr>
              <a:t>       foreign power</a:t>
            </a:r>
          </a:p>
          <a:p>
            <a:endParaRPr lang="en-US" dirty="0"/>
          </a:p>
        </p:txBody>
      </p:sp>
      <p:sp>
        <p:nvSpPr>
          <p:cNvPr id="4" name="Text Placeholder 3">
            <a:extLst>
              <a:ext uri="{FF2B5EF4-FFF2-40B4-BE49-F238E27FC236}">
                <a16:creationId xmlns="" xmlns:a16="http://schemas.microsoft.com/office/drawing/2014/main" id="{55725879-B40B-0D4B-B484-2AB26A0E5344}"/>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 xmlns:a16="http://schemas.microsoft.com/office/drawing/2014/main" id="{D95EE701-6611-0646-A05E-AFDD454C4576}"/>
              </a:ext>
            </a:extLst>
          </p:cNvPr>
          <p:cNvSpPr>
            <a:spLocks noGrp="1"/>
          </p:cNvSpPr>
          <p:nvPr>
            <p:ph type="sldNum" sz="quarter" idx="12"/>
          </p:nvPr>
        </p:nvSpPr>
        <p:spPr/>
        <p:txBody>
          <a:bodyPr/>
          <a:lstStyle/>
          <a:p>
            <a:fld id="{A98671AC-BDD7-A749-B322-624F152115F7}" type="slidenum">
              <a:rPr lang="en-US" smtClean="0"/>
              <a:t>14</a:t>
            </a:fld>
            <a:endParaRPr lang="en-US"/>
          </a:p>
        </p:txBody>
      </p:sp>
    </p:spTree>
    <p:extLst>
      <p:ext uri="{BB962C8B-B14F-4D97-AF65-F5344CB8AC3E}">
        <p14:creationId xmlns:p14="http://schemas.microsoft.com/office/powerpoint/2010/main" val="135081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20234" cy="709865"/>
          </a:xfrm>
        </p:spPr>
        <p:txBody>
          <a:bodyPr>
            <a:normAutofit fontScale="90000"/>
          </a:bodyPr>
          <a:lstStyle/>
          <a:p>
            <a:r>
              <a:rPr lang="en-US" dirty="0"/>
              <a:t>6. </a:t>
            </a:r>
            <a:r>
              <a:rPr lang="en-AU" dirty="0"/>
              <a:t>Users organisations should maintain their own knowledge-bases</a:t>
            </a:r>
            <a:r>
              <a:rPr lang="en-AU" dirty="0">
                <a:effectLst/>
              </a:rPr>
              <a:t> </a:t>
            </a:r>
            <a:endParaRPr lang="en-US" dirty="0"/>
          </a:p>
        </p:txBody>
      </p:sp>
      <p:sp>
        <p:nvSpPr>
          <p:cNvPr id="3" name="Content Placeholder 2"/>
          <p:cNvSpPr>
            <a:spLocks noGrp="1"/>
          </p:cNvSpPr>
          <p:nvPr>
            <p:ph idx="1"/>
          </p:nvPr>
        </p:nvSpPr>
        <p:spPr>
          <a:xfrm>
            <a:off x="393700" y="2185986"/>
            <a:ext cx="8369300" cy="4614861"/>
          </a:xfrm>
        </p:spPr>
        <p:txBody>
          <a:bodyPr numCol="2" spcCol="180000">
            <a:normAutofit/>
          </a:bodyPr>
          <a:lstStyle/>
          <a:p>
            <a:r>
              <a:rPr lang="en-US" b="1" dirty="0"/>
              <a:t>Expert systems paradigm </a:t>
            </a:r>
            <a:r>
              <a:rPr lang="en-US" dirty="0"/>
              <a:t>= domain expert(s) + knowledge engineer +  KB program (shell)</a:t>
            </a:r>
          </a:p>
          <a:p>
            <a:pPr lvl="1"/>
            <a:r>
              <a:rPr lang="en-US" dirty="0"/>
              <a:t>But Knowledge Engineers were rare &amp; expensive</a:t>
            </a:r>
          </a:p>
          <a:p>
            <a:r>
              <a:rPr lang="en-US" dirty="0"/>
              <a:t>The Knowledge Acquisition Bottleneck </a:t>
            </a:r>
          </a:p>
          <a:p>
            <a:pPr lvl="1"/>
            <a:r>
              <a:rPr lang="en-US" dirty="0"/>
              <a:t>the key problem of previous AI &amp;Law</a:t>
            </a:r>
          </a:p>
          <a:p>
            <a:pPr lvl="2"/>
            <a:r>
              <a:rPr lang="en-US" dirty="0"/>
              <a:t>Time/cost to capture legal expertise in obscure formalisms</a:t>
            </a:r>
          </a:p>
          <a:p>
            <a:pPr lvl="2"/>
            <a:r>
              <a:rPr lang="en-US" dirty="0"/>
              <a:t>Time/cost to update expertise when law (frequently) changes</a:t>
            </a:r>
          </a:p>
          <a:p>
            <a:pPr lvl="1"/>
            <a:r>
              <a:rPr lang="en-US" dirty="0"/>
              <a:t>Endemic, except if ML/training sets apply</a:t>
            </a:r>
          </a:p>
          <a:p>
            <a:r>
              <a:rPr lang="en-US" dirty="0"/>
              <a:t>Becomes desirable/necessary for lawyers to build/maintain their own knowledge-bases</a:t>
            </a:r>
          </a:p>
          <a:p>
            <a:pPr lvl="1"/>
            <a:r>
              <a:rPr lang="en-US" dirty="0"/>
              <a:t>Particularly for those with limited financial resources</a:t>
            </a:r>
          </a:p>
          <a:p>
            <a:pPr lvl="1"/>
            <a:r>
              <a:rPr lang="en-US" i="1" dirty="0"/>
              <a:t>May</a:t>
            </a:r>
            <a:r>
              <a:rPr lang="en-US" dirty="0"/>
              <a:t> also overcome the timeliness problem</a:t>
            </a:r>
          </a:p>
          <a:p>
            <a:r>
              <a:rPr lang="en-US" dirty="0"/>
              <a:t>The question then is: </a:t>
            </a:r>
            <a:r>
              <a:rPr lang="en-US" b="1" i="1" dirty="0"/>
              <a:t>How is it possible in practice to reject the expert system paradigm? </a:t>
            </a:r>
            <a:br>
              <a:rPr lang="en-US" b="1" i="1" dirty="0"/>
            </a:br>
            <a:r>
              <a:rPr lang="en-US" dirty="0"/>
              <a:t>-&gt;  7-15 suggest how</a:t>
            </a:r>
          </a:p>
        </p:txBody>
      </p:sp>
      <p:sp>
        <p:nvSpPr>
          <p:cNvPr id="4" name="Slide Number Placeholder 3">
            <a:extLst>
              <a:ext uri="{FF2B5EF4-FFF2-40B4-BE49-F238E27FC236}">
                <a16:creationId xmlns="" xmlns:a16="http://schemas.microsoft.com/office/drawing/2014/main" id="{BDDD4DCF-0CE6-6947-A44F-5C1F9655A785}"/>
              </a:ext>
            </a:extLst>
          </p:cNvPr>
          <p:cNvSpPr>
            <a:spLocks noGrp="1"/>
          </p:cNvSpPr>
          <p:nvPr>
            <p:ph type="sldNum" sz="quarter" idx="12"/>
          </p:nvPr>
        </p:nvSpPr>
        <p:spPr/>
        <p:txBody>
          <a:bodyPr/>
          <a:lstStyle/>
          <a:p>
            <a:fld id="{A98671AC-BDD7-A749-B322-624F152115F7}" type="slidenum">
              <a:rPr lang="en-US" smtClean="0"/>
              <a:t>15</a:t>
            </a:fld>
            <a:endParaRPr lang="en-US"/>
          </a:p>
        </p:txBody>
      </p:sp>
    </p:spTree>
    <p:extLst>
      <p:ext uri="{BB962C8B-B14F-4D97-AF65-F5344CB8AC3E}">
        <p14:creationId xmlns:p14="http://schemas.microsoft.com/office/powerpoint/2010/main" val="3776091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805947" cy="709865"/>
          </a:xfrm>
        </p:spPr>
        <p:txBody>
          <a:bodyPr>
            <a:normAutofit fontScale="90000"/>
          </a:bodyPr>
          <a:lstStyle/>
          <a:p>
            <a:r>
              <a:rPr lang="en-US" dirty="0"/>
              <a:t>7. </a:t>
            </a:r>
            <a:r>
              <a:rPr lang="en-AU" dirty="0"/>
              <a:t>Use declarative knowledge representations where possible</a:t>
            </a:r>
            <a:r>
              <a:rPr lang="en-AU" dirty="0">
                <a:effectLst/>
              </a:rPr>
              <a:t> </a:t>
            </a:r>
            <a:endParaRPr lang="en-US" dirty="0"/>
          </a:p>
        </p:txBody>
      </p:sp>
      <p:sp>
        <p:nvSpPr>
          <p:cNvPr id="3" name="Content Placeholder 2"/>
          <p:cNvSpPr>
            <a:spLocks noGrp="1"/>
          </p:cNvSpPr>
          <p:nvPr>
            <p:ph idx="1"/>
          </p:nvPr>
        </p:nvSpPr>
        <p:spPr>
          <a:xfrm>
            <a:off x="355600" y="2286000"/>
            <a:ext cx="8407400" cy="4371975"/>
          </a:xfrm>
        </p:spPr>
        <p:txBody>
          <a:bodyPr numCol="2" spcCol="180000">
            <a:normAutofit/>
          </a:bodyPr>
          <a:lstStyle/>
          <a:p>
            <a:r>
              <a:rPr lang="en-US" sz="1500" dirty="0"/>
              <a:t>Declarative knowledge representations (KBs): state domain knowledge as rules, but not the order of application</a:t>
            </a:r>
          </a:p>
          <a:p>
            <a:pPr lvl="1"/>
            <a:r>
              <a:rPr lang="en-US" sz="1350" dirty="0"/>
              <a:t>The program (shell) determines the order of rule evaluation </a:t>
            </a:r>
          </a:p>
          <a:p>
            <a:pPr lvl="1"/>
            <a:r>
              <a:rPr lang="en-US" sz="1350" dirty="0"/>
              <a:t>Contrast: Procedural knowledge representations combine domain knowledge +its order of application </a:t>
            </a:r>
          </a:p>
          <a:p>
            <a:r>
              <a:rPr lang="en-US" sz="1500" dirty="0"/>
              <a:t>Declarative KBs are preferable wherever possible for law</a:t>
            </a:r>
          </a:p>
          <a:p>
            <a:pPr lvl="1"/>
            <a:r>
              <a:rPr lang="en-US" sz="1350" dirty="0"/>
              <a:t>Legal procedural steps may be best as procedural code</a:t>
            </a:r>
          </a:p>
          <a:p>
            <a:pPr lvl="1"/>
            <a:r>
              <a:rPr lang="en-US" sz="1350" dirty="0"/>
              <a:t>Document generation (Tutorial part 11) also requires them</a:t>
            </a:r>
          </a:p>
          <a:p>
            <a:pPr lvl="1"/>
            <a:r>
              <a:rPr lang="en-US" sz="1350" dirty="0"/>
              <a:t>Complex KBs: likely to be mainly declarative, partly procedural</a:t>
            </a:r>
          </a:p>
          <a:p>
            <a:r>
              <a:rPr lang="en-US" sz="1500" dirty="0"/>
              <a:t>Declarative rules in KBs are evaluated by:</a:t>
            </a:r>
          </a:p>
          <a:p>
            <a:pPr lvl="1"/>
            <a:r>
              <a:rPr lang="en-US" sz="1350" b="1" dirty="0"/>
              <a:t>Backward chaining rules</a:t>
            </a:r>
            <a:r>
              <a:rPr lang="en-US" sz="1350" dirty="0"/>
              <a:t>: a goal is specified and the program evaluates rules in the order that will most efficiently give a value for the goal</a:t>
            </a:r>
          </a:p>
          <a:p>
            <a:pPr lvl="1"/>
            <a:r>
              <a:rPr lang="en-US" sz="1350" b="1" dirty="0"/>
              <a:t>Forward chaining rules: </a:t>
            </a:r>
            <a:r>
              <a:rPr lang="en-US" sz="1350" dirty="0"/>
              <a:t>all known facts are applied to evaluate rules until a value for the goal is obtained, or the facts are exhausted </a:t>
            </a:r>
          </a:p>
          <a:p>
            <a:pPr lvl="1"/>
            <a:r>
              <a:rPr lang="en-US" sz="1350" dirty="0"/>
              <a:t>Evaluation may be </a:t>
            </a:r>
            <a:r>
              <a:rPr lang="en-US" sz="1350" b="1" dirty="0"/>
              <a:t>simultaneously</a:t>
            </a:r>
            <a:r>
              <a:rPr lang="en-US" sz="1350" dirty="0"/>
              <a:t> backward and forward chaining (</a:t>
            </a:r>
            <a:r>
              <a:rPr lang="en-US" sz="1350" dirty="0" err="1"/>
              <a:t>DataLex</a:t>
            </a:r>
            <a:r>
              <a:rPr lang="en-US" sz="1350" dirty="0"/>
              <a:t>)</a:t>
            </a:r>
          </a:p>
        </p:txBody>
      </p:sp>
      <p:sp>
        <p:nvSpPr>
          <p:cNvPr id="4" name="Slide Number Placeholder 3">
            <a:extLst>
              <a:ext uri="{FF2B5EF4-FFF2-40B4-BE49-F238E27FC236}">
                <a16:creationId xmlns="" xmlns:a16="http://schemas.microsoft.com/office/drawing/2014/main" id="{AB4EEF29-BEBA-F947-97AB-3EF5187109DF}"/>
              </a:ext>
            </a:extLst>
          </p:cNvPr>
          <p:cNvSpPr>
            <a:spLocks noGrp="1"/>
          </p:cNvSpPr>
          <p:nvPr>
            <p:ph type="sldNum" sz="quarter" idx="12"/>
          </p:nvPr>
        </p:nvSpPr>
        <p:spPr/>
        <p:txBody>
          <a:bodyPr/>
          <a:lstStyle/>
          <a:p>
            <a:fld id="{A98671AC-BDD7-A749-B322-624F152115F7}" type="slidenum">
              <a:rPr lang="en-US" smtClean="0"/>
              <a:t>16</a:t>
            </a:fld>
            <a:endParaRPr lang="en-US"/>
          </a:p>
        </p:txBody>
      </p:sp>
    </p:spTree>
    <p:extLst>
      <p:ext uri="{BB962C8B-B14F-4D97-AF65-F5344CB8AC3E}">
        <p14:creationId xmlns:p14="http://schemas.microsoft.com/office/powerpoint/2010/main" val="1332329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34509" cy="709865"/>
          </a:xfrm>
        </p:spPr>
        <p:txBody>
          <a:bodyPr wrap="none">
            <a:normAutofit fontScale="90000"/>
          </a:bodyPr>
          <a:lstStyle/>
          <a:p>
            <a:r>
              <a:rPr lang="en-US" sz="2200" dirty="0"/>
              <a:t>Class Exercise </a:t>
            </a:r>
            <a:br>
              <a:rPr lang="en-US" sz="2200" dirty="0"/>
            </a:br>
            <a:r>
              <a:rPr lang="en-US" sz="2200" dirty="0"/>
              <a:t>‘Simple backward and forward chaining rules’</a:t>
            </a:r>
            <a:r>
              <a:rPr lang="en-US" dirty="0"/>
              <a:t> </a:t>
            </a:r>
          </a:p>
        </p:txBody>
      </p:sp>
      <p:sp>
        <p:nvSpPr>
          <p:cNvPr id="3" name="Content Placeholder 2"/>
          <p:cNvSpPr>
            <a:spLocks noGrp="1"/>
          </p:cNvSpPr>
          <p:nvPr>
            <p:ph idx="1"/>
          </p:nvPr>
        </p:nvSpPr>
        <p:spPr>
          <a:xfrm>
            <a:off x="600075" y="2343151"/>
            <a:ext cx="8001000" cy="4129088"/>
          </a:xfrm>
        </p:spPr>
        <p:txBody>
          <a:bodyPr numCol="1" spcCol="0">
            <a:normAutofit fontScale="85000" lnSpcReduction="10000"/>
          </a:bodyPr>
          <a:lstStyle/>
          <a:p>
            <a:pPr>
              <a:lnSpc>
                <a:spcPct val="110000"/>
              </a:lnSpc>
            </a:pPr>
            <a:r>
              <a:rPr lang="en-US" dirty="0" err="1"/>
              <a:t>DataLex</a:t>
            </a:r>
            <a:r>
              <a:rPr lang="en-US" dirty="0"/>
              <a:t> </a:t>
            </a:r>
            <a:r>
              <a:rPr lang="en-US" dirty="0">
                <a:hlinkClick r:id="rId2"/>
              </a:rPr>
              <a:t>‘Goal Tests’ </a:t>
            </a:r>
            <a:r>
              <a:rPr lang="en-US" dirty="0"/>
              <a:t>provides three examples</a:t>
            </a:r>
          </a:p>
          <a:p>
            <a:pPr marL="385763" indent="-385763">
              <a:lnSpc>
                <a:spcPct val="110000"/>
              </a:lnSpc>
              <a:buFont typeface="+mj-lt"/>
              <a:buAutoNum type="arabicPeriod"/>
            </a:pPr>
            <a:r>
              <a:rPr lang="en-US" dirty="0" err="1">
                <a:hlinkClick r:id="rId3"/>
              </a:rPr>
              <a:t>GoalBackward</a:t>
            </a:r>
            <a:r>
              <a:rPr lang="en-US" dirty="0"/>
              <a:t> (back chaining only)</a:t>
            </a:r>
          </a:p>
          <a:p>
            <a:pPr lvl="1" indent="-385763">
              <a:lnSpc>
                <a:spcPct val="110000"/>
              </a:lnSpc>
            </a:pPr>
            <a:r>
              <a:rPr lang="en-US" sz="1800" dirty="0"/>
              <a:t>Work out if D is true, on the facts given; note which rules you evaluate, in which order</a:t>
            </a:r>
          </a:p>
          <a:p>
            <a:pPr lvl="1" indent="-385763">
              <a:lnSpc>
                <a:spcPct val="110000"/>
              </a:lnSpc>
            </a:pPr>
            <a:r>
              <a:rPr lang="en-US" sz="1800" dirty="0"/>
              <a:t>Compare the order in which </a:t>
            </a:r>
            <a:r>
              <a:rPr lang="en-US" sz="1800" dirty="0" err="1"/>
              <a:t>DataLex</a:t>
            </a:r>
            <a:r>
              <a:rPr lang="en-US" sz="1800" dirty="0"/>
              <a:t> does so</a:t>
            </a:r>
          </a:p>
          <a:p>
            <a:pPr marL="385763" indent="-385763">
              <a:lnSpc>
                <a:spcPct val="110000"/>
              </a:lnSpc>
              <a:buFont typeface="+mj-lt"/>
              <a:buAutoNum type="arabicPeriod"/>
            </a:pPr>
            <a:r>
              <a:rPr lang="en-US" dirty="0">
                <a:hlinkClick r:id="rId4"/>
              </a:rPr>
              <a:t>Goaltest</a:t>
            </a:r>
            <a:r>
              <a:rPr lang="en-US" dirty="0"/>
              <a:t> (forward and backward chaining)</a:t>
            </a:r>
          </a:p>
          <a:p>
            <a:pPr lvl="1" indent="-385763">
              <a:lnSpc>
                <a:spcPct val="110000"/>
              </a:lnSpc>
            </a:pPr>
            <a:r>
              <a:rPr lang="en-US" sz="1800" dirty="0"/>
              <a:t>Why does </a:t>
            </a:r>
            <a:r>
              <a:rPr lang="en-US" sz="1800" dirty="0" err="1"/>
              <a:t>DataLex</a:t>
            </a:r>
            <a:r>
              <a:rPr lang="en-US" sz="1800" dirty="0"/>
              <a:t> say C true when E is true?</a:t>
            </a:r>
          </a:p>
          <a:p>
            <a:pPr marL="385763" indent="-385763">
              <a:lnSpc>
                <a:spcPct val="110000"/>
              </a:lnSpc>
              <a:buFont typeface="+mj-lt"/>
              <a:buAutoNum type="arabicPeriod"/>
            </a:pPr>
            <a:r>
              <a:rPr lang="en-US" dirty="0">
                <a:hlinkClick r:id="rId5"/>
              </a:rPr>
              <a:t>GoalForward</a:t>
            </a:r>
            <a:r>
              <a:rPr lang="en-US" dirty="0"/>
              <a:t> (forward chaining only)</a:t>
            </a:r>
          </a:p>
          <a:p>
            <a:pPr lvl="1" indent="-385763">
              <a:lnSpc>
                <a:spcPct val="110000"/>
              </a:lnSpc>
            </a:pPr>
            <a:r>
              <a:rPr lang="en-US" sz="1800" dirty="0"/>
              <a:t>Make sure to answer questions in UPPER CASE (a bug)</a:t>
            </a:r>
          </a:p>
          <a:p>
            <a:pPr marL="0" indent="0">
              <a:lnSpc>
                <a:spcPct val="110000"/>
              </a:lnSpc>
              <a:buNone/>
            </a:pPr>
            <a:r>
              <a:rPr lang="en-US" i="1" dirty="0"/>
              <a:t>Note: </a:t>
            </a:r>
            <a:r>
              <a:rPr lang="en-US" dirty="0" err="1"/>
              <a:t>DataLex’s</a:t>
            </a:r>
            <a:r>
              <a:rPr lang="en-US" dirty="0"/>
              <a:t> order of evaluation is </a:t>
            </a:r>
          </a:p>
          <a:p>
            <a:pPr marL="728663" lvl="1" indent="-428625">
              <a:lnSpc>
                <a:spcPct val="110000"/>
              </a:lnSpc>
              <a:buFont typeface="+mj-lt"/>
              <a:buAutoNum type="romanLcPeriod"/>
            </a:pPr>
            <a:r>
              <a:rPr lang="en-US" sz="1800" dirty="0"/>
              <a:t> top-down, including when two rules have the goal</a:t>
            </a:r>
          </a:p>
          <a:p>
            <a:pPr marL="728663" lvl="1" indent="-428625">
              <a:lnSpc>
                <a:spcPct val="110000"/>
              </a:lnSpc>
              <a:buFont typeface="+mj-lt"/>
              <a:buAutoNum type="romanLcPeriod"/>
            </a:pPr>
            <a:r>
              <a:rPr lang="en-US" sz="1800" dirty="0"/>
              <a:t>L -&gt; R within a rule, even if unnecessary (no ‘look ahead’)</a:t>
            </a:r>
          </a:p>
          <a:p>
            <a:endParaRPr lang="en-US" dirty="0"/>
          </a:p>
        </p:txBody>
      </p:sp>
      <p:sp>
        <p:nvSpPr>
          <p:cNvPr id="4" name="Slide Number Placeholder 3">
            <a:extLst>
              <a:ext uri="{FF2B5EF4-FFF2-40B4-BE49-F238E27FC236}">
                <a16:creationId xmlns="" xmlns:a16="http://schemas.microsoft.com/office/drawing/2014/main" id="{36790342-788C-664C-86AF-A6E04EDE06AB}"/>
              </a:ext>
            </a:extLst>
          </p:cNvPr>
          <p:cNvSpPr>
            <a:spLocks noGrp="1"/>
          </p:cNvSpPr>
          <p:nvPr>
            <p:ph type="sldNum" sz="quarter" idx="12"/>
          </p:nvPr>
        </p:nvSpPr>
        <p:spPr/>
        <p:txBody>
          <a:bodyPr/>
          <a:lstStyle/>
          <a:p>
            <a:fld id="{A98671AC-BDD7-A749-B322-624F152115F7}" type="slidenum">
              <a:rPr lang="en-US" smtClean="0"/>
              <a:t>17</a:t>
            </a:fld>
            <a:endParaRPr lang="en-US"/>
          </a:p>
        </p:txBody>
      </p:sp>
    </p:spTree>
    <p:extLst>
      <p:ext uri="{BB962C8B-B14F-4D97-AF65-F5344CB8AC3E}">
        <p14:creationId xmlns:p14="http://schemas.microsoft.com/office/powerpoint/2010/main" val="3457967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Goaltest</a:t>
            </a:r>
            <a:r>
              <a:rPr lang="en-US" dirty="0"/>
              <a:t>’</a:t>
            </a:r>
          </a:p>
        </p:txBody>
      </p:sp>
      <p:sp>
        <p:nvSpPr>
          <p:cNvPr id="3" name="Content Placeholder 2"/>
          <p:cNvSpPr>
            <a:spLocks noGrp="1"/>
          </p:cNvSpPr>
          <p:nvPr>
            <p:ph idx="1"/>
          </p:nvPr>
        </p:nvSpPr>
        <p:spPr>
          <a:xfrm>
            <a:off x="866440" y="2489201"/>
            <a:ext cx="7663197" cy="4211637"/>
          </a:xfrm>
        </p:spPr>
        <p:txBody>
          <a:bodyPr>
            <a:normAutofit/>
          </a:bodyPr>
          <a:lstStyle/>
          <a:p>
            <a:pPr marL="0" indent="0">
              <a:buNone/>
            </a:pPr>
            <a:r>
              <a:rPr lang="en-AU" b="1" i="1" dirty="0"/>
              <a:t>Rule 			Conditions					Conclusion</a:t>
            </a:r>
            <a:endParaRPr lang="en-AU" dirty="0"/>
          </a:p>
          <a:p>
            <a:r>
              <a:rPr lang="en-AU" dirty="0"/>
              <a:t>Rule 1		E and F								A</a:t>
            </a:r>
          </a:p>
          <a:p>
            <a:r>
              <a:rPr lang="en-AU" dirty="0"/>
              <a:t>Rule 2		A and (B or C)						</a:t>
            </a:r>
            <a:r>
              <a:rPr lang="en-AU" b="1" dirty="0">
                <a:solidFill>
                  <a:srgbClr val="FF0000"/>
                </a:solidFill>
              </a:rPr>
              <a:t>D</a:t>
            </a:r>
          </a:p>
          <a:p>
            <a:r>
              <a:rPr lang="en-AU" dirty="0"/>
              <a:t>Rule 3		E or G								C</a:t>
            </a:r>
          </a:p>
          <a:p>
            <a:r>
              <a:rPr lang="en-AU" dirty="0"/>
              <a:t>Rule 4		H and G and C and not F				A</a:t>
            </a:r>
          </a:p>
          <a:p>
            <a:r>
              <a:rPr lang="en-AU" dirty="0"/>
              <a:t>Rule 5		F and not E							not D</a:t>
            </a:r>
          </a:p>
          <a:p>
            <a:pPr lvl="0"/>
            <a:endParaRPr lang="en-AU" dirty="0"/>
          </a:p>
          <a:p>
            <a:pPr marL="0" lvl="0" indent="0">
              <a:buNone/>
            </a:pPr>
            <a:r>
              <a:rPr lang="en-AU" b="1" i="1" dirty="0"/>
              <a:t>Facts</a:t>
            </a:r>
          </a:p>
          <a:p>
            <a:pPr lvl="0"/>
            <a:r>
              <a:rPr lang="en-AU" dirty="0"/>
              <a:t>E, H and G 	are correct (true)</a:t>
            </a:r>
          </a:p>
          <a:p>
            <a:pPr lvl="0"/>
            <a:r>
              <a:rPr lang="en-AU" dirty="0"/>
              <a:t>F and B 		are not correct (false)</a:t>
            </a:r>
          </a:p>
        </p:txBody>
      </p:sp>
      <p:sp>
        <p:nvSpPr>
          <p:cNvPr id="4" name="Slide Number Placeholder 3">
            <a:extLst>
              <a:ext uri="{FF2B5EF4-FFF2-40B4-BE49-F238E27FC236}">
                <a16:creationId xmlns="" xmlns:a16="http://schemas.microsoft.com/office/drawing/2014/main" id="{3CD4C31D-87A6-344A-9055-9E77A22AFF80}"/>
              </a:ext>
            </a:extLst>
          </p:cNvPr>
          <p:cNvSpPr>
            <a:spLocks noGrp="1"/>
          </p:cNvSpPr>
          <p:nvPr>
            <p:ph type="sldNum" sz="quarter" idx="12"/>
          </p:nvPr>
        </p:nvSpPr>
        <p:spPr/>
        <p:txBody>
          <a:bodyPr/>
          <a:lstStyle/>
          <a:p>
            <a:fld id="{A98671AC-BDD7-A749-B322-624F152115F7}" type="slidenum">
              <a:rPr lang="en-US" smtClean="0"/>
              <a:t>18</a:t>
            </a:fld>
            <a:endParaRPr lang="en-US"/>
          </a:p>
        </p:txBody>
      </p:sp>
    </p:spTree>
    <p:extLst>
      <p:ext uri="{BB962C8B-B14F-4D97-AF65-F5344CB8AC3E}">
        <p14:creationId xmlns:p14="http://schemas.microsoft.com/office/powerpoint/2010/main" val="3824500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3372E8-B4AD-CB44-BD3B-4B4ADE85A3CA}"/>
              </a:ext>
            </a:extLst>
          </p:cNvPr>
          <p:cNvSpPr>
            <a:spLocks noGrp="1"/>
          </p:cNvSpPr>
          <p:nvPr>
            <p:ph type="title"/>
          </p:nvPr>
        </p:nvSpPr>
        <p:spPr/>
        <p:txBody>
          <a:bodyPr/>
          <a:lstStyle/>
          <a:p>
            <a:r>
              <a:rPr lang="en-US" dirty="0"/>
              <a:t>Examples of a declarative &amp; a procedural rule</a:t>
            </a:r>
          </a:p>
        </p:txBody>
      </p:sp>
      <p:sp>
        <p:nvSpPr>
          <p:cNvPr id="3" name="Content Placeholder 2">
            <a:extLst>
              <a:ext uri="{FF2B5EF4-FFF2-40B4-BE49-F238E27FC236}">
                <a16:creationId xmlns="" xmlns:a16="http://schemas.microsoft.com/office/drawing/2014/main" id="{F4AA45A6-C9E6-DA44-ADB0-12D24951AB21}"/>
              </a:ext>
            </a:extLst>
          </p:cNvPr>
          <p:cNvSpPr>
            <a:spLocks noGrp="1"/>
          </p:cNvSpPr>
          <p:nvPr>
            <p:ph idx="1"/>
          </p:nvPr>
        </p:nvSpPr>
        <p:spPr>
          <a:xfrm>
            <a:off x="4243388" y="1200152"/>
            <a:ext cx="4672012" cy="5186362"/>
          </a:xfrm>
        </p:spPr>
        <p:txBody>
          <a:bodyPr>
            <a:normAutofit fontScale="62500" lnSpcReduction="20000"/>
          </a:bodyPr>
          <a:lstStyle/>
          <a:p>
            <a:pPr marL="0" indent="0">
              <a:buNone/>
            </a:pPr>
            <a:r>
              <a:rPr lang="en-US" dirty="0">
                <a:latin typeface="Courier"/>
                <a:cs typeface="Courier"/>
              </a:rPr>
              <a:t>GOAL RULE Eligibility for Nomination to Federal</a:t>
            </a:r>
            <a:br>
              <a:rPr lang="en-US" dirty="0">
                <a:latin typeface="Courier"/>
                <a:cs typeface="Courier"/>
              </a:rPr>
            </a:br>
            <a:r>
              <a:rPr lang="en-US" dirty="0">
                <a:latin typeface="Courier"/>
                <a:cs typeface="Courier"/>
              </a:rPr>
              <a:t>    Parliament PROVIDES</a:t>
            </a:r>
          </a:p>
          <a:p>
            <a:pPr marL="0" indent="0">
              <a:buNone/>
            </a:pPr>
            <a:r>
              <a:rPr lang="en-US" dirty="0">
                <a:latin typeface="Courier"/>
                <a:cs typeface="Courier"/>
              </a:rPr>
              <a:t>the nominee is entitled to be nominated for election</a:t>
            </a:r>
            <a:br>
              <a:rPr lang="en-US" dirty="0">
                <a:latin typeface="Courier"/>
                <a:cs typeface="Courier"/>
              </a:rPr>
            </a:br>
            <a:r>
              <a:rPr lang="en-US" dirty="0">
                <a:latin typeface="Courier"/>
                <a:cs typeface="Courier"/>
              </a:rPr>
              <a:t>    to federal parliament ONLY IF</a:t>
            </a:r>
          </a:p>
          <a:p>
            <a:pPr marL="0" indent="0">
              <a:buNone/>
            </a:pPr>
            <a:r>
              <a:rPr lang="en-US" dirty="0">
                <a:latin typeface="Courier"/>
                <a:cs typeface="Courier"/>
              </a:rPr>
              <a:t>the nominee is entitled to be nominated under</a:t>
            </a:r>
            <a:br>
              <a:rPr lang="en-US" dirty="0">
                <a:latin typeface="Courier"/>
                <a:cs typeface="Courier"/>
              </a:rPr>
            </a:br>
            <a:r>
              <a:rPr lang="en-US" dirty="0">
                <a:latin typeface="Courier"/>
                <a:cs typeface="Courier"/>
              </a:rPr>
              <a:t>    section 163 of the Commonwealth Electoral Act</a:t>
            </a:r>
            <a:br>
              <a:rPr lang="en-US" dirty="0">
                <a:latin typeface="Courier"/>
                <a:cs typeface="Courier"/>
              </a:rPr>
            </a:br>
            <a:r>
              <a:rPr lang="en-US" dirty="0">
                <a:latin typeface="Courier"/>
                <a:cs typeface="Courier"/>
              </a:rPr>
              <a:t>    1918 AND</a:t>
            </a:r>
          </a:p>
          <a:p>
            <a:pPr marL="0" indent="0">
              <a:buNone/>
            </a:pPr>
            <a:r>
              <a:rPr lang="en-US" dirty="0">
                <a:latin typeface="Courier"/>
                <a:cs typeface="Courier"/>
              </a:rPr>
              <a:t>section 164 of the Commonwealth Electoral Act 1918</a:t>
            </a:r>
            <a:br>
              <a:rPr lang="en-US" dirty="0">
                <a:latin typeface="Courier"/>
                <a:cs typeface="Courier"/>
              </a:rPr>
            </a:br>
            <a:r>
              <a:rPr lang="en-US" dirty="0">
                <a:latin typeface="Courier"/>
                <a:cs typeface="Courier"/>
              </a:rPr>
              <a:t>    does not apply AND</a:t>
            </a:r>
          </a:p>
          <a:p>
            <a:pPr marL="0" indent="0">
              <a:buNone/>
            </a:pPr>
            <a:r>
              <a:rPr lang="en-US" dirty="0">
                <a:latin typeface="Courier"/>
                <a:cs typeface="Courier"/>
              </a:rPr>
              <a:t>section 44 of the Constitution does not apply</a:t>
            </a:r>
          </a:p>
          <a:p>
            <a:pPr marL="0" indent="0">
              <a:buNone/>
            </a:pPr>
            <a:endParaRPr lang="en-US" dirty="0">
              <a:latin typeface="Courier"/>
              <a:cs typeface="Courier"/>
            </a:endParaRPr>
          </a:p>
          <a:p>
            <a:pPr marL="0" indent="0">
              <a:buNone/>
            </a:pPr>
            <a:r>
              <a:rPr lang="en-US" dirty="0">
                <a:latin typeface="Courier"/>
                <a:cs typeface="Courier"/>
              </a:rPr>
              <a:t>GOAL DOCUMENT Last Will &amp; Testament PROVIDES</a:t>
            </a:r>
          </a:p>
          <a:p>
            <a:pPr marL="0" indent="0">
              <a:buNone/>
            </a:pPr>
            <a:r>
              <a:rPr lang="en-US" dirty="0">
                <a:latin typeface="Courier"/>
                <a:cs typeface="Courier"/>
              </a:rPr>
              <a:t>IF the person making the Will is legally capable of</a:t>
            </a:r>
            <a:br>
              <a:rPr lang="en-US" dirty="0">
                <a:latin typeface="Courier"/>
                <a:cs typeface="Courier"/>
              </a:rPr>
            </a:br>
            <a:r>
              <a:rPr lang="en-US" dirty="0">
                <a:latin typeface="Courier"/>
                <a:cs typeface="Courier"/>
              </a:rPr>
              <a:t>    making a Will THEN</a:t>
            </a:r>
            <a:br>
              <a:rPr lang="en-US" dirty="0">
                <a:latin typeface="Courier"/>
                <a:cs typeface="Courier"/>
              </a:rPr>
            </a:br>
            <a:r>
              <a:rPr lang="en-US" dirty="0">
                <a:latin typeface="Courier"/>
                <a:cs typeface="Courier"/>
              </a:rPr>
              <a:t>BEGIN</a:t>
            </a:r>
          </a:p>
          <a:p>
            <a:pPr marL="0" indent="0">
              <a:buNone/>
            </a:pPr>
            <a:r>
              <a:rPr lang="en-US" dirty="0">
                <a:latin typeface="Courier"/>
                <a:cs typeface="Courier"/>
              </a:rPr>
              <a:t>       CALL Disclaimer</a:t>
            </a:r>
            <a:br>
              <a:rPr lang="en-US" dirty="0">
                <a:latin typeface="Courier"/>
                <a:cs typeface="Courier"/>
              </a:rPr>
            </a:br>
            <a:r>
              <a:rPr lang="en-US" dirty="0">
                <a:latin typeface="Courier"/>
                <a:cs typeface="Courier"/>
              </a:rPr>
              <a:t>       CALL Preamble</a:t>
            </a:r>
            <a:br>
              <a:rPr lang="en-US" dirty="0">
                <a:latin typeface="Courier"/>
                <a:cs typeface="Courier"/>
              </a:rPr>
            </a:br>
            <a:r>
              <a:rPr lang="en-US" dirty="0">
                <a:latin typeface="Courier"/>
                <a:cs typeface="Courier"/>
              </a:rPr>
              <a:t>       CALL Revocation</a:t>
            </a:r>
            <a:br>
              <a:rPr lang="en-US" dirty="0">
                <a:latin typeface="Courier"/>
                <a:cs typeface="Courier"/>
              </a:rPr>
            </a:br>
            <a:r>
              <a:rPr lang="en-US" dirty="0">
                <a:latin typeface="Courier"/>
                <a:cs typeface="Courier"/>
              </a:rPr>
              <a:t>       CALL Contemplation of Marriage</a:t>
            </a:r>
            <a:br>
              <a:rPr lang="en-US" dirty="0">
                <a:latin typeface="Courier"/>
                <a:cs typeface="Courier"/>
              </a:rPr>
            </a:br>
            <a:r>
              <a:rPr lang="en-US" dirty="0">
                <a:latin typeface="Courier"/>
                <a:cs typeface="Courier"/>
              </a:rPr>
              <a:t>       CALL Sole Beneficiary</a:t>
            </a:r>
            <a:br>
              <a:rPr lang="en-US" dirty="0">
                <a:latin typeface="Courier"/>
                <a:cs typeface="Courier"/>
              </a:rPr>
            </a:br>
            <a:r>
              <a:rPr lang="en-US" dirty="0">
                <a:latin typeface="Courier"/>
                <a:cs typeface="Courier"/>
              </a:rPr>
              <a:t>       CALL Attestation </a:t>
            </a:r>
          </a:p>
          <a:p>
            <a:pPr marL="0" indent="0">
              <a:buNone/>
            </a:pPr>
            <a:r>
              <a:rPr lang="en-US" dirty="0">
                <a:latin typeface="Courier"/>
                <a:cs typeface="Courier"/>
              </a:rPr>
              <a:t>END</a:t>
            </a:r>
          </a:p>
          <a:p>
            <a:pPr marL="0" indent="0">
              <a:buNone/>
            </a:pPr>
            <a:r>
              <a:rPr lang="en-US" dirty="0">
                <a:latin typeface="Courier"/>
                <a:cs typeface="Courier"/>
              </a:rPr>
              <a:t>ELSE the person making the Will should not make a Will</a:t>
            </a:r>
          </a:p>
        </p:txBody>
      </p:sp>
      <p:sp>
        <p:nvSpPr>
          <p:cNvPr id="4" name="Text Placeholder 3">
            <a:extLst>
              <a:ext uri="{FF2B5EF4-FFF2-40B4-BE49-F238E27FC236}">
                <a16:creationId xmlns="" xmlns:a16="http://schemas.microsoft.com/office/drawing/2014/main" id="{A237BCA3-9EC2-4A48-8876-70712D22EF09}"/>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 xmlns:a16="http://schemas.microsoft.com/office/drawing/2014/main" id="{7092C039-F0C2-9D47-A2D7-46E30E4FAFC6}"/>
              </a:ext>
            </a:extLst>
          </p:cNvPr>
          <p:cNvSpPr>
            <a:spLocks noGrp="1"/>
          </p:cNvSpPr>
          <p:nvPr>
            <p:ph type="sldNum" sz="quarter" idx="12"/>
          </p:nvPr>
        </p:nvSpPr>
        <p:spPr/>
        <p:txBody>
          <a:bodyPr/>
          <a:lstStyle/>
          <a:p>
            <a:fld id="{A98671AC-BDD7-A749-B322-624F152115F7}" type="slidenum">
              <a:rPr lang="en-US" smtClean="0"/>
              <a:t>19</a:t>
            </a:fld>
            <a:endParaRPr lang="en-US"/>
          </a:p>
        </p:txBody>
      </p:sp>
    </p:spTree>
    <p:extLst>
      <p:ext uri="{BB962C8B-B14F-4D97-AF65-F5344CB8AC3E}">
        <p14:creationId xmlns:p14="http://schemas.microsoft.com/office/powerpoint/2010/main" val="49220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66DD34-F96D-EC4B-9FCD-B6205FAF929E}"/>
              </a:ext>
            </a:extLst>
          </p:cNvPr>
          <p:cNvSpPr>
            <a:spLocks noGrp="1"/>
          </p:cNvSpPr>
          <p:nvPr>
            <p:ph type="title"/>
          </p:nvPr>
        </p:nvSpPr>
        <p:spPr/>
        <p:txBody>
          <a:bodyPr/>
          <a:lstStyle/>
          <a:p>
            <a:r>
              <a:rPr lang="en-US" dirty="0"/>
              <a:t>Aims</a:t>
            </a:r>
          </a:p>
        </p:txBody>
      </p:sp>
      <p:sp>
        <p:nvSpPr>
          <p:cNvPr id="3" name="Content Placeholder 2">
            <a:extLst>
              <a:ext uri="{FF2B5EF4-FFF2-40B4-BE49-F238E27FC236}">
                <a16:creationId xmlns="" xmlns:a16="http://schemas.microsoft.com/office/drawing/2014/main" id="{54D3945E-0476-3643-8FA4-5BF8CE1136E2}"/>
              </a:ext>
            </a:extLst>
          </p:cNvPr>
          <p:cNvSpPr>
            <a:spLocks noGrp="1"/>
          </p:cNvSpPr>
          <p:nvPr>
            <p:ph idx="1"/>
          </p:nvPr>
        </p:nvSpPr>
        <p:spPr>
          <a:xfrm>
            <a:off x="866216" y="2809875"/>
            <a:ext cx="6619244" cy="2562225"/>
          </a:xfrm>
        </p:spPr>
        <p:txBody>
          <a:bodyPr wrap="square">
            <a:normAutofit fontScale="92500"/>
          </a:bodyPr>
          <a:lstStyle/>
          <a:p>
            <a:r>
              <a:rPr lang="en-US" dirty="0"/>
              <a:t>Which </a:t>
            </a:r>
            <a:r>
              <a:rPr lang="en-US" b="1" dirty="0"/>
              <a:t>types of AI</a:t>
            </a:r>
            <a:r>
              <a:rPr lang="en-US" dirty="0"/>
              <a:t> suit most applications to law? What </a:t>
            </a:r>
            <a:r>
              <a:rPr lang="en-US" b="1" dirty="0"/>
              <a:t>implications</a:t>
            </a:r>
            <a:r>
              <a:rPr lang="en-US" dirty="0"/>
              <a:t> does this have?</a:t>
            </a:r>
          </a:p>
          <a:p>
            <a:r>
              <a:rPr lang="en-US" dirty="0"/>
              <a:t>Introduce </a:t>
            </a:r>
            <a:r>
              <a:rPr lang="en-US" b="1" dirty="0"/>
              <a:t>rule-based reasoning </a:t>
            </a:r>
            <a:r>
              <a:rPr lang="en-US" dirty="0"/>
              <a:t>(backward and forward chaining) </a:t>
            </a:r>
          </a:p>
          <a:p>
            <a:r>
              <a:rPr lang="en-US" dirty="0"/>
              <a:t>Key elements in </a:t>
            </a:r>
            <a:r>
              <a:rPr lang="en-US" b="1" dirty="0"/>
              <a:t>building </a:t>
            </a:r>
            <a:r>
              <a:rPr lang="en-US" b="1" dirty="0" err="1"/>
              <a:t>DataLex</a:t>
            </a:r>
            <a:r>
              <a:rPr lang="en-US" b="1" dirty="0"/>
              <a:t> </a:t>
            </a:r>
            <a:r>
              <a:rPr lang="en-US" b="1" dirty="0" smtClean="0"/>
              <a:t>KBs</a:t>
            </a:r>
            <a:r>
              <a:rPr lang="en-US" dirty="0" smtClean="0"/>
              <a:t> </a:t>
            </a:r>
            <a:r>
              <a:rPr lang="en-US" dirty="0"/>
              <a:t>(knowledge-bases)</a:t>
            </a:r>
          </a:p>
          <a:p>
            <a:r>
              <a:rPr lang="en-US" dirty="0"/>
              <a:t>Practice: </a:t>
            </a:r>
            <a:r>
              <a:rPr lang="en-US" b="1" dirty="0"/>
              <a:t>building your own small KB</a:t>
            </a:r>
          </a:p>
          <a:p>
            <a:r>
              <a:rPr lang="en-US" b="1" dirty="0"/>
              <a:t>After today: </a:t>
            </a:r>
            <a:r>
              <a:rPr lang="en-US" dirty="0"/>
              <a:t>How to </a:t>
            </a:r>
            <a:r>
              <a:rPr lang="en-US" dirty="0" smtClean="0"/>
              <a:t>further develop KB skills</a:t>
            </a:r>
            <a:endParaRPr lang="en-US" dirty="0"/>
          </a:p>
          <a:p>
            <a:endParaRPr lang="en-US" dirty="0"/>
          </a:p>
        </p:txBody>
      </p:sp>
      <p:sp>
        <p:nvSpPr>
          <p:cNvPr id="4" name="Slide Number Placeholder 3">
            <a:extLst>
              <a:ext uri="{FF2B5EF4-FFF2-40B4-BE49-F238E27FC236}">
                <a16:creationId xmlns="" xmlns:a16="http://schemas.microsoft.com/office/drawing/2014/main" id="{D350F08E-17E8-0747-A345-FD56335CBF47}"/>
              </a:ext>
            </a:extLst>
          </p:cNvPr>
          <p:cNvSpPr>
            <a:spLocks noGrp="1"/>
          </p:cNvSpPr>
          <p:nvPr>
            <p:ph type="sldNum" sz="quarter" idx="12"/>
          </p:nvPr>
        </p:nvSpPr>
        <p:spPr/>
        <p:txBody>
          <a:bodyPr/>
          <a:lstStyle/>
          <a:p>
            <a:fld id="{A98671AC-BDD7-A749-B322-624F152115F7}" type="slidenum">
              <a:rPr lang="en-US" smtClean="0"/>
              <a:t>2</a:t>
            </a:fld>
            <a:endParaRPr lang="en-US"/>
          </a:p>
        </p:txBody>
      </p:sp>
    </p:spTree>
    <p:extLst>
      <p:ext uri="{BB962C8B-B14F-4D97-AF65-F5344CB8AC3E}">
        <p14:creationId xmlns:p14="http://schemas.microsoft.com/office/powerpoint/2010/main" val="1738497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8. </a:t>
            </a:r>
            <a:r>
              <a:rPr lang="en-AU" dirty="0" smtClean="0"/>
              <a:t>Isomorphism </a:t>
            </a:r>
            <a:r>
              <a:rPr lang="en-AU" dirty="0"/>
              <a:t>is desirable</a:t>
            </a:r>
            <a:r>
              <a:rPr lang="en-AU" dirty="0">
                <a:effectLst/>
              </a:rPr>
              <a:t> </a:t>
            </a:r>
            <a:endParaRPr lang="en-US" dirty="0"/>
          </a:p>
        </p:txBody>
      </p:sp>
      <p:sp>
        <p:nvSpPr>
          <p:cNvPr id="3" name="Content Placeholder 2"/>
          <p:cNvSpPr>
            <a:spLocks noGrp="1"/>
          </p:cNvSpPr>
          <p:nvPr>
            <p:ph idx="1"/>
          </p:nvPr>
        </p:nvSpPr>
        <p:spPr/>
        <p:txBody>
          <a:bodyPr>
            <a:normAutofit fontScale="92500"/>
          </a:bodyPr>
          <a:lstStyle/>
          <a:p>
            <a:r>
              <a:rPr lang="en-US" dirty="0"/>
              <a:t>Isomorphism: as close as possible to a one-to-one correspondence between legal sources and knowledge-base (KB)</a:t>
            </a:r>
          </a:p>
          <a:p>
            <a:pPr lvl="1"/>
            <a:r>
              <a:rPr lang="en-US" dirty="0"/>
              <a:t>It is only an ideal, can never be achieved fully</a:t>
            </a:r>
          </a:p>
          <a:p>
            <a:r>
              <a:rPr lang="en-US" dirty="0"/>
              <a:t>Advantages: essentially Qs of transparency</a:t>
            </a:r>
          </a:p>
          <a:p>
            <a:pPr lvl="1"/>
            <a:r>
              <a:rPr lang="en-US" dirty="0"/>
              <a:t>Easier for legal experts to audit whether the KB is an acceptable representation of the law</a:t>
            </a:r>
          </a:p>
          <a:p>
            <a:pPr lvl="1"/>
            <a:r>
              <a:rPr lang="en-US" dirty="0"/>
              <a:t>When law changes, easier to identify which part of KB to change</a:t>
            </a:r>
          </a:p>
          <a:p>
            <a:pPr lvl="1"/>
            <a:r>
              <a:rPr lang="en-US" dirty="0"/>
              <a:t>As KB becomes more complex, isomorphism becomes more valuable</a:t>
            </a:r>
          </a:p>
          <a:p>
            <a:r>
              <a:rPr lang="en-US" dirty="0"/>
              <a:t>Example: </a:t>
            </a:r>
            <a:r>
              <a:rPr lang="en-US" dirty="0">
                <a:hlinkClick r:id="rId2"/>
              </a:rPr>
              <a:t>Copyright Law KB</a:t>
            </a:r>
            <a:r>
              <a:rPr lang="en-US" dirty="0"/>
              <a:t> (out of date)</a:t>
            </a:r>
          </a:p>
        </p:txBody>
      </p:sp>
      <p:sp>
        <p:nvSpPr>
          <p:cNvPr id="4" name="Slide Number Placeholder 3">
            <a:extLst>
              <a:ext uri="{FF2B5EF4-FFF2-40B4-BE49-F238E27FC236}">
                <a16:creationId xmlns="" xmlns:a16="http://schemas.microsoft.com/office/drawing/2014/main" id="{418CD774-D448-824B-AE26-47631B279E55}"/>
              </a:ext>
            </a:extLst>
          </p:cNvPr>
          <p:cNvSpPr>
            <a:spLocks noGrp="1"/>
          </p:cNvSpPr>
          <p:nvPr>
            <p:ph type="sldNum" sz="quarter" idx="12"/>
          </p:nvPr>
        </p:nvSpPr>
        <p:spPr/>
        <p:txBody>
          <a:bodyPr/>
          <a:lstStyle/>
          <a:p>
            <a:fld id="{A98671AC-BDD7-A749-B322-624F152115F7}" type="slidenum">
              <a:rPr lang="en-US" smtClean="0"/>
              <a:t>20</a:t>
            </a:fld>
            <a:endParaRPr lang="en-US"/>
          </a:p>
        </p:txBody>
      </p:sp>
    </p:spTree>
    <p:extLst>
      <p:ext uri="{BB962C8B-B14F-4D97-AF65-F5344CB8AC3E}">
        <p14:creationId xmlns:p14="http://schemas.microsoft.com/office/powerpoint/2010/main" val="2805947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356D63-2213-9540-9E7A-F06603A1A617}"/>
              </a:ext>
            </a:extLst>
          </p:cNvPr>
          <p:cNvSpPr>
            <a:spLocks noGrp="1"/>
          </p:cNvSpPr>
          <p:nvPr>
            <p:ph type="title"/>
          </p:nvPr>
        </p:nvSpPr>
        <p:spPr>
          <a:xfrm>
            <a:off x="866440" y="927099"/>
            <a:ext cx="6791659" cy="709865"/>
          </a:xfrm>
        </p:spPr>
        <p:txBody>
          <a:bodyPr>
            <a:normAutofit fontScale="90000"/>
          </a:bodyPr>
          <a:lstStyle/>
          <a:p>
            <a:r>
              <a:rPr lang="en-US" dirty="0"/>
              <a:t>Extract from (somewhat) isomorphic KB</a:t>
            </a:r>
          </a:p>
        </p:txBody>
      </p:sp>
      <p:sp>
        <p:nvSpPr>
          <p:cNvPr id="3" name="Content Placeholder 2">
            <a:extLst>
              <a:ext uri="{FF2B5EF4-FFF2-40B4-BE49-F238E27FC236}">
                <a16:creationId xmlns="" xmlns:a16="http://schemas.microsoft.com/office/drawing/2014/main" id="{AD3C77C5-B7C1-5740-8866-391EFAD18D9D}"/>
              </a:ext>
            </a:extLst>
          </p:cNvPr>
          <p:cNvSpPr>
            <a:spLocks noGrp="1"/>
          </p:cNvSpPr>
          <p:nvPr>
            <p:ph sz="half" idx="1"/>
          </p:nvPr>
        </p:nvSpPr>
        <p:spPr>
          <a:xfrm>
            <a:off x="542926" y="2195098"/>
            <a:ext cx="3960494" cy="4443412"/>
          </a:xfrm>
        </p:spPr>
        <p:txBody>
          <a:bodyPr>
            <a:normAutofit fontScale="62500" lnSpcReduction="20000"/>
          </a:bodyPr>
          <a:lstStyle/>
          <a:p>
            <a:pPr marL="0" indent="0">
              <a:buNone/>
            </a:pPr>
            <a:r>
              <a:rPr lang="en-US" sz="1600" dirty="0">
                <a:latin typeface="Courier" pitchFamily="2" charset="0"/>
              </a:rPr>
              <a:t>RULE Copyright Act 1968 - s29(1) PROVIDES</a:t>
            </a:r>
            <a:br>
              <a:rPr lang="en-US" sz="1600" dirty="0">
                <a:latin typeface="Courier" pitchFamily="2" charset="0"/>
              </a:rPr>
            </a:br>
            <a:r>
              <a:rPr lang="en-US" sz="1600" dirty="0">
                <a:latin typeface="Courier" pitchFamily="2" charset="0"/>
              </a:rPr>
              <a:t>s29(1) applies ONLY IF</a:t>
            </a:r>
            <a:br>
              <a:rPr lang="en-US" sz="1600" dirty="0">
                <a:latin typeface="Courier" pitchFamily="2" charset="0"/>
              </a:rPr>
            </a:br>
            <a:r>
              <a:rPr lang="en-US" sz="1600" dirty="0">
                <a:latin typeface="Courier" pitchFamily="2" charset="0"/>
              </a:rPr>
              <a:t>s29(1)(a) applies OR</a:t>
            </a:r>
            <a:br>
              <a:rPr lang="en-US" sz="1600" dirty="0">
                <a:latin typeface="Courier" pitchFamily="2" charset="0"/>
              </a:rPr>
            </a:br>
            <a:r>
              <a:rPr lang="en-US" sz="1600" dirty="0">
                <a:latin typeface="Courier" pitchFamily="2" charset="0"/>
              </a:rPr>
              <a:t>s29(1)(b) applies OR</a:t>
            </a:r>
            <a:br>
              <a:rPr lang="en-US" sz="1600" dirty="0">
                <a:latin typeface="Courier" pitchFamily="2" charset="0"/>
              </a:rPr>
            </a:br>
            <a:r>
              <a:rPr lang="en-US" sz="1600" dirty="0">
                <a:latin typeface="Courier" pitchFamily="2" charset="0"/>
              </a:rPr>
              <a:t>s29(1)(c) applies</a:t>
            </a:r>
          </a:p>
          <a:p>
            <a:pPr marL="0" indent="0">
              <a:buNone/>
            </a:pPr>
            <a:r>
              <a:rPr lang="en-US" sz="1600" dirty="0">
                <a:latin typeface="Courier" pitchFamily="2" charset="0"/>
              </a:rPr>
              <a:t>RULE Copyright Act 1968 - s29(1)(a) PROVIDES</a:t>
            </a:r>
            <a:br>
              <a:rPr lang="en-US" sz="1600" dirty="0">
                <a:latin typeface="Courier" pitchFamily="2" charset="0"/>
              </a:rPr>
            </a:br>
            <a:r>
              <a:rPr lang="en-US" sz="1600" dirty="0">
                <a:latin typeface="Courier" pitchFamily="2" charset="0"/>
              </a:rPr>
              <a:t>s29(1)(a) applies ONLY IF</a:t>
            </a:r>
            <a:br>
              <a:rPr lang="en-US" sz="1600" dirty="0">
                <a:latin typeface="Courier" pitchFamily="2" charset="0"/>
              </a:rPr>
            </a:br>
            <a:r>
              <a:rPr lang="en-US" sz="1600" dirty="0">
                <a:latin typeface="Courier" pitchFamily="2" charset="0"/>
              </a:rPr>
              <a:t>the work is a literary work AND/OR</a:t>
            </a:r>
            <a:br>
              <a:rPr lang="en-US" sz="1600" dirty="0">
                <a:latin typeface="Courier" pitchFamily="2" charset="0"/>
              </a:rPr>
            </a:br>
            <a:r>
              <a:rPr lang="en-US" sz="1600" dirty="0">
                <a:latin typeface="Courier" pitchFamily="2" charset="0"/>
              </a:rPr>
              <a:t>the work is a dramatic work AND/OR</a:t>
            </a:r>
            <a:br>
              <a:rPr lang="en-US" sz="1600" dirty="0">
                <a:latin typeface="Courier" pitchFamily="2" charset="0"/>
              </a:rPr>
            </a:br>
            <a:r>
              <a:rPr lang="en-US" sz="1600" dirty="0">
                <a:latin typeface="Courier" pitchFamily="2" charset="0"/>
              </a:rPr>
              <a:t>the work is a musical work AND/OR</a:t>
            </a:r>
            <a:br>
              <a:rPr lang="en-US" sz="1600" dirty="0">
                <a:latin typeface="Courier" pitchFamily="2" charset="0"/>
              </a:rPr>
            </a:br>
            <a:r>
              <a:rPr lang="en-US" sz="1600" dirty="0">
                <a:latin typeface="Courier" pitchFamily="2" charset="0"/>
              </a:rPr>
              <a:t>the work is an artistic work AND/OR</a:t>
            </a:r>
            <a:br>
              <a:rPr lang="en-US" sz="1600" dirty="0">
                <a:latin typeface="Courier" pitchFamily="2" charset="0"/>
              </a:rPr>
            </a:br>
            <a:r>
              <a:rPr lang="en-US" sz="1600" dirty="0">
                <a:latin typeface="Courier" pitchFamily="2" charset="0"/>
              </a:rPr>
              <a:t>the work is a published edition AND</a:t>
            </a:r>
            <a:br>
              <a:rPr lang="en-US" sz="1600" dirty="0">
                <a:latin typeface="Courier" pitchFamily="2" charset="0"/>
              </a:rPr>
            </a:br>
            <a:r>
              <a:rPr lang="en-US" sz="1600" dirty="0">
                <a:latin typeface="Courier" pitchFamily="2" charset="0"/>
              </a:rPr>
              <a:t>reproductions of the work have been supplied</a:t>
            </a:r>
            <a:br>
              <a:rPr lang="en-US" sz="1600" dirty="0">
                <a:latin typeface="Courier" pitchFamily="2" charset="0"/>
              </a:rPr>
            </a:br>
            <a:r>
              <a:rPr lang="en-US" sz="1600" dirty="0">
                <a:latin typeface="Courier" pitchFamily="2" charset="0"/>
              </a:rPr>
              <a:t>(whether by sale or otherwise) to the public</a:t>
            </a:r>
          </a:p>
          <a:p>
            <a:pPr marL="0" indent="0">
              <a:buNone/>
            </a:pPr>
            <a:r>
              <a:rPr lang="en-US" sz="1600" dirty="0">
                <a:latin typeface="Courier" pitchFamily="2" charset="0"/>
              </a:rPr>
              <a:t>RULE Copyright Act 1968 - s29(2) PROVIDES</a:t>
            </a:r>
            <a:br>
              <a:rPr lang="en-US" sz="1600" dirty="0">
                <a:latin typeface="Courier" pitchFamily="2" charset="0"/>
              </a:rPr>
            </a:br>
            <a:r>
              <a:rPr lang="en-US" sz="1600" dirty="0">
                <a:latin typeface="Courier" pitchFamily="2" charset="0"/>
              </a:rPr>
              <a:t>reproductions of the work have been supplied (whether by sale or otherwise) to the public ONLY IF</a:t>
            </a:r>
            <a:br>
              <a:rPr lang="en-US" sz="1600" dirty="0">
                <a:latin typeface="Courier" pitchFamily="2" charset="0"/>
              </a:rPr>
            </a:br>
            <a:r>
              <a:rPr lang="en-US" sz="1600" dirty="0">
                <a:latin typeface="Courier" pitchFamily="2" charset="0"/>
              </a:rPr>
              <a:t>reproductions of the whole of the work have been supplied (whether by sale or otherwise) to the public</a:t>
            </a:r>
          </a:p>
          <a:p>
            <a:pPr marL="0" indent="0">
              <a:buNone/>
            </a:pPr>
            <a:r>
              <a:rPr lang="en-US" sz="1600" dirty="0">
                <a:latin typeface="Courier" pitchFamily="2" charset="0"/>
              </a:rPr>
              <a:t>/*  Added to give effect to:   (2) In determining, for the  purposes of paragraph (1) (a), </a:t>
            </a:r>
            <a:br>
              <a:rPr lang="en-US" sz="1600" dirty="0">
                <a:latin typeface="Courier" pitchFamily="2" charset="0"/>
              </a:rPr>
            </a:br>
            <a:r>
              <a:rPr lang="en-US" sz="1600" dirty="0">
                <a:latin typeface="Courier" pitchFamily="2" charset="0"/>
              </a:rPr>
              <a:t>whether  reproductions of a work or edition have been supplied to the public, section 14 does not apply. </a:t>
            </a:r>
          </a:p>
          <a:p>
            <a:pPr marL="0" indent="0">
              <a:buNone/>
            </a:pPr>
            <a:r>
              <a:rPr lang="en-US" sz="1600" dirty="0">
                <a:latin typeface="Courier" pitchFamily="2" charset="0"/>
              </a:rPr>
              <a:t>*/</a:t>
            </a:r>
          </a:p>
          <a:p>
            <a:pPr marL="0" indent="0">
              <a:buNone/>
            </a:pPr>
            <a:r>
              <a:rPr lang="en-US" sz="1600" dirty="0">
                <a:latin typeface="Courier" pitchFamily="2" charset="0"/>
              </a:rPr>
              <a:t>RULE Copyright Act 1968 - s29(1)(b) PROVIDES </a:t>
            </a:r>
            <a:r>
              <a:rPr lang="mr-IN" sz="1600" dirty="0">
                <a:latin typeface="Courier" pitchFamily="2" charset="0"/>
              </a:rPr>
              <a:t>…</a:t>
            </a:r>
            <a:r>
              <a:rPr lang="en-AU" sz="1600" dirty="0">
                <a:latin typeface="Courier" pitchFamily="2" charset="0"/>
              </a:rPr>
              <a:t> [TEXT CONTINUES]</a:t>
            </a:r>
            <a:endParaRPr lang="en-US" sz="1600" dirty="0">
              <a:latin typeface="Courier" pitchFamily="2" charset="0"/>
            </a:endParaRPr>
          </a:p>
          <a:p>
            <a:pPr marL="0" indent="0">
              <a:buNone/>
            </a:pPr>
            <a:endParaRPr lang="en-US" sz="1600" dirty="0">
              <a:latin typeface="Courier" pitchFamily="2" charset="0"/>
            </a:endParaRPr>
          </a:p>
          <a:p>
            <a:endParaRPr lang="en-US" dirty="0"/>
          </a:p>
        </p:txBody>
      </p:sp>
      <p:sp>
        <p:nvSpPr>
          <p:cNvPr id="4" name="Content Placeholder 3">
            <a:extLst>
              <a:ext uri="{FF2B5EF4-FFF2-40B4-BE49-F238E27FC236}">
                <a16:creationId xmlns="" xmlns:a16="http://schemas.microsoft.com/office/drawing/2014/main" id="{EFA2540E-889D-124A-95A6-AC9171157C67}"/>
              </a:ext>
            </a:extLst>
          </p:cNvPr>
          <p:cNvSpPr>
            <a:spLocks noGrp="1"/>
          </p:cNvSpPr>
          <p:nvPr>
            <p:ph sz="half" idx="2"/>
          </p:nvPr>
        </p:nvSpPr>
        <p:spPr>
          <a:xfrm>
            <a:off x="4640580" y="2195098"/>
            <a:ext cx="4131945" cy="4443411"/>
          </a:xfrm>
        </p:spPr>
        <p:txBody>
          <a:bodyPr>
            <a:normAutofit fontScale="62500" lnSpcReduction="20000"/>
          </a:bodyPr>
          <a:lstStyle/>
          <a:p>
            <a:pPr marL="0" indent="0">
              <a:lnSpc>
                <a:spcPct val="120000"/>
              </a:lnSpc>
              <a:buNone/>
            </a:pPr>
            <a:r>
              <a:rPr lang="en-US" dirty="0"/>
              <a:t>COPYRIGHT ACT 1968 - SECT 29</a:t>
            </a:r>
          </a:p>
          <a:p>
            <a:pPr marL="0" indent="0">
              <a:lnSpc>
                <a:spcPct val="120000"/>
              </a:lnSpc>
              <a:buNone/>
            </a:pPr>
            <a:r>
              <a:rPr lang="en-US" dirty="0"/>
              <a:t>Publication</a:t>
            </a:r>
          </a:p>
          <a:p>
            <a:pPr marL="0" indent="0">
              <a:lnSpc>
                <a:spcPct val="120000"/>
              </a:lnSpc>
              <a:buNone/>
            </a:pPr>
            <a:r>
              <a:rPr lang="en-US" dirty="0"/>
              <a:t> (1)  Subject to this section, for the purposes of this Act:</a:t>
            </a:r>
          </a:p>
          <a:p>
            <a:pPr marL="0" indent="0">
              <a:lnSpc>
                <a:spcPct val="120000"/>
              </a:lnSpc>
              <a:buNone/>
            </a:pPr>
            <a:r>
              <a:rPr lang="en-US" dirty="0"/>
              <a:t>  (a)  a literary, dramatic, musical or artistic work, or an edition of such a work, shall be deemed to have been published if, but only if, reproductions of the work or edition have been supplied (whether by sale or otherwise) to the public;</a:t>
            </a:r>
          </a:p>
          <a:p>
            <a:pPr marL="0" indent="0">
              <a:lnSpc>
                <a:spcPct val="120000"/>
              </a:lnSpc>
              <a:buNone/>
            </a:pPr>
            <a:r>
              <a:rPr lang="en-US" dirty="0"/>
              <a:t> (b)  a cinematograph film shall be deemed to have been published if, but only if, copies of the film have been sold, let on hire, or offered or exposed for sale or hire, to the public; and</a:t>
            </a:r>
          </a:p>
          <a:p>
            <a:pPr marL="0" indent="0">
              <a:lnSpc>
                <a:spcPct val="120000"/>
              </a:lnSpc>
              <a:buNone/>
            </a:pPr>
            <a:r>
              <a:rPr lang="en-US" dirty="0"/>
              <a:t> (c)  a sound recording shall be deemed to have been published if, but only if, records embodying the recording or a part of the recording have been supplied (whether by sale or otherwise) to the public.</a:t>
            </a:r>
          </a:p>
          <a:p>
            <a:pPr marL="0" indent="0">
              <a:lnSpc>
                <a:spcPct val="120000"/>
              </a:lnSpc>
              <a:buNone/>
            </a:pPr>
            <a:r>
              <a:rPr lang="en-US" dirty="0"/>
              <a:t> (2)  In determining, for the purposes of paragraph (1)(a), whether reproductions of a work or edition have been supplied to the public, section 14 does not apply. </a:t>
            </a:r>
          </a:p>
          <a:p>
            <a:endParaRPr lang="en-US" dirty="0"/>
          </a:p>
        </p:txBody>
      </p:sp>
      <p:sp>
        <p:nvSpPr>
          <p:cNvPr id="5" name="Slide Number Placeholder 4">
            <a:extLst>
              <a:ext uri="{FF2B5EF4-FFF2-40B4-BE49-F238E27FC236}">
                <a16:creationId xmlns="" xmlns:a16="http://schemas.microsoft.com/office/drawing/2014/main" id="{A92B7262-6A1D-BF44-9646-A70AED4DE8BD}"/>
              </a:ext>
            </a:extLst>
          </p:cNvPr>
          <p:cNvSpPr>
            <a:spLocks noGrp="1"/>
          </p:cNvSpPr>
          <p:nvPr>
            <p:ph type="sldNum" sz="quarter" idx="12"/>
          </p:nvPr>
        </p:nvSpPr>
        <p:spPr/>
        <p:txBody>
          <a:bodyPr/>
          <a:lstStyle/>
          <a:p>
            <a:fld id="{A98671AC-BDD7-A749-B322-624F152115F7}" type="slidenum">
              <a:rPr lang="en-US" smtClean="0"/>
              <a:t>21</a:t>
            </a:fld>
            <a:endParaRPr lang="en-US"/>
          </a:p>
        </p:txBody>
      </p:sp>
    </p:spTree>
    <p:extLst>
      <p:ext uri="{BB962C8B-B14F-4D97-AF65-F5344CB8AC3E}">
        <p14:creationId xmlns:p14="http://schemas.microsoft.com/office/powerpoint/2010/main" val="910627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19820" cy="709865"/>
          </a:xfrm>
        </p:spPr>
        <p:txBody>
          <a:bodyPr>
            <a:normAutofit fontScale="90000"/>
          </a:bodyPr>
          <a:lstStyle/>
          <a:p>
            <a:r>
              <a:rPr lang="en-US" dirty="0"/>
              <a:t>9. </a:t>
            </a:r>
            <a:r>
              <a:rPr lang="en-AU" dirty="0"/>
              <a:t>Quasi-natural-language knowledge-bases avoid repetitive coding</a:t>
            </a:r>
            <a:r>
              <a:rPr lang="en-AU" dirty="0">
                <a:effectLst/>
              </a:rPr>
              <a:t> </a:t>
            </a:r>
            <a:endParaRPr lang="en-US" dirty="0"/>
          </a:p>
        </p:txBody>
      </p:sp>
      <p:sp>
        <p:nvSpPr>
          <p:cNvPr id="3" name="Content Placeholder 2"/>
          <p:cNvSpPr>
            <a:spLocks noGrp="1"/>
          </p:cNvSpPr>
          <p:nvPr>
            <p:ph idx="1"/>
          </p:nvPr>
        </p:nvSpPr>
        <p:spPr>
          <a:xfrm>
            <a:off x="866441" y="2489201"/>
            <a:ext cx="7334584" cy="4083049"/>
          </a:xfrm>
        </p:spPr>
        <p:txBody>
          <a:bodyPr>
            <a:normAutofit fontScale="92500" lnSpcReduction="20000"/>
          </a:bodyPr>
          <a:lstStyle/>
          <a:p>
            <a:pPr>
              <a:lnSpc>
                <a:spcPct val="120000"/>
              </a:lnSpc>
            </a:pPr>
            <a:r>
              <a:rPr lang="en-US" sz="2100" dirty="0"/>
              <a:t>Symbolic representations have disadvantages</a:t>
            </a:r>
          </a:p>
          <a:p>
            <a:pPr lvl="1">
              <a:lnSpc>
                <a:spcPct val="120000"/>
              </a:lnSpc>
            </a:pPr>
            <a:r>
              <a:rPr lang="en-US" sz="1800" dirty="0"/>
              <a:t>Legal experts cannot audit/understand them</a:t>
            </a:r>
          </a:p>
          <a:p>
            <a:pPr lvl="1">
              <a:lnSpc>
                <a:spcPct val="120000"/>
              </a:lnSpc>
            </a:pPr>
            <a:r>
              <a:rPr lang="en-US" sz="1800" dirty="0"/>
              <a:t>Both dialogues (questions) and explanations/conclusions are separate from the KB; isomorphism is largely lost</a:t>
            </a:r>
          </a:p>
          <a:p>
            <a:pPr lvl="1">
              <a:lnSpc>
                <a:spcPct val="120000"/>
              </a:lnSpc>
            </a:pPr>
            <a:r>
              <a:rPr lang="en-US" sz="1800" dirty="0"/>
              <a:t>These can all get ‘out of synch’, particularly when the law changes</a:t>
            </a:r>
          </a:p>
          <a:p>
            <a:pPr>
              <a:lnSpc>
                <a:spcPct val="120000"/>
              </a:lnSpc>
            </a:pPr>
            <a:r>
              <a:rPr lang="en-US" sz="2100" dirty="0"/>
              <a:t>Alternative: quasi-natural language representations</a:t>
            </a:r>
          </a:p>
          <a:p>
            <a:pPr lvl="1">
              <a:lnSpc>
                <a:spcPct val="120000"/>
              </a:lnSpc>
            </a:pPr>
            <a:r>
              <a:rPr lang="en-US" sz="1800" dirty="0"/>
              <a:t>Tutorial parts 4, 6 &amp; 7 explain this</a:t>
            </a:r>
          </a:p>
          <a:p>
            <a:pPr lvl="1">
              <a:lnSpc>
                <a:spcPct val="120000"/>
              </a:lnSpc>
            </a:pPr>
            <a:r>
              <a:rPr lang="en-US" sz="1800" dirty="0"/>
              <a:t>Faster to develop, as no repetitive coding; other advantages come from higher isomorphism</a:t>
            </a:r>
          </a:p>
          <a:p>
            <a:pPr lvl="1">
              <a:lnSpc>
                <a:spcPct val="120000"/>
              </a:lnSpc>
            </a:pPr>
            <a:r>
              <a:rPr lang="en-US" sz="1800" dirty="0"/>
              <a:t>Example: run the </a:t>
            </a:r>
            <a:r>
              <a:rPr lang="en-US" sz="1800" dirty="0">
                <a:hlinkClick r:id="rId2"/>
              </a:rPr>
              <a:t>FOI consultation</a:t>
            </a:r>
            <a:r>
              <a:rPr lang="en-US" sz="1800" dirty="0"/>
              <a:t>, testing run-time options, and the two forms of checks (Tutorial part 7)</a:t>
            </a:r>
          </a:p>
          <a:p>
            <a:pPr lvl="1"/>
            <a:endParaRPr lang="en-US" dirty="0"/>
          </a:p>
        </p:txBody>
      </p:sp>
      <p:sp>
        <p:nvSpPr>
          <p:cNvPr id="4" name="Slide Number Placeholder 3">
            <a:extLst>
              <a:ext uri="{FF2B5EF4-FFF2-40B4-BE49-F238E27FC236}">
                <a16:creationId xmlns="" xmlns:a16="http://schemas.microsoft.com/office/drawing/2014/main" id="{6AE8EFC1-AC71-A341-8ED2-14F1E56F77F0}"/>
              </a:ext>
            </a:extLst>
          </p:cNvPr>
          <p:cNvSpPr>
            <a:spLocks noGrp="1"/>
          </p:cNvSpPr>
          <p:nvPr>
            <p:ph type="sldNum" sz="quarter" idx="12"/>
          </p:nvPr>
        </p:nvSpPr>
        <p:spPr/>
        <p:txBody>
          <a:bodyPr/>
          <a:lstStyle/>
          <a:p>
            <a:fld id="{A98671AC-BDD7-A749-B322-624F152115F7}" type="slidenum">
              <a:rPr lang="en-US" smtClean="0"/>
              <a:t>22</a:t>
            </a:fld>
            <a:endParaRPr lang="en-US"/>
          </a:p>
        </p:txBody>
      </p:sp>
    </p:spTree>
    <p:extLst>
      <p:ext uri="{BB962C8B-B14F-4D97-AF65-F5344CB8AC3E}">
        <p14:creationId xmlns:p14="http://schemas.microsoft.com/office/powerpoint/2010/main" val="2614669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91659" cy="709865"/>
          </a:xfrm>
        </p:spPr>
        <p:txBody>
          <a:bodyPr>
            <a:noAutofit/>
          </a:bodyPr>
          <a:lstStyle/>
          <a:p>
            <a:r>
              <a:rPr lang="en-US" sz="2100" dirty="0"/>
              <a:t>Examples of dialogue &amp; explanations generated automatically from s29 code (previous slide)</a:t>
            </a:r>
          </a:p>
        </p:txBody>
      </p:sp>
      <p:sp>
        <p:nvSpPr>
          <p:cNvPr id="3" name="Content Placeholder 2"/>
          <p:cNvSpPr>
            <a:spLocks noGrp="1"/>
          </p:cNvSpPr>
          <p:nvPr>
            <p:ph idx="1"/>
          </p:nvPr>
        </p:nvSpPr>
        <p:spPr>
          <a:xfrm>
            <a:off x="516835" y="2213113"/>
            <a:ext cx="8401878" cy="4386470"/>
          </a:xfrm>
        </p:spPr>
        <p:txBody>
          <a:bodyPr numCol="2" spcCol="180000">
            <a:normAutofit fontScale="25000" lnSpcReduction="20000"/>
          </a:bodyPr>
          <a:lstStyle/>
          <a:p>
            <a:pPr marL="0" indent="0">
              <a:lnSpc>
                <a:spcPct val="120000"/>
              </a:lnSpc>
              <a:buNone/>
            </a:pPr>
            <a:r>
              <a:rPr lang="en-US" sz="5600" dirty="0"/>
              <a:t>1) What is the name of the work ?</a:t>
            </a:r>
          </a:p>
          <a:p>
            <a:pPr marL="0" indent="0">
              <a:lnSpc>
                <a:spcPct val="120000"/>
              </a:lnSpc>
              <a:buNone/>
            </a:pPr>
            <a:r>
              <a:rPr lang="en-US" sz="5600" dirty="0"/>
              <a:t>&gt; The Lord of the Rings</a:t>
            </a:r>
          </a:p>
          <a:p>
            <a:pPr marL="0" indent="0">
              <a:lnSpc>
                <a:spcPct val="120000"/>
              </a:lnSpc>
              <a:buNone/>
            </a:pPr>
            <a:r>
              <a:rPr lang="en-US" sz="5600" dirty="0"/>
              <a:t>2) Is The Lord Of The Rings a literary work ?</a:t>
            </a:r>
          </a:p>
          <a:p>
            <a:pPr marL="0" indent="0">
              <a:lnSpc>
                <a:spcPct val="120000"/>
              </a:lnSpc>
              <a:buNone/>
            </a:pPr>
            <a:r>
              <a:rPr lang="en-US" sz="5600" dirty="0"/>
              <a:t>&gt; Why?</a:t>
            </a:r>
          </a:p>
          <a:p>
            <a:pPr marL="0" indent="0">
              <a:lnSpc>
                <a:spcPct val="120000"/>
              </a:lnSpc>
              <a:buNone/>
            </a:pPr>
            <a:r>
              <a:rPr lang="en-US" sz="5600" dirty="0"/>
              <a:t>This will help determine whether or not s29(1)(a) applies.</a:t>
            </a:r>
          </a:p>
          <a:p>
            <a:pPr marL="0" indent="0">
              <a:lnSpc>
                <a:spcPct val="120000"/>
              </a:lnSpc>
              <a:buNone/>
            </a:pPr>
            <a:r>
              <a:rPr lang="en-US" sz="5600" dirty="0"/>
              <a:t>2) Is The Lord Of The Rings a literary work ?</a:t>
            </a:r>
          </a:p>
          <a:p>
            <a:pPr marL="0" indent="0">
              <a:lnSpc>
                <a:spcPct val="120000"/>
              </a:lnSpc>
              <a:buNone/>
            </a:pPr>
            <a:r>
              <a:rPr lang="en-US" sz="5600" dirty="0"/>
              <a:t>&gt; Yes</a:t>
            </a:r>
          </a:p>
          <a:p>
            <a:pPr marL="0" indent="0">
              <a:lnSpc>
                <a:spcPct val="120000"/>
              </a:lnSpc>
              <a:buNone/>
            </a:pPr>
            <a:r>
              <a:rPr lang="en-US" sz="5600" dirty="0"/>
              <a:t>3) Have reproductions of the whole of The Lord Of The Rings been supplied (whether by sale or otherwise) to the public ?</a:t>
            </a:r>
          </a:p>
          <a:p>
            <a:pPr marL="0" indent="0">
              <a:lnSpc>
                <a:spcPct val="120000"/>
              </a:lnSpc>
              <a:buNone/>
            </a:pPr>
            <a:r>
              <a:rPr lang="en-US" sz="5600" dirty="0"/>
              <a:t>&gt; Yes</a:t>
            </a:r>
          </a:p>
          <a:p>
            <a:pPr marL="0" indent="0">
              <a:lnSpc>
                <a:spcPct val="120000"/>
              </a:lnSpc>
              <a:buNone/>
            </a:pPr>
            <a:r>
              <a:rPr lang="en-US" sz="5600" dirty="0"/>
              <a:t>4) Is the publication merely </a:t>
            </a:r>
            <a:r>
              <a:rPr lang="en-US" sz="5600" dirty="0" err="1"/>
              <a:t>colourable</a:t>
            </a:r>
            <a:r>
              <a:rPr lang="en-US" sz="5600" dirty="0"/>
              <a:t> (not intended to satisfy the reasonable requirements of the public) ?</a:t>
            </a:r>
          </a:p>
          <a:p>
            <a:pPr marL="0" indent="0">
              <a:lnSpc>
                <a:spcPct val="120000"/>
              </a:lnSpc>
              <a:buNone/>
            </a:pPr>
            <a:r>
              <a:rPr lang="en-US" sz="5600" dirty="0"/>
              <a:t>&gt; No</a:t>
            </a:r>
          </a:p>
          <a:p>
            <a:pPr marL="0" indent="0">
              <a:lnSpc>
                <a:spcPct val="120000"/>
              </a:lnSpc>
              <a:buNone/>
            </a:pPr>
            <a:r>
              <a:rPr lang="en-US" sz="5600" dirty="0"/>
              <a:t>5) Is the conduct relied upon to constitute publication the performance of The Lord Of The Rings ?</a:t>
            </a:r>
          </a:p>
          <a:p>
            <a:pPr marL="0" indent="0">
              <a:lnSpc>
                <a:spcPct val="120000"/>
              </a:lnSpc>
              <a:buNone/>
            </a:pPr>
            <a:r>
              <a:rPr lang="en-US" sz="5600" dirty="0"/>
              <a:t>&gt; No</a:t>
            </a:r>
          </a:p>
          <a:p>
            <a:pPr marL="0" indent="0">
              <a:lnSpc>
                <a:spcPct val="120000"/>
              </a:lnSpc>
              <a:buNone/>
            </a:pPr>
            <a:r>
              <a:rPr lang="en-US" sz="5600" dirty="0"/>
              <a:t>6) Is the conduct relied upon to constitute publication the supply (whether by sale or otherwise) to the public of records of The Lord Of The Rings ?</a:t>
            </a:r>
          </a:p>
          <a:p>
            <a:pPr marL="0" indent="0">
              <a:lnSpc>
                <a:spcPct val="120000"/>
              </a:lnSpc>
              <a:buNone/>
            </a:pPr>
            <a:r>
              <a:rPr lang="en-US" sz="5600" dirty="0"/>
              <a:t>&gt; Why?</a:t>
            </a:r>
          </a:p>
          <a:p>
            <a:pPr marL="0" indent="0">
              <a:lnSpc>
                <a:spcPct val="120000"/>
              </a:lnSpc>
              <a:buNone/>
            </a:pPr>
            <a:r>
              <a:rPr lang="en-US" sz="5600" dirty="0"/>
              <a:t>This will help determine whether or not the conduct relied upon to constitute publication is listed in s29(3).</a:t>
            </a:r>
          </a:p>
          <a:p>
            <a:pPr marL="0" indent="0">
              <a:lnSpc>
                <a:spcPct val="120000"/>
              </a:lnSpc>
              <a:buNone/>
            </a:pPr>
            <a:endParaRPr lang="en-US" sz="5600" dirty="0"/>
          </a:p>
          <a:p>
            <a:pPr marL="0" indent="0">
              <a:buNone/>
            </a:pPr>
            <a:endParaRPr lang="en-US" dirty="0"/>
          </a:p>
        </p:txBody>
      </p:sp>
      <p:sp>
        <p:nvSpPr>
          <p:cNvPr id="4" name="Slide Number Placeholder 3">
            <a:extLst>
              <a:ext uri="{FF2B5EF4-FFF2-40B4-BE49-F238E27FC236}">
                <a16:creationId xmlns="" xmlns:a16="http://schemas.microsoft.com/office/drawing/2014/main" id="{DE58678A-2F08-6C40-B9EA-BDEF90FC38B5}"/>
              </a:ext>
            </a:extLst>
          </p:cNvPr>
          <p:cNvSpPr>
            <a:spLocks noGrp="1"/>
          </p:cNvSpPr>
          <p:nvPr>
            <p:ph type="sldNum" sz="quarter" idx="12"/>
          </p:nvPr>
        </p:nvSpPr>
        <p:spPr/>
        <p:txBody>
          <a:bodyPr/>
          <a:lstStyle/>
          <a:p>
            <a:fld id="{A98671AC-BDD7-A749-B322-624F152115F7}" type="slidenum">
              <a:rPr lang="en-US" smtClean="0"/>
              <a:t>23</a:t>
            </a:fld>
            <a:endParaRPr lang="en-US"/>
          </a:p>
        </p:txBody>
      </p:sp>
    </p:spTree>
    <p:extLst>
      <p:ext uri="{BB962C8B-B14F-4D97-AF65-F5344CB8AC3E}">
        <p14:creationId xmlns:p14="http://schemas.microsoft.com/office/powerpoint/2010/main" val="1029375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taLexConsult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890" y="1111311"/>
            <a:ext cx="7006119" cy="5196142"/>
          </a:xfrm>
          <a:prstGeom prst="rect">
            <a:avLst/>
          </a:prstGeom>
        </p:spPr>
      </p:pic>
      <p:sp>
        <p:nvSpPr>
          <p:cNvPr id="2" name="Slide Number Placeholder 1">
            <a:extLst>
              <a:ext uri="{FF2B5EF4-FFF2-40B4-BE49-F238E27FC236}">
                <a16:creationId xmlns="" xmlns:a16="http://schemas.microsoft.com/office/drawing/2014/main" id="{AA37DC3F-EA4D-6A40-AF7B-EC0A2B970AD1}"/>
              </a:ext>
            </a:extLst>
          </p:cNvPr>
          <p:cNvSpPr>
            <a:spLocks noGrp="1"/>
          </p:cNvSpPr>
          <p:nvPr>
            <p:ph type="sldNum" sz="quarter" idx="12"/>
          </p:nvPr>
        </p:nvSpPr>
        <p:spPr/>
        <p:txBody>
          <a:bodyPr/>
          <a:lstStyle/>
          <a:p>
            <a:fld id="{A98671AC-BDD7-A749-B322-624F152115F7}" type="slidenum">
              <a:rPr lang="en-US" smtClean="0"/>
              <a:t>24</a:t>
            </a:fld>
            <a:endParaRPr lang="en-US"/>
          </a:p>
        </p:txBody>
      </p:sp>
    </p:spTree>
    <p:extLst>
      <p:ext uri="{BB962C8B-B14F-4D97-AF65-F5344CB8AC3E}">
        <p14:creationId xmlns:p14="http://schemas.microsoft.com/office/powerpoint/2010/main" val="776169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06568" cy="709865"/>
          </a:xfrm>
        </p:spPr>
        <p:txBody>
          <a:bodyPr>
            <a:normAutofit fontScale="90000"/>
          </a:bodyPr>
          <a:lstStyle/>
          <a:p>
            <a:r>
              <a:rPr lang="en-US" dirty="0"/>
              <a:t>10. </a:t>
            </a:r>
            <a:r>
              <a:rPr lang="en-AU" dirty="0"/>
              <a:t>Propositional representation is enough for most tasks</a:t>
            </a:r>
            <a:r>
              <a:rPr lang="en-AU" dirty="0">
                <a:effectLst/>
              </a:rPr>
              <a:t> </a:t>
            </a:r>
            <a:endParaRPr lang="en-US" dirty="0"/>
          </a:p>
        </p:txBody>
      </p:sp>
      <p:sp>
        <p:nvSpPr>
          <p:cNvPr id="3" name="Content Placeholder 2"/>
          <p:cNvSpPr>
            <a:spLocks noGrp="1"/>
          </p:cNvSpPr>
          <p:nvPr>
            <p:ph idx="1"/>
          </p:nvPr>
        </p:nvSpPr>
        <p:spPr>
          <a:xfrm>
            <a:off x="866441" y="2489201"/>
            <a:ext cx="6806568" cy="3925887"/>
          </a:xfrm>
        </p:spPr>
        <p:txBody>
          <a:bodyPr>
            <a:normAutofit/>
          </a:bodyPr>
          <a:lstStyle/>
          <a:p>
            <a:r>
              <a:rPr lang="en-US" dirty="0"/>
              <a:t>Predicate calculus, where multiple instances of the same variable can have different values, is only infrequently required.</a:t>
            </a:r>
          </a:p>
          <a:p>
            <a:pPr lvl="1"/>
            <a:r>
              <a:rPr lang="en-US" dirty="0"/>
              <a:t>Very difficult for legal experts to understand / modify</a:t>
            </a:r>
          </a:p>
          <a:p>
            <a:r>
              <a:rPr lang="en-US" dirty="0"/>
              <a:t>Others (</a:t>
            </a:r>
            <a:r>
              <a:rPr lang="en-US" dirty="0" err="1"/>
              <a:t>eg</a:t>
            </a:r>
            <a:r>
              <a:rPr lang="en-US" dirty="0"/>
              <a:t> Bench-Capon) have similarly concluded that propositional logic is sufficient for most types of legal reasoning.</a:t>
            </a:r>
          </a:p>
          <a:p>
            <a:r>
              <a:rPr lang="en-US" dirty="0" err="1"/>
              <a:t>DataLex</a:t>
            </a:r>
            <a:r>
              <a:rPr lang="en-US" dirty="0"/>
              <a:t> software allows use of variable attributes (Manual 2.12) which are similar to some limited aspects of predicate (1</a:t>
            </a:r>
            <a:r>
              <a:rPr lang="en-US" baseline="30000" dirty="0"/>
              <a:t>st</a:t>
            </a:r>
            <a:r>
              <a:rPr lang="en-US" dirty="0"/>
              <a:t> order) logic</a:t>
            </a:r>
          </a:p>
        </p:txBody>
      </p:sp>
      <p:sp>
        <p:nvSpPr>
          <p:cNvPr id="4" name="Slide Number Placeholder 3">
            <a:extLst>
              <a:ext uri="{FF2B5EF4-FFF2-40B4-BE49-F238E27FC236}">
                <a16:creationId xmlns="" xmlns:a16="http://schemas.microsoft.com/office/drawing/2014/main" id="{C19C901C-0961-8B40-AE92-B1522E428E7D}"/>
              </a:ext>
            </a:extLst>
          </p:cNvPr>
          <p:cNvSpPr>
            <a:spLocks noGrp="1"/>
          </p:cNvSpPr>
          <p:nvPr>
            <p:ph type="sldNum" sz="quarter" idx="12"/>
          </p:nvPr>
        </p:nvSpPr>
        <p:spPr/>
        <p:txBody>
          <a:bodyPr/>
          <a:lstStyle/>
          <a:p>
            <a:fld id="{A98671AC-BDD7-A749-B322-624F152115F7}" type="slidenum">
              <a:rPr lang="en-US" smtClean="0"/>
              <a:t>25</a:t>
            </a:fld>
            <a:endParaRPr lang="en-US"/>
          </a:p>
        </p:txBody>
      </p:sp>
    </p:spTree>
    <p:extLst>
      <p:ext uri="{BB962C8B-B14F-4D97-AF65-F5344CB8AC3E}">
        <p14:creationId xmlns:p14="http://schemas.microsoft.com/office/powerpoint/2010/main" val="3135011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777372" cy="709865"/>
          </a:xfrm>
        </p:spPr>
        <p:txBody>
          <a:bodyPr>
            <a:normAutofit fontScale="90000"/>
          </a:bodyPr>
          <a:lstStyle/>
          <a:p>
            <a:r>
              <a:rPr lang="en-US" dirty="0"/>
              <a:t>11. </a:t>
            </a:r>
            <a:r>
              <a:rPr lang="en-AU" dirty="0" err="1"/>
              <a:t>Inferencing</a:t>
            </a:r>
            <a:r>
              <a:rPr lang="en-AU" dirty="0"/>
              <a:t> is not enough for decision support</a:t>
            </a:r>
            <a:r>
              <a:rPr lang="en-AU" dirty="0">
                <a:effectLst/>
              </a:rPr>
              <a:t> </a:t>
            </a:r>
            <a:endParaRPr lang="en-US" dirty="0"/>
          </a:p>
        </p:txBody>
      </p:sp>
      <p:sp>
        <p:nvSpPr>
          <p:cNvPr id="3" name="Content Placeholder 2"/>
          <p:cNvSpPr>
            <a:spLocks noGrp="1"/>
          </p:cNvSpPr>
          <p:nvPr>
            <p:ph idx="1"/>
          </p:nvPr>
        </p:nvSpPr>
        <p:spPr>
          <a:xfrm>
            <a:off x="866440" y="2489201"/>
            <a:ext cx="6905959" cy="3854449"/>
          </a:xfrm>
        </p:spPr>
        <p:txBody>
          <a:bodyPr>
            <a:normAutofit/>
          </a:bodyPr>
          <a:lstStyle/>
          <a:p>
            <a:r>
              <a:rPr lang="en-US" dirty="0"/>
              <a:t>Interpretation issues cannot be eliminated from knowledge-bases (KBs)</a:t>
            </a:r>
          </a:p>
          <a:p>
            <a:pPr lvl="1"/>
            <a:r>
              <a:rPr lang="en-US" dirty="0"/>
              <a:t>Rule-based reasoning is rarely sufficient</a:t>
            </a:r>
          </a:p>
          <a:p>
            <a:r>
              <a:rPr lang="en-US" dirty="0"/>
              <a:t>So </a:t>
            </a:r>
            <a:r>
              <a:rPr lang="en-US" dirty="0" err="1"/>
              <a:t>inferencing</a:t>
            </a:r>
            <a:r>
              <a:rPr lang="en-US" dirty="0"/>
              <a:t> systems cannot be ‘closed’</a:t>
            </a:r>
          </a:p>
          <a:p>
            <a:pPr lvl="1"/>
            <a:r>
              <a:rPr lang="en-AU" dirty="0"/>
              <a:t>must allow &amp; assist users to access legal sources, to interpret where required </a:t>
            </a:r>
          </a:p>
          <a:p>
            <a:pPr lvl="1"/>
            <a:r>
              <a:rPr lang="en-AU" dirty="0"/>
              <a:t>must allow &amp; assist users to check if law has changed since the KB was written </a:t>
            </a:r>
          </a:p>
        </p:txBody>
      </p:sp>
      <p:sp>
        <p:nvSpPr>
          <p:cNvPr id="4" name="Slide Number Placeholder 3">
            <a:extLst>
              <a:ext uri="{FF2B5EF4-FFF2-40B4-BE49-F238E27FC236}">
                <a16:creationId xmlns="" xmlns:a16="http://schemas.microsoft.com/office/drawing/2014/main" id="{A573FC78-721F-A546-98DE-92684E78C553}"/>
              </a:ext>
            </a:extLst>
          </p:cNvPr>
          <p:cNvSpPr>
            <a:spLocks noGrp="1"/>
          </p:cNvSpPr>
          <p:nvPr>
            <p:ph type="sldNum" sz="quarter" idx="12"/>
          </p:nvPr>
        </p:nvSpPr>
        <p:spPr/>
        <p:txBody>
          <a:bodyPr/>
          <a:lstStyle/>
          <a:p>
            <a:fld id="{A98671AC-BDD7-A749-B322-624F152115F7}" type="slidenum">
              <a:rPr lang="en-US" smtClean="0"/>
              <a:t>26</a:t>
            </a:fld>
            <a:endParaRPr lang="en-US"/>
          </a:p>
        </p:txBody>
      </p:sp>
    </p:spTree>
    <p:extLst>
      <p:ext uri="{BB962C8B-B14F-4D97-AF65-F5344CB8AC3E}">
        <p14:creationId xmlns:p14="http://schemas.microsoft.com/office/powerpoint/2010/main" val="2286063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905958" cy="709865"/>
          </a:xfrm>
        </p:spPr>
        <p:txBody>
          <a:bodyPr>
            <a:normAutofit fontScale="90000"/>
          </a:bodyPr>
          <a:lstStyle/>
          <a:p>
            <a:r>
              <a:rPr lang="en-US" dirty="0"/>
              <a:t>12. </a:t>
            </a:r>
            <a:r>
              <a:rPr lang="en-AU" dirty="0"/>
              <a:t>Semi-expert systems and users collaborate</a:t>
            </a:r>
            <a:r>
              <a:rPr lang="en-AU" dirty="0">
                <a:effectLst/>
              </a:rPr>
              <a:t> </a:t>
            </a:r>
            <a:endParaRPr lang="en-US" dirty="0"/>
          </a:p>
        </p:txBody>
      </p:sp>
      <p:sp>
        <p:nvSpPr>
          <p:cNvPr id="3" name="Content Placeholder 2"/>
          <p:cNvSpPr>
            <a:spLocks noGrp="1"/>
          </p:cNvSpPr>
          <p:nvPr>
            <p:ph idx="1"/>
          </p:nvPr>
        </p:nvSpPr>
        <p:spPr>
          <a:xfrm>
            <a:off x="866440" y="2489201"/>
            <a:ext cx="6905959" cy="3754437"/>
          </a:xfrm>
        </p:spPr>
        <p:txBody>
          <a:bodyPr>
            <a:normAutofit/>
          </a:bodyPr>
          <a:lstStyle/>
          <a:p>
            <a:r>
              <a:rPr lang="en-US" dirty="0"/>
              <a:t>‘Robot lawyers’ are a misconception</a:t>
            </a:r>
          </a:p>
          <a:p>
            <a:r>
              <a:rPr lang="en-AU" dirty="0"/>
              <a:t>Real model is a legal decision support system</a:t>
            </a:r>
          </a:p>
          <a:p>
            <a:pPr lvl="1"/>
            <a:r>
              <a:rPr lang="en-AU" dirty="0"/>
              <a:t>collaboration between a semi-expert computer system, and a semi-expert user</a:t>
            </a:r>
          </a:p>
          <a:p>
            <a:pPr lvl="1"/>
            <a:r>
              <a:rPr lang="en-AU" dirty="0"/>
              <a:t>control of a problem’s resolution alternates between them</a:t>
            </a:r>
          </a:p>
          <a:p>
            <a:r>
              <a:rPr lang="en-AU" dirty="0"/>
              <a:t>System design, and extent of reliance on the user’s expertise, depend on extent of expertise of the intended/likely users. </a:t>
            </a:r>
            <a:endParaRPr lang="en-US" dirty="0"/>
          </a:p>
        </p:txBody>
      </p:sp>
      <p:sp>
        <p:nvSpPr>
          <p:cNvPr id="4" name="Slide Number Placeholder 3">
            <a:extLst>
              <a:ext uri="{FF2B5EF4-FFF2-40B4-BE49-F238E27FC236}">
                <a16:creationId xmlns="" xmlns:a16="http://schemas.microsoft.com/office/drawing/2014/main" id="{AA27C6AE-5DCD-7F45-9026-F7FC72AB2D1C}"/>
              </a:ext>
            </a:extLst>
          </p:cNvPr>
          <p:cNvSpPr>
            <a:spLocks noGrp="1"/>
          </p:cNvSpPr>
          <p:nvPr>
            <p:ph type="sldNum" sz="quarter" idx="12"/>
          </p:nvPr>
        </p:nvSpPr>
        <p:spPr/>
        <p:txBody>
          <a:bodyPr/>
          <a:lstStyle/>
          <a:p>
            <a:fld id="{A98671AC-BDD7-A749-B322-624F152115F7}" type="slidenum">
              <a:rPr lang="en-US" smtClean="0"/>
              <a:t>27</a:t>
            </a:fld>
            <a:endParaRPr lang="en-US"/>
          </a:p>
        </p:txBody>
      </p:sp>
    </p:spTree>
    <p:extLst>
      <p:ext uri="{BB962C8B-B14F-4D97-AF65-F5344CB8AC3E}">
        <p14:creationId xmlns:p14="http://schemas.microsoft.com/office/powerpoint/2010/main" val="3188749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34522" cy="709865"/>
          </a:xfrm>
        </p:spPr>
        <p:txBody>
          <a:bodyPr>
            <a:normAutofit fontScale="90000"/>
          </a:bodyPr>
          <a:lstStyle/>
          <a:p>
            <a:r>
              <a:rPr lang="en-US" dirty="0"/>
              <a:t>13. </a:t>
            </a:r>
            <a:r>
              <a:rPr lang="en-AU" dirty="0"/>
              <a:t>Legal expertise can and should be captured by multiple means</a:t>
            </a:r>
            <a:r>
              <a:rPr lang="en-AU" dirty="0">
                <a:effectLst/>
              </a:rPr>
              <a:t> </a:t>
            </a:r>
            <a:endParaRPr lang="en-US" dirty="0"/>
          </a:p>
        </p:txBody>
      </p:sp>
      <p:sp>
        <p:nvSpPr>
          <p:cNvPr id="3" name="Content Placeholder 2"/>
          <p:cNvSpPr>
            <a:spLocks noGrp="1"/>
          </p:cNvSpPr>
          <p:nvPr>
            <p:ph idx="1"/>
          </p:nvPr>
        </p:nvSpPr>
        <p:spPr>
          <a:xfrm>
            <a:off x="967409" y="2468219"/>
            <a:ext cx="6933579" cy="3861144"/>
          </a:xfrm>
        </p:spPr>
        <p:txBody>
          <a:bodyPr>
            <a:normAutofit lnSpcReduction="10000"/>
          </a:bodyPr>
          <a:lstStyle/>
          <a:p>
            <a:pPr>
              <a:lnSpc>
                <a:spcPct val="110000"/>
              </a:lnSpc>
            </a:pPr>
            <a:r>
              <a:rPr lang="en-US" dirty="0"/>
              <a:t>Knowledge-bases (KBs) are </a:t>
            </a:r>
            <a:r>
              <a:rPr lang="en-US" dirty="0" smtClean="0"/>
              <a:t>not the only form </a:t>
            </a:r>
            <a:r>
              <a:rPr lang="en-US" dirty="0"/>
              <a:t>of capturing legal </a:t>
            </a:r>
            <a:r>
              <a:rPr lang="en-US" dirty="0" smtClean="0"/>
              <a:t>expertise  (but may be the most sophisticated)</a:t>
            </a:r>
            <a:endParaRPr lang="en-US" dirty="0"/>
          </a:p>
          <a:p>
            <a:pPr>
              <a:lnSpc>
                <a:spcPct val="110000"/>
              </a:lnSpc>
            </a:pPr>
            <a:r>
              <a:rPr lang="en-AU" dirty="0"/>
              <a:t>All technologies for utilising legal information allow legal expertise to be stored and re-used</a:t>
            </a:r>
          </a:p>
          <a:p>
            <a:pPr lvl="1">
              <a:lnSpc>
                <a:spcPct val="110000"/>
              </a:lnSpc>
            </a:pPr>
            <a:r>
              <a:rPr lang="en-AU" dirty="0"/>
              <a:t>Traditional: </a:t>
            </a:r>
            <a:r>
              <a:rPr lang="en-AU" dirty="0" err="1"/>
              <a:t>citators</a:t>
            </a:r>
            <a:r>
              <a:rPr lang="en-AU" dirty="0"/>
              <a:t>, textbooks </a:t>
            </a:r>
            <a:r>
              <a:rPr lang="en-AU" dirty="0" err="1"/>
              <a:t>etc</a:t>
            </a:r>
            <a:r>
              <a:rPr lang="en-AU" dirty="0"/>
              <a:t> </a:t>
            </a:r>
          </a:p>
          <a:p>
            <a:pPr>
              <a:lnSpc>
                <a:spcPct val="110000"/>
              </a:lnSpc>
            </a:pPr>
            <a:r>
              <a:rPr lang="en-AU" dirty="0"/>
              <a:t>All available new technologies (</a:t>
            </a:r>
            <a:r>
              <a:rPr lang="en-AU" dirty="0" err="1"/>
              <a:t>eg</a:t>
            </a:r>
            <a:r>
              <a:rPr lang="en-AU" dirty="0"/>
              <a:t> text retrieval, hypertext) should be </a:t>
            </a:r>
            <a:r>
              <a:rPr lang="en-AU" dirty="0" smtClean="0"/>
              <a:t>utilised to store and re-use appropriate expertise</a:t>
            </a:r>
            <a:endParaRPr lang="en-AU" dirty="0"/>
          </a:p>
          <a:p>
            <a:pPr lvl="1">
              <a:lnSpc>
                <a:spcPct val="110000"/>
              </a:lnSpc>
            </a:pPr>
            <a:r>
              <a:rPr lang="en-AU" dirty="0"/>
              <a:t>Links from KBs in operation to sources/commentary , &amp; stored searches to find updates, are embodied expertise</a:t>
            </a:r>
          </a:p>
          <a:p>
            <a:pPr>
              <a:lnSpc>
                <a:spcPct val="110000"/>
              </a:lnSpc>
            </a:pPr>
            <a:r>
              <a:rPr lang="en-AU" dirty="0"/>
              <a:t>Integration between KBs and other forms of stored expertise, transparent to users, is the </a:t>
            </a:r>
            <a:r>
              <a:rPr lang="en-AU" dirty="0" smtClean="0"/>
              <a:t>key to effective ‘open-ended’ apps</a:t>
            </a:r>
            <a:endParaRPr lang="en-US" dirty="0"/>
          </a:p>
          <a:p>
            <a:endParaRPr lang="en-US" dirty="0"/>
          </a:p>
        </p:txBody>
      </p:sp>
      <p:sp>
        <p:nvSpPr>
          <p:cNvPr id="4" name="Slide Number Placeholder 3">
            <a:extLst>
              <a:ext uri="{FF2B5EF4-FFF2-40B4-BE49-F238E27FC236}">
                <a16:creationId xmlns="" xmlns:a16="http://schemas.microsoft.com/office/drawing/2014/main" id="{3ACD5E03-B15B-CC4B-91F0-033542FDB5FD}"/>
              </a:ext>
            </a:extLst>
          </p:cNvPr>
          <p:cNvSpPr>
            <a:spLocks noGrp="1"/>
          </p:cNvSpPr>
          <p:nvPr>
            <p:ph type="sldNum" sz="quarter" idx="12"/>
          </p:nvPr>
        </p:nvSpPr>
        <p:spPr/>
        <p:txBody>
          <a:bodyPr/>
          <a:lstStyle/>
          <a:p>
            <a:fld id="{A98671AC-BDD7-A749-B322-624F152115F7}" type="slidenum">
              <a:rPr lang="en-US" smtClean="0"/>
              <a:t>28</a:t>
            </a:fld>
            <a:endParaRPr lang="en-US"/>
          </a:p>
        </p:txBody>
      </p:sp>
    </p:spTree>
    <p:extLst>
      <p:ext uri="{BB962C8B-B14F-4D97-AF65-F5344CB8AC3E}">
        <p14:creationId xmlns:p14="http://schemas.microsoft.com/office/powerpoint/2010/main" val="2478369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877384" cy="709865"/>
          </a:xfrm>
        </p:spPr>
        <p:txBody>
          <a:bodyPr>
            <a:noAutofit/>
          </a:bodyPr>
          <a:lstStyle/>
          <a:p>
            <a:r>
              <a:rPr lang="en-US" sz="2100" dirty="0"/>
              <a:t>Constitution s44 KB </a:t>
            </a:r>
            <a:r>
              <a:rPr lang="mr-IN" sz="2100" dirty="0"/>
              <a:t>–</a:t>
            </a:r>
            <a:r>
              <a:rPr lang="en-US" sz="2100" dirty="0"/>
              <a:t> results of embedded search for direct or indirect pecuniary interest</a:t>
            </a:r>
          </a:p>
        </p:txBody>
      </p:sp>
      <p:pic>
        <p:nvPicPr>
          <p:cNvPr id="7" name="Content Placeholder 6" descr="AustLIISearch.png"/>
          <p:cNvPicPr>
            <a:picLocks noGrp="1" noChangeAspect="1"/>
          </p:cNvPicPr>
          <p:nvPr>
            <p:ph idx="1"/>
          </p:nvPr>
        </p:nvPicPr>
        <p:blipFill>
          <a:blip r:embed="rId2">
            <a:extLst>
              <a:ext uri="{28A0092B-C50C-407E-A947-70E740481C1C}">
                <a14:useLocalDpi xmlns:a14="http://schemas.microsoft.com/office/drawing/2010/main" val="0"/>
              </a:ext>
            </a:extLst>
          </a:blip>
          <a:srcRect t="3704" b="3704"/>
          <a:stretch>
            <a:fillRect/>
          </a:stretch>
        </p:blipFill>
        <p:spPr>
          <a:xfrm>
            <a:off x="733921" y="2814609"/>
            <a:ext cx="7798495" cy="3162122"/>
          </a:xfrm>
        </p:spPr>
      </p:pic>
      <p:sp>
        <p:nvSpPr>
          <p:cNvPr id="3" name="Slide Number Placeholder 2">
            <a:extLst>
              <a:ext uri="{FF2B5EF4-FFF2-40B4-BE49-F238E27FC236}">
                <a16:creationId xmlns="" xmlns:a16="http://schemas.microsoft.com/office/drawing/2014/main" id="{4E7CD074-E813-DF43-BA3B-D187E69826BD}"/>
              </a:ext>
            </a:extLst>
          </p:cNvPr>
          <p:cNvSpPr>
            <a:spLocks noGrp="1"/>
          </p:cNvSpPr>
          <p:nvPr>
            <p:ph type="sldNum" sz="quarter" idx="12"/>
          </p:nvPr>
        </p:nvSpPr>
        <p:spPr/>
        <p:txBody>
          <a:bodyPr/>
          <a:lstStyle/>
          <a:p>
            <a:fld id="{A98671AC-BDD7-A749-B322-624F152115F7}" type="slidenum">
              <a:rPr lang="en-US" smtClean="0"/>
              <a:t>29</a:t>
            </a:fld>
            <a:endParaRPr lang="en-US"/>
          </a:p>
        </p:txBody>
      </p:sp>
    </p:spTree>
    <p:extLst>
      <p:ext uri="{BB962C8B-B14F-4D97-AF65-F5344CB8AC3E}">
        <p14:creationId xmlns:p14="http://schemas.microsoft.com/office/powerpoint/2010/main" val="3420944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AC371B-3CDF-EB46-B656-3DF02BF599BC}"/>
              </a:ext>
            </a:extLst>
          </p:cNvPr>
          <p:cNvSpPr>
            <a:spLocks noGrp="1"/>
          </p:cNvSpPr>
          <p:nvPr>
            <p:ph type="title"/>
          </p:nvPr>
        </p:nvSpPr>
        <p:spPr>
          <a:xfrm>
            <a:off x="866440" y="927099"/>
            <a:ext cx="6791659" cy="709865"/>
          </a:xfrm>
        </p:spPr>
        <p:txBody>
          <a:bodyPr>
            <a:normAutofit/>
          </a:bodyPr>
          <a:lstStyle/>
          <a:p>
            <a:r>
              <a:rPr lang="en-US" dirty="0" err="1"/>
              <a:t>DataLex</a:t>
            </a:r>
            <a:r>
              <a:rPr lang="en-US" dirty="0"/>
              <a:t> &amp; </a:t>
            </a:r>
            <a:r>
              <a:rPr lang="en-US" dirty="0" err="1"/>
              <a:t>AustLII</a:t>
            </a:r>
            <a:r>
              <a:rPr lang="en-US" dirty="0"/>
              <a:t> – Background </a:t>
            </a:r>
          </a:p>
        </p:txBody>
      </p:sp>
      <p:sp>
        <p:nvSpPr>
          <p:cNvPr id="3" name="Content Placeholder 2">
            <a:extLst>
              <a:ext uri="{FF2B5EF4-FFF2-40B4-BE49-F238E27FC236}">
                <a16:creationId xmlns="" xmlns:a16="http://schemas.microsoft.com/office/drawing/2014/main" id="{C22DF92A-18B5-2C42-9BE3-15D2B2D97E48}"/>
              </a:ext>
            </a:extLst>
          </p:cNvPr>
          <p:cNvSpPr>
            <a:spLocks noGrp="1"/>
          </p:cNvSpPr>
          <p:nvPr>
            <p:ph sz="half" idx="1"/>
          </p:nvPr>
        </p:nvSpPr>
        <p:spPr>
          <a:xfrm>
            <a:off x="363070" y="2328863"/>
            <a:ext cx="3801440" cy="3194517"/>
          </a:xfrm>
        </p:spPr>
        <p:txBody>
          <a:bodyPr>
            <a:normAutofit fontScale="92500" lnSpcReduction="20000"/>
          </a:bodyPr>
          <a:lstStyle/>
          <a:p>
            <a:pPr>
              <a:lnSpc>
                <a:spcPct val="110000"/>
              </a:lnSpc>
            </a:pPr>
            <a:r>
              <a:rPr lang="en-US" sz="1500" dirty="0"/>
              <a:t>Now in </a:t>
            </a:r>
            <a:r>
              <a:rPr lang="en-US" sz="1500" b="1" dirty="0"/>
              <a:t>another</a:t>
            </a:r>
            <a:r>
              <a:rPr lang="en-US" sz="1500" dirty="0"/>
              <a:t> wave of ‘AI &amp; law’ – this is not all new</a:t>
            </a:r>
          </a:p>
          <a:p>
            <a:pPr lvl="1">
              <a:lnSpc>
                <a:spcPct val="110000"/>
              </a:lnSpc>
            </a:pPr>
            <a:r>
              <a:rPr lang="en-US" sz="1350" dirty="0"/>
              <a:t>1</a:t>
            </a:r>
            <a:r>
              <a:rPr lang="en-US" sz="1350" baseline="30000" dirty="0"/>
              <a:t>st</a:t>
            </a:r>
            <a:r>
              <a:rPr lang="en-US" sz="1350" dirty="0"/>
              <a:t> wave (50s &amp; 60s): attempt to find ‘</a:t>
            </a:r>
            <a:r>
              <a:rPr lang="en-US" sz="1350" b="1" dirty="0"/>
              <a:t>building blocks </a:t>
            </a:r>
            <a:r>
              <a:rPr lang="en-US" sz="1350" dirty="0"/>
              <a:t>of intelligence’</a:t>
            </a:r>
          </a:p>
          <a:p>
            <a:pPr lvl="1">
              <a:lnSpc>
                <a:spcPct val="110000"/>
              </a:lnSpc>
            </a:pPr>
            <a:r>
              <a:rPr lang="en-US" sz="1350" dirty="0"/>
              <a:t>2</a:t>
            </a:r>
            <a:r>
              <a:rPr lang="en-US" sz="1350" baseline="30000" dirty="0"/>
              <a:t>nd</a:t>
            </a:r>
            <a:r>
              <a:rPr lang="en-US" sz="1350" dirty="0"/>
              <a:t> wave (early 70s to mid-90s): ‘</a:t>
            </a:r>
            <a:r>
              <a:rPr lang="en-US" sz="1350" b="1" dirty="0"/>
              <a:t>expert systems</a:t>
            </a:r>
            <a:r>
              <a:rPr lang="en-US" sz="1350" dirty="0"/>
              <a:t>’ and logic programming; ended with 2001 </a:t>
            </a:r>
            <a:r>
              <a:rPr lang="en-US" sz="1350" dirty="0" err="1"/>
              <a:t>dot.com</a:t>
            </a:r>
            <a:r>
              <a:rPr lang="en-US" sz="1350" dirty="0"/>
              <a:t> crash; a long ‘AI winter’ followed</a:t>
            </a:r>
          </a:p>
          <a:p>
            <a:pPr lvl="1">
              <a:lnSpc>
                <a:spcPct val="110000"/>
              </a:lnSpc>
            </a:pPr>
            <a:r>
              <a:rPr lang="en-US" sz="1350" dirty="0"/>
              <a:t>3</a:t>
            </a:r>
            <a:r>
              <a:rPr lang="en-US" sz="1350" baseline="30000" dirty="0"/>
              <a:t>rd</a:t>
            </a:r>
            <a:r>
              <a:rPr lang="en-US" sz="1350" dirty="0"/>
              <a:t> wave (2010? ‘big data’ –): </a:t>
            </a:r>
            <a:r>
              <a:rPr lang="en-US" sz="1350" b="1" dirty="0"/>
              <a:t>neural networks &amp; ML</a:t>
            </a:r>
            <a:r>
              <a:rPr lang="en-US" sz="1350" dirty="0"/>
              <a:t>; still cresting</a:t>
            </a:r>
            <a:r>
              <a:rPr lang="mr-IN" sz="1350" dirty="0"/>
              <a:t>…</a:t>
            </a:r>
            <a:endParaRPr lang="en-US" sz="1350" dirty="0"/>
          </a:p>
          <a:p>
            <a:pPr>
              <a:lnSpc>
                <a:spcPct val="110000"/>
              </a:lnSpc>
            </a:pPr>
            <a:r>
              <a:rPr lang="en-US" sz="1500" dirty="0" err="1"/>
              <a:t>DataLex</a:t>
            </a:r>
            <a:r>
              <a:rPr lang="en-US" sz="1500" dirty="0"/>
              <a:t> Project (1984-2001) was part of the 2</a:t>
            </a:r>
            <a:r>
              <a:rPr lang="en-US" sz="1500" baseline="30000" dirty="0"/>
              <a:t>nd</a:t>
            </a:r>
            <a:r>
              <a:rPr lang="en-US" sz="1500" dirty="0"/>
              <a:t> wave – see history in ‘</a:t>
            </a:r>
            <a:r>
              <a:rPr lang="en-US" sz="1500" dirty="0" err="1"/>
              <a:t>substainable</a:t>
            </a:r>
            <a:r>
              <a:rPr lang="en-US" sz="1500" dirty="0"/>
              <a:t>’ paper – an approach learned from experience</a:t>
            </a:r>
          </a:p>
          <a:p>
            <a:endParaRPr lang="en-US" dirty="0"/>
          </a:p>
        </p:txBody>
      </p:sp>
      <p:sp>
        <p:nvSpPr>
          <p:cNvPr id="4" name="Content Placeholder 3">
            <a:extLst>
              <a:ext uri="{FF2B5EF4-FFF2-40B4-BE49-F238E27FC236}">
                <a16:creationId xmlns="" xmlns:a16="http://schemas.microsoft.com/office/drawing/2014/main" id="{A1F2D383-BF9A-674F-9DA3-419F56BA49D9}"/>
              </a:ext>
            </a:extLst>
          </p:cNvPr>
          <p:cNvSpPr>
            <a:spLocks noGrp="1"/>
          </p:cNvSpPr>
          <p:nvPr>
            <p:ph sz="half" idx="2"/>
          </p:nvPr>
        </p:nvSpPr>
        <p:spPr>
          <a:xfrm>
            <a:off x="4303059" y="2328863"/>
            <a:ext cx="4531659" cy="4271962"/>
          </a:xfrm>
        </p:spPr>
        <p:txBody>
          <a:bodyPr>
            <a:normAutofit fontScale="92500" lnSpcReduction="20000"/>
          </a:bodyPr>
          <a:lstStyle/>
          <a:p>
            <a:pPr>
              <a:lnSpc>
                <a:spcPct val="120000"/>
              </a:lnSpc>
            </a:pPr>
            <a:r>
              <a:rPr lang="en-US" sz="1500" dirty="0"/>
              <a:t>New </a:t>
            </a:r>
            <a:r>
              <a:rPr lang="en-US" sz="1500" dirty="0" err="1"/>
              <a:t>DataLex</a:t>
            </a:r>
            <a:r>
              <a:rPr lang="en-US" sz="1500" dirty="0"/>
              <a:t> Project (2017-) is </a:t>
            </a:r>
            <a:r>
              <a:rPr lang="en-US" sz="1500" dirty="0" err="1"/>
              <a:t>AustLII’s</a:t>
            </a:r>
            <a:r>
              <a:rPr lang="en-US" sz="1500" dirty="0"/>
              <a:t> future role in AI</a:t>
            </a:r>
          </a:p>
          <a:p>
            <a:pPr lvl="1">
              <a:lnSpc>
                <a:spcPct val="120000"/>
              </a:lnSpc>
            </a:pPr>
            <a:r>
              <a:rPr lang="en-US" sz="1350" dirty="0"/>
              <a:t>further developing </a:t>
            </a:r>
            <a:r>
              <a:rPr lang="en-US" sz="1350" dirty="0" err="1"/>
              <a:t>DataLex</a:t>
            </a:r>
            <a:r>
              <a:rPr lang="en-US" sz="1350" dirty="0"/>
              <a:t> inferencing tools to build legal KBs;</a:t>
            </a:r>
          </a:p>
          <a:p>
            <a:pPr lvl="1">
              <a:lnSpc>
                <a:spcPct val="120000"/>
              </a:lnSpc>
            </a:pPr>
            <a:r>
              <a:rPr lang="en-US" sz="1350" dirty="0"/>
              <a:t>Integrating these tools  with all forms of content on </a:t>
            </a:r>
            <a:r>
              <a:rPr lang="en-US" sz="1350" dirty="0" err="1"/>
              <a:t>AustLII</a:t>
            </a:r>
            <a:r>
              <a:rPr lang="en-US" sz="1350" dirty="0"/>
              <a:t> </a:t>
            </a:r>
          </a:p>
          <a:p>
            <a:pPr lvl="1">
              <a:lnSpc>
                <a:spcPct val="120000"/>
              </a:lnSpc>
            </a:pPr>
            <a:r>
              <a:rPr lang="en-US" sz="1350" dirty="0"/>
              <a:t>assisting users to build and maintain sustainable free legal advisory systems</a:t>
            </a:r>
          </a:p>
          <a:p>
            <a:pPr lvl="1">
              <a:lnSpc>
                <a:spcPct val="120000"/>
              </a:lnSpc>
            </a:pPr>
            <a:r>
              <a:rPr lang="en-US" sz="1350" dirty="0"/>
              <a:t>providing ‘AI infrastructure’, rather than directly building applications</a:t>
            </a:r>
          </a:p>
          <a:p>
            <a:pPr>
              <a:lnSpc>
                <a:spcPct val="120000"/>
              </a:lnSpc>
            </a:pPr>
            <a:r>
              <a:rPr lang="en-US" sz="1500" dirty="0" err="1"/>
              <a:t>AustLII</a:t>
            </a:r>
            <a:r>
              <a:rPr lang="en-US" sz="1500" dirty="0"/>
              <a:t> is assembling the </a:t>
            </a:r>
            <a:r>
              <a:rPr lang="en-US" sz="1500" dirty="0">
                <a:hlinkClick r:id="rId2"/>
              </a:rPr>
              <a:t>DataLex Web </a:t>
            </a:r>
            <a:r>
              <a:rPr lang="en-US" sz="1500" dirty="0"/>
              <a:t>within </a:t>
            </a:r>
            <a:r>
              <a:rPr lang="en-US" sz="1500" dirty="0" err="1"/>
              <a:t>AustLII</a:t>
            </a:r>
            <a:r>
              <a:rPr lang="en-US" sz="1500" dirty="0"/>
              <a:t> Communities</a:t>
            </a:r>
          </a:p>
          <a:p>
            <a:pPr lvl="1">
              <a:lnSpc>
                <a:spcPct val="120000"/>
              </a:lnSpc>
            </a:pPr>
            <a:r>
              <a:rPr lang="en-US" sz="1350" dirty="0"/>
              <a:t>location of most </a:t>
            </a:r>
            <a:r>
              <a:rPr lang="en-US" sz="1350" b="1" dirty="0"/>
              <a:t>resources</a:t>
            </a:r>
            <a:r>
              <a:rPr lang="en-US" sz="1350" dirty="0"/>
              <a:t> used in this course</a:t>
            </a:r>
          </a:p>
          <a:p>
            <a:pPr lvl="1">
              <a:lnSpc>
                <a:spcPct val="120000"/>
              </a:lnSpc>
            </a:pPr>
            <a:r>
              <a:rPr lang="en-US" sz="1350" dirty="0"/>
              <a:t>start with a </a:t>
            </a:r>
            <a:r>
              <a:rPr lang="en-US" sz="1350" b="1" dirty="0"/>
              <a:t>quick demonstration </a:t>
            </a:r>
            <a:r>
              <a:rPr lang="en-US" sz="1350" dirty="0"/>
              <a:t>of what we are aiming to do today </a:t>
            </a:r>
          </a:p>
          <a:p>
            <a:endParaRPr lang="en-US" dirty="0"/>
          </a:p>
        </p:txBody>
      </p:sp>
      <p:sp>
        <p:nvSpPr>
          <p:cNvPr id="5" name="Slide Number Placeholder 4">
            <a:extLst>
              <a:ext uri="{FF2B5EF4-FFF2-40B4-BE49-F238E27FC236}">
                <a16:creationId xmlns="" xmlns:a16="http://schemas.microsoft.com/office/drawing/2014/main" id="{B60B5910-22CA-7E48-A11D-93071F81CCD2}"/>
              </a:ext>
            </a:extLst>
          </p:cNvPr>
          <p:cNvSpPr>
            <a:spLocks noGrp="1"/>
          </p:cNvSpPr>
          <p:nvPr>
            <p:ph type="sldNum" sz="quarter" idx="12"/>
          </p:nvPr>
        </p:nvSpPr>
        <p:spPr/>
        <p:txBody>
          <a:bodyPr/>
          <a:lstStyle/>
          <a:p>
            <a:fld id="{A98671AC-BDD7-A749-B322-624F152115F7}" type="slidenum">
              <a:rPr lang="en-US" smtClean="0"/>
              <a:t>3</a:t>
            </a:fld>
            <a:endParaRPr lang="en-US"/>
          </a:p>
        </p:txBody>
      </p:sp>
    </p:spTree>
    <p:extLst>
      <p:ext uri="{BB962C8B-B14F-4D97-AF65-F5344CB8AC3E}">
        <p14:creationId xmlns:p14="http://schemas.microsoft.com/office/powerpoint/2010/main" val="1055039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40307" cy="709865"/>
          </a:xfrm>
        </p:spPr>
        <p:txBody>
          <a:bodyPr>
            <a:normAutofit fontScale="90000"/>
          </a:bodyPr>
          <a:lstStyle/>
          <a:p>
            <a:r>
              <a:rPr lang="en-US" dirty="0"/>
              <a:t>14. </a:t>
            </a:r>
            <a:r>
              <a:rPr lang="en-AU" dirty="0"/>
              <a:t>Automate hypertext linking, and searches, from knowledge-bases</a:t>
            </a:r>
            <a:r>
              <a:rPr lang="en-AU" dirty="0">
                <a:effectLst/>
              </a:rPr>
              <a:t> </a:t>
            </a:r>
            <a:endParaRPr lang="en-US" dirty="0"/>
          </a:p>
        </p:txBody>
      </p:sp>
      <p:sp>
        <p:nvSpPr>
          <p:cNvPr id="3" name="Content Placeholder 2"/>
          <p:cNvSpPr>
            <a:spLocks noGrp="1"/>
          </p:cNvSpPr>
          <p:nvPr>
            <p:ph idx="1"/>
          </p:nvPr>
        </p:nvSpPr>
        <p:spPr>
          <a:xfrm>
            <a:off x="866441" y="2489201"/>
            <a:ext cx="6740306" cy="3625849"/>
          </a:xfrm>
        </p:spPr>
        <p:txBody>
          <a:bodyPr>
            <a:normAutofit/>
          </a:bodyPr>
          <a:lstStyle/>
          <a:p>
            <a:r>
              <a:rPr lang="en-AU" dirty="0"/>
              <a:t>Hypertext links and stored searches from dialogues and explanations increase user ability to answer questions and understand explanations</a:t>
            </a:r>
          </a:p>
          <a:p>
            <a:pPr lvl="1"/>
            <a:r>
              <a:rPr lang="en-AU" dirty="0"/>
              <a:t>to definitions, cases, </a:t>
            </a:r>
            <a:r>
              <a:rPr lang="en-AU" dirty="0" err="1"/>
              <a:t>citators</a:t>
            </a:r>
            <a:r>
              <a:rPr lang="en-AU" dirty="0"/>
              <a:t>, commentary </a:t>
            </a:r>
            <a:r>
              <a:rPr lang="en-AU" dirty="0" err="1"/>
              <a:t>etc</a:t>
            </a:r>
            <a:r>
              <a:rPr lang="en-AU" dirty="0"/>
              <a:t> </a:t>
            </a:r>
          </a:p>
          <a:p>
            <a:pPr lvl="1"/>
            <a:r>
              <a:rPr lang="en-AU" dirty="0"/>
              <a:t>can be both automated and hand-crafted. </a:t>
            </a:r>
            <a:endParaRPr lang="en-US" dirty="0"/>
          </a:p>
          <a:p>
            <a:r>
              <a:rPr lang="en-US" dirty="0"/>
              <a:t>Run the </a:t>
            </a:r>
            <a:r>
              <a:rPr lang="en-US" dirty="0">
                <a:hlinkClick r:id="rId2"/>
              </a:rPr>
              <a:t>FINDER</a:t>
            </a:r>
            <a:r>
              <a:rPr lang="en-US" dirty="0"/>
              <a:t> application (Tyree, </a:t>
            </a:r>
            <a:r>
              <a:rPr lang="en-US" dirty="0" err="1"/>
              <a:t>Mowbray</a:t>
            </a:r>
            <a:r>
              <a:rPr lang="en-US" dirty="0"/>
              <a:t>) </a:t>
            </a:r>
          </a:p>
          <a:p>
            <a:pPr lvl="1"/>
            <a:r>
              <a:rPr lang="en-US" dirty="0"/>
              <a:t>Although law is pre-1987, links to </a:t>
            </a:r>
            <a:r>
              <a:rPr lang="en-US" dirty="0" err="1"/>
              <a:t>LawCite</a:t>
            </a:r>
            <a:r>
              <a:rPr lang="en-US" dirty="0"/>
              <a:t> </a:t>
            </a:r>
            <a:r>
              <a:rPr lang="en-US" dirty="0" err="1"/>
              <a:t>citator</a:t>
            </a:r>
            <a:r>
              <a:rPr lang="en-US" dirty="0"/>
              <a:t> allow up-to-date cases to be found.</a:t>
            </a:r>
          </a:p>
        </p:txBody>
      </p:sp>
      <p:sp>
        <p:nvSpPr>
          <p:cNvPr id="4" name="Slide Number Placeholder 3">
            <a:extLst>
              <a:ext uri="{FF2B5EF4-FFF2-40B4-BE49-F238E27FC236}">
                <a16:creationId xmlns="" xmlns:a16="http://schemas.microsoft.com/office/drawing/2014/main" id="{569B152D-D7A4-8E44-B431-E6FE1DCBADEA}"/>
              </a:ext>
            </a:extLst>
          </p:cNvPr>
          <p:cNvSpPr>
            <a:spLocks noGrp="1"/>
          </p:cNvSpPr>
          <p:nvPr>
            <p:ph type="sldNum" sz="quarter" idx="12"/>
          </p:nvPr>
        </p:nvSpPr>
        <p:spPr/>
        <p:txBody>
          <a:bodyPr/>
          <a:lstStyle/>
          <a:p>
            <a:fld id="{A98671AC-BDD7-A749-B322-624F152115F7}" type="slidenum">
              <a:rPr lang="en-US" smtClean="0"/>
              <a:t>30</a:t>
            </a:fld>
            <a:endParaRPr lang="en-US"/>
          </a:p>
        </p:txBody>
      </p:sp>
    </p:spTree>
    <p:extLst>
      <p:ext uri="{BB962C8B-B14F-4D97-AF65-F5344CB8AC3E}">
        <p14:creationId xmlns:p14="http://schemas.microsoft.com/office/powerpoint/2010/main" val="4251258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27055" cy="709865"/>
          </a:xfrm>
        </p:spPr>
        <p:txBody>
          <a:bodyPr>
            <a:noAutofit/>
          </a:bodyPr>
          <a:lstStyle/>
          <a:p>
            <a:r>
              <a:rPr lang="en-US" sz="2100" dirty="0"/>
              <a:t>Constitution s44 KB </a:t>
            </a:r>
            <a:r>
              <a:rPr lang="mr-IN" sz="2100" dirty="0"/>
              <a:t>–</a:t>
            </a:r>
            <a:r>
              <a:rPr lang="en-US" sz="2100" dirty="0"/>
              <a:t> embedded link to </a:t>
            </a:r>
            <a:r>
              <a:rPr lang="en-US" sz="2100" i="1" dirty="0"/>
              <a:t>Sykes v Cleary</a:t>
            </a:r>
            <a:r>
              <a:rPr lang="en-US" sz="2100" dirty="0"/>
              <a:t>, then to </a:t>
            </a:r>
            <a:r>
              <a:rPr lang="en-US" sz="2100" dirty="0" err="1"/>
              <a:t>LawCite</a:t>
            </a:r>
            <a:r>
              <a:rPr lang="en-US" sz="2100" dirty="0"/>
              <a:t> showing cases later than KB</a:t>
            </a:r>
          </a:p>
        </p:txBody>
      </p:sp>
      <p:pic>
        <p:nvPicPr>
          <p:cNvPr id="4" name="Content Placeholder 3" descr="LawCiteExample.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6441" y="2411895"/>
            <a:ext cx="7190743" cy="3790121"/>
          </a:xfrm>
        </p:spPr>
      </p:pic>
      <p:sp>
        <p:nvSpPr>
          <p:cNvPr id="3" name="Slide Number Placeholder 2">
            <a:extLst>
              <a:ext uri="{FF2B5EF4-FFF2-40B4-BE49-F238E27FC236}">
                <a16:creationId xmlns="" xmlns:a16="http://schemas.microsoft.com/office/drawing/2014/main" id="{7BC72A0D-2DE6-DC4F-8B5A-A96DAC83FA16}"/>
              </a:ext>
            </a:extLst>
          </p:cNvPr>
          <p:cNvSpPr>
            <a:spLocks noGrp="1"/>
          </p:cNvSpPr>
          <p:nvPr>
            <p:ph type="sldNum" sz="quarter" idx="12"/>
          </p:nvPr>
        </p:nvSpPr>
        <p:spPr/>
        <p:txBody>
          <a:bodyPr/>
          <a:lstStyle/>
          <a:p>
            <a:fld id="{A98671AC-BDD7-A749-B322-624F152115F7}" type="slidenum">
              <a:rPr lang="en-US" smtClean="0"/>
              <a:t>31</a:t>
            </a:fld>
            <a:endParaRPr lang="en-US"/>
          </a:p>
        </p:txBody>
      </p:sp>
    </p:spTree>
    <p:extLst>
      <p:ext uri="{BB962C8B-B14F-4D97-AF65-F5344CB8AC3E}">
        <p14:creationId xmlns:p14="http://schemas.microsoft.com/office/powerpoint/2010/main" val="17451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53559" cy="709865"/>
          </a:xfrm>
        </p:spPr>
        <p:txBody>
          <a:bodyPr>
            <a:normAutofit fontScale="90000"/>
          </a:bodyPr>
          <a:lstStyle/>
          <a:p>
            <a:r>
              <a:rPr lang="en-US" dirty="0"/>
              <a:t>15. </a:t>
            </a:r>
            <a:r>
              <a:rPr lang="en-AU" dirty="0"/>
              <a:t>Collaborative knowledge-bases can crowd-source development</a:t>
            </a:r>
            <a:r>
              <a:rPr lang="en-AU" dirty="0">
                <a:effectLst/>
              </a:rPr>
              <a:t> </a:t>
            </a:r>
            <a:endParaRPr lang="en-US" dirty="0"/>
          </a:p>
        </p:txBody>
      </p:sp>
      <p:sp>
        <p:nvSpPr>
          <p:cNvPr id="3" name="Content Placeholder 2"/>
          <p:cNvSpPr>
            <a:spLocks noGrp="1"/>
          </p:cNvSpPr>
          <p:nvPr>
            <p:ph idx="1"/>
          </p:nvPr>
        </p:nvSpPr>
        <p:spPr>
          <a:xfrm>
            <a:off x="866440" y="2489201"/>
            <a:ext cx="6963109" cy="3925887"/>
          </a:xfrm>
        </p:spPr>
        <p:txBody>
          <a:bodyPr>
            <a:normAutofit/>
          </a:bodyPr>
          <a:lstStyle/>
          <a:p>
            <a:r>
              <a:rPr lang="en-AU" dirty="0"/>
              <a:t>Parts of knowledge-bases can be distributed across different websites </a:t>
            </a:r>
          </a:p>
          <a:p>
            <a:pPr lvl="1"/>
            <a:r>
              <a:rPr lang="en-AU" dirty="0"/>
              <a:t>invoked remotely as part of a consultation </a:t>
            </a:r>
          </a:p>
          <a:p>
            <a:pPr lvl="1"/>
            <a:r>
              <a:rPr lang="en-AU" dirty="0"/>
              <a:t>Helps distribute maintenance and development costs of complex knowledge-bases </a:t>
            </a:r>
            <a:endParaRPr lang="en-US" dirty="0"/>
          </a:p>
          <a:p>
            <a:r>
              <a:rPr lang="en-US" dirty="0" err="1"/>
              <a:t>DataLex</a:t>
            </a:r>
            <a:r>
              <a:rPr lang="en-US" dirty="0"/>
              <a:t> ‘INCLUDE’ feature allows this</a:t>
            </a:r>
          </a:p>
          <a:p>
            <a:pPr lvl="1"/>
            <a:r>
              <a:rPr lang="en-US" dirty="0"/>
              <a:t>Quick Tutorial part 7 ‘Cooperative </a:t>
            </a:r>
            <a:r>
              <a:rPr lang="en-US" dirty="0" err="1"/>
              <a:t>inferencing</a:t>
            </a:r>
            <a:r>
              <a:rPr lang="en-US" dirty="0"/>
              <a:t>’</a:t>
            </a:r>
          </a:p>
          <a:p>
            <a:pPr lvl="1"/>
            <a:r>
              <a:rPr lang="en-US" dirty="0"/>
              <a:t>Examples using INCLUDEs are  </a:t>
            </a:r>
            <a:r>
              <a:rPr lang="en-US" dirty="0">
                <a:hlinkClick r:id="rId2"/>
              </a:rPr>
              <a:t>Privacy Act 1988 (Cth) procedures consultation</a:t>
            </a:r>
            <a:r>
              <a:rPr lang="en-US" dirty="0"/>
              <a:t> </a:t>
            </a:r>
          </a:p>
          <a:p>
            <a:pPr lvl="1"/>
            <a:r>
              <a:rPr lang="en-US" dirty="0">
                <a:hlinkClick r:id="rId3"/>
              </a:rPr>
              <a:t>Freedom of Information consultation</a:t>
            </a:r>
            <a:r>
              <a:rPr lang="en-US" dirty="0"/>
              <a:t> </a:t>
            </a:r>
          </a:p>
        </p:txBody>
      </p:sp>
      <p:sp>
        <p:nvSpPr>
          <p:cNvPr id="4" name="Slide Number Placeholder 3">
            <a:extLst>
              <a:ext uri="{FF2B5EF4-FFF2-40B4-BE49-F238E27FC236}">
                <a16:creationId xmlns="" xmlns:a16="http://schemas.microsoft.com/office/drawing/2014/main" id="{0DE759BB-F2D9-3043-B2A9-52F243D7A8A1}"/>
              </a:ext>
            </a:extLst>
          </p:cNvPr>
          <p:cNvSpPr>
            <a:spLocks noGrp="1"/>
          </p:cNvSpPr>
          <p:nvPr>
            <p:ph type="sldNum" sz="quarter" idx="12"/>
          </p:nvPr>
        </p:nvSpPr>
        <p:spPr/>
        <p:txBody>
          <a:bodyPr/>
          <a:lstStyle/>
          <a:p>
            <a:fld id="{A98671AC-BDD7-A749-B322-624F152115F7}" type="slidenum">
              <a:rPr lang="en-US" smtClean="0"/>
              <a:t>32</a:t>
            </a:fld>
            <a:endParaRPr lang="en-US"/>
          </a:p>
        </p:txBody>
      </p:sp>
    </p:spTree>
    <p:extLst>
      <p:ext uri="{BB962C8B-B14F-4D97-AF65-F5344CB8AC3E}">
        <p14:creationId xmlns:p14="http://schemas.microsoft.com/office/powerpoint/2010/main" val="2681957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D24248-FF6C-E147-B841-559E6C324993}"/>
              </a:ext>
            </a:extLst>
          </p:cNvPr>
          <p:cNvSpPr>
            <a:spLocks noGrp="1"/>
          </p:cNvSpPr>
          <p:nvPr>
            <p:ph type="title"/>
          </p:nvPr>
        </p:nvSpPr>
        <p:spPr/>
        <p:txBody>
          <a:bodyPr>
            <a:normAutofit fontScale="90000"/>
          </a:bodyPr>
          <a:lstStyle/>
          <a:p>
            <a:r>
              <a:rPr lang="en-US" dirty="0"/>
              <a:t>Summary: 15 principles for sustainable legal app development</a:t>
            </a:r>
          </a:p>
        </p:txBody>
      </p:sp>
      <p:sp>
        <p:nvSpPr>
          <p:cNvPr id="3" name="Content Placeholder 2">
            <a:extLst>
              <a:ext uri="{FF2B5EF4-FFF2-40B4-BE49-F238E27FC236}">
                <a16:creationId xmlns="" xmlns:a16="http://schemas.microsoft.com/office/drawing/2014/main" id="{3141FC8A-5EF4-EA4C-888F-D9AD2AAAE2DD}"/>
              </a:ext>
            </a:extLst>
          </p:cNvPr>
          <p:cNvSpPr>
            <a:spLocks noGrp="1"/>
          </p:cNvSpPr>
          <p:nvPr>
            <p:ph idx="1"/>
          </p:nvPr>
        </p:nvSpPr>
        <p:spPr>
          <a:xfrm>
            <a:off x="400053" y="2286001"/>
            <a:ext cx="8515349" cy="4357688"/>
          </a:xfrm>
        </p:spPr>
        <p:txBody>
          <a:bodyPr numCol="3" spcCol="144000">
            <a:normAutofit/>
          </a:bodyPr>
          <a:lstStyle/>
          <a:p>
            <a:pPr>
              <a:buFont typeface="+mj-lt"/>
              <a:buAutoNum type="arabicPeriod"/>
            </a:pPr>
            <a:r>
              <a:rPr lang="en-US" sz="1700" dirty="0"/>
              <a:t>Law is not ‘just another problem domain’</a:t>
            </a:r>
          </a:p>
          <a:p>
            <a:pPr>
              <a:buFont typeface="+mj-lt"/>
              <a:buAutoNum type="arabicPeriod"/>
            </a:pPr>
            <a:r>
              <a:rPr lang="en-US" sz="1700" dirty="0"/>
              <a:t>Expertise is relative</a:t>
            </a:r>
          </a:p>
          <a:p>
            <a:pPr>
              <a:buFont typeface="+mj-lt"/>
              <a:buAutoNum type="arabicPeriod"/>
            </a:pPr>
            <a:r>
              <a:rPr lang="en-US" sz="1700" dirty="0"/>
              <a:t>No AI tool suits all types of problems</a:t>
            </a:r>
          </a:p>
          <a:p>
            <a:pPr>
              <a:buFont typeface="+mj-lt"/>
              <a:buAutoNum type="arabicPeriod"/>
            </a:pPr>
            <a:r>
              <a:rPr lang="en-US" sz="1700" dirty="0"/>
              <a:t>Start with legislation, not case law</a:t>
            </a:r>
          </a:p>
          <a:p>
            <a:pPr>
              <a:buFont typeface="+mj-lt"/>
              <a:buAutoNum type="arabicPeriod"/>
            </a:pPr>
            <a:r>
              <a:rPr lang="en-US" sz="1700" dirty="0"/>
              <a:t>Aim to handle complexity</a:t>
            </a:r>
          </a:p>
          <a:p>
            <a:pPr>
              <a:buFont typeface="+mj-lt"/>
              <a:buAutoNum type="arabicPeriod"/>
            </a:pPr>
            <a:r>
              <a:rPr lang="en-US" sz="1700" dirty="0"/>
              <a:t>Users </a:t>
            </a:r>
            <a:r>
              <a:rPr lang="en-US" sz="1700" dirty="0" err="1"/>
              <a:t>organisations</a:t>
            </a:r>
            <a:r>
              <a:rPr lang="en-US" sz="1700" dirty="0"/>
              <a:t> should maintain their own knowledge-bases</a:t>
            </a:r>
          </a:p>
          <a:p>
            <a:pPr>
              <a:buFont typeface="+mj-lt"/>
              <a:buAutoNum type="arabicPeriod"/>
            </a:pPr>
            <a:endParaRPr lang="en-US" sz="1700" dirty="0"/>
          </a:p>
          <a:p>
            <a:pPr>
              <a:buFont typeface="+mj-lt"/>
              <a:buAutoNum type="arabicPeriod"/>
            </a:pPr>
            <a:r>
              <a:rPr lang="en-US" sz="1700" dirty="0"/>
              <a:t>Use declarative knowledge representations where possible</a:t>
            </a:r>
          </a:p>
          <a:p>
            <a:pPr>
              <a:buFont typeface="+mj-lt"/>
              <a:buAutoNum type="arabicPeriod"/>
            </a:pPr>
            <a:r>
              <a:rPr lang="en-US" sz="1700" dirty="0" smtClean="0"/>
              <a:t>Isomorphism </a:t>
            </a:r>
            <a:r>
              <a:rPr lang="en-US" sz="1700" dirty="0"/>
              <a:t>is desirable</a:t>
            </a:r>
          </a:p>
          <a:p>
            <a:pPr>
              <a:buFont typeface="+mj-lt"/>
              <a:buAutoNum type="arabicPeriod"/>
            </a:pPr>
            <a:r>
              <a:rPr lang="en-US" sz="1700" dirty="0"/>
              <a:t>Quasi-natural-language knowledge-bases avoid repetitive coding</a:t>
            </a:r>
          </a:p>
          <a:p>
            <a:pPr>
              <a:buFont typeface="+mj-lt"/>
              <a:buAutoNum type="arabicPeriod"/>
            </a:pPr>
            <a:r>
              <a:rPr lang="en-US" sz="1700" dirty="0"/>
              <a:t>Propositional representation is enough for most tasks</a:t>
            </a:r>
          </a:p>
          <a:p>
            <a:pPr>
              <a:buFont typeface="+mj-lt"/>
              <a:buAutoNum type="arabicPeriod"/>
            </a:pPr>
            <a:r>
              <a:rPr lang="en-US" sz="1700" dirty="0"/>
              <a:t>Inferencing is not enough for decision support</a:t>
            </a:r>
          </a:p>
          <a:p>
            <a:pPr>
              <a:buFont typeface="+mj-lt"/>
              <a:buAutoNum type="arabicPeriod"/>
            </a:pPr>
            <a:r>
              <a:rPr lang="en-US" sz="1700" dirty="0"/>
              <a:t>Semi-expert systems and users collaborate</a:t>
            </a:r>
          </a:p>
          <a:p>
            <a:pPr>
              <a:buFont typeface="+mj-lt"/>
              <a:buAutoNum type="arabicPeriod"/>
            </a:pPr>
            <a:r>
              <a:rPr lang="en-US" sz="1700" dirty="0"/>
              <a:t>Legal expertise can and should be captured by multiple means</a:t>
            </a:r>
          </a:p>
          <a:p>
            <a:pPr>
              <a:buFont typeface="+mj-lt"/>
              <a:buAutoNum type="arabicPeriod"/>
            </a:pPr>
            <a:r>
              <a:rPr lang="en-US" sz="1700" dirty="0"/>
              <a:t>Automate hypertext linking, and searches, from knowledge-bases</a:t>
            </a:r>
          </a:p>
          <a:p>
            <a:pPr>
              <a:buFont typeface="+mj-lt"/>
              <a:buAutoNum type="arabicPeriod"/>
            </a:pPr>
            <a:r>
              <a:rPr lang="en-US" sz="1700" dirty="0"/>
              <a:t>Collaborative knowledge-bases can. Rows –sources development</a:t>
            </a:r>
          </a:p>
          <a:p>
            <a:endParaRPr lang="en-US" dirty="0"/>
          </a:p>
        </p:txBody>
      </p:sp>
      <p:sp>
        <p:nvSpPr>
          <p:cNvPr id="4" name="Slide Number Placeholder 3">
            <a:extLst>
              <a:ext uri="{FF2B5EF4-FFF2-40B4-BE49-F238E27FC236}">
                <a16:creationId xmlns="" xmlns:a16="http://schemas.microsoft.com/office/drawing/2014/main" id="{7764729E-F6E8-A24D-A7E6-FAA68AE5BF0F}"/>
              </a:ext>
            </a:extLst>
          </p:cNvPr>
          <p:cNvSpPr>
            <a:spLocks noGrp="1"/>
          </p:cNvSpPr>
          <p:nvPr>
            <p:ph type="sldNum" sz="quarter" idx="12"/>
          </p:nvPr>
        </p:nvSpPr>
        <p:spPr/>
        <p:txBody>
          <a:bodyPr/>
          <a:lstStyle/>
          <a:p>
            <a:fld id="{A98671AC-BDD7-A749-B322-624F152115F7}" type="slidenum">
              <a:rPr lang="en-US" smtClean="0"/>
              <a:t>33</a:t>
            </a:fld>
            <a:endParaRPr lang="en-US"/>
          </a:p>
        </p:txBody>
      </p:sp>
    </p:spTree>
    <p:extLst>
      <p:ext uri="{BB962C8B-B14F-4D97-AF65-F5344CB8AC3E}">
        <p14:creationId xmlns:p14="http://schemas.microsoft.com/office/powerpoint/2010/main" val="1286986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53559" cy="709865"/>
          </a:xfrm>
        </p:spPr>
        <p:txBody>
          <a:bodyPr wrap="none">
            <a:normAutofit fontScale="90000"/>
          </a:bodyPr>
          <a:lstStyle/>
          <a:p>
            <a:r>
              <a:rPr lang="en-US" dirty="0"/>
              <a:t>Class exercise:</a:t>
            </a:r>
            <a:br>
              <a:rPr lang="en-US" dirty="0"/>
            </a:br>
            <a:r>
              <a:rPr lang="en-US" dirty="0"/>
              <a:t>Which of these 15 ‘principles’ are relevant?</a:t>
            </a:r>
          </a:p>
        </p:txBody>
      </p:sp>
      <p:sp>
        <p:nvSpPr>
          <p:cNvPr id="3" name="Content Placeholder 2"/>
          <p:cNvSpPr>
            <a:spLocks noGrp="1"/>
          </p:cNvSpPr>
          <p:nvPr>
            <p:ph idx="1"/>
          </p:nvPr>
        </p:nvSpPr>
        <p:spPr>
          <a:xfrm>
            <a:off x="866440" y="2489201"/>
            <a:ext cx="6920247" cy="3840162"/>
          </a:xfrm>
        </p:spPr>
        <p:txBody>
          <a:bodyPr>
            <a:normAutofit/>
          </a:bodyPr>
          <a:lstStyle/>
          <a:p>
            <a:r>
              <a:rPr lang="en-US" dirty="0"/>
              <a:t>Use the handout, article and PPTS to discuss the following, in groups of 3 or so (10 minutes):</a:t>
            </a:r>
          </a:p>
          <a:p>
            <a:pPr lvl="1"/>
            <a:r>
              <a:rPr lang="en-AU" dirty="0"/>
              <a:t>Which of these 15 points are likely to be relevant to the development of legal apps </a:t>
            </a:r>
            <a:r>
              <a:rPr lang="en-AU" i="1" dirty="0"/>
              <a:t>that you might undertake </a:t>
            </a:r>
            <a:r>
              <a:rPr lang="en-AU" dirty="0"/>
              <a:t>(irrespective of which software you use), and which are not relevant? Why is that? </a:t>
            </a:r>
          </a:p>
          <a:p>
            <a:pPr lvl="1"/>
            <a:r>
              <a:rPr lang="en-AU" dirty="0"/>
              <a:t>Are there </a:t>
            </a:r>
            <a:r>
              <a:rPr lang="en-AU" i="1" dirty="0"/>
              <a:t>other general principles </a:t>
            </a:r>
            <a:r>
              <a:rPr lang="en-AU" dirty="0"/>
              <a:t>you would suggest should be added to any list of general principles for the development of applications?</a:t>
            </a:r>
          </a:p>
          <a:p>
            <a:pPr lvl="1"/>
            <a:r>
              <a:rPr lang="en-AU" dirty="0"/>
              <a:t>How different are principles relevant to assisting organisations providing free legal advice services likely be from those relevant to commercial or government organisation?</a:t>
            </a:r>
          </a:p>
          <a:p>
            <a:endParaRPr lang="en-US" dirty="0"/>
          </a:p>
        </p:txBody>
      </p:sp>
      <p:sp>
        <p:nvSpPr>
          <p:cNvPr id="4" name="Slide Number Placeholder 3">
            <a:extLst>
              <a:ext uri="{FF2B5EF4-FFF2-40B4-BE49-F238E27FC236}">
                <a16:creationId xmlns="" xmlns:a16="http://schemas.microsoft.com/office/drawing/2014/main" id="{BAE6CD4F-104F-8E4F-97A2-774CF0A5FF02}"/>
              </a:ext>
            </a:extLst>
          </p:cNvPr>
          <p:cNvSpPr>
            <a:spLocks noGrp="1"/>
          </p:cNvSpPr>
          <p:nvPr>
            <p:ph type="sldNum" sz="quarter" idx="12"/>
          </p:nvPr>
        </p:nvSpPr>
        <p:spPr/>
        <p:txBody>
          <a:bodyPr/>
          <a:lstStyle/>
          <a:p>
            <a:fld id="{A98671AC-BDD7-A749-B322-624F152115F7}" type="slidenum">
              <a:rPr lang="en-US" smtClean="0"/>
              <a:t>34</a:t>
            </a:fld>
            <a:endParaRPr lang="en-US"/>
          </a:p>
        </p:txBody>
      </p:sp>
    </p:spTree>
    <p:extLst>
      <p:ext uri="{BB962C8B-B14F-4D97-AF65-F5344CB8AC3E}">
        <p14:creationId xmlns:p14="http://schemas.microsoft.com/office/powerpoint/2010/main" val="2282614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Demonstration of </a:t>
            </a:r>
            <a:r>
              <a:rPr lang="en-US" sz="2800" dirty="0" err="1"/>
              <a:t>DataLex</a:t>
            </a:r>
            <a:r>
              <a:rPr lang="en-US" sz="2800" dirty="0"/>
              <a:t> app development </a:t>
            </a:r>
            <a:r>
              <a:rPr lang="en-US" sz="2800" dirty="0" smtClean="0"/>
              <a:t> - Privacy procedures</a:t>
            </a:r>
            <a:endParaRPr lang="en-US" sz="2800" dirty="0"/>
          </a:p>
        </p:txBody>
      </p:sp>
      <p:sp>
        <p:nvSpPr>
          <p:cNvPr id="3" name="Content Placeholder 2"/>
          <p:cNvSpPr>
            <a:spLocks noGrp="1"/>
          </p:cNvSpPr>
          <p:nvPr>
            <p:ph idx="1"/>
          </p:nvPr>
        </p:nvSpPr>
        <p:spPr>
          <a:xfrm>
            <a:off x="866440" y="2489201"/>
            <a:ext cx="6920247" cy="3825874"/>
          </a:xfrm>
        </p:spPr>
        <p:txBody>
          <a:bodyPr>
            <a:normAutofit fontScale="92500" lnSpcReduction="20000"/>
          </a:bodyPr>
          <a:lstStyle/>
          <a:p>
            <a:pPr>
              <a:lnSpc>
                <a:spcPct val="120000"/>
              </a:lnSpc>
            </a:pPr>
            <a:r>
              <a:rPr lang="en-US" dirty="0"/>
              <a:t>Choice of problem domain:</a:t>
            </a:r>
          </a:p>
          <a:p>
            <a:pPr marL="728663" lvl="1" indent="-385763">
              <a:lnSpc>
                <a:spcPct val="120000"/>
              </a:lnSpc>
              <a:buFont typeface="+mj-lt"/>
              <a:buAutoNum type="arabicPeriod"/>
            </a:pPr>
            <a:r>
              <a:rPr lang="en-US" dirty="0"/>
              <a:t>The Australian Privacy Commission can only make binding decisions (including compensation) on complaints about privacy under s52 Privacy Act 1988. </a:t>
            </a:r>
            <a:r>
              <a:rPr lang="en-US" b="1" dirty="0"/>
              <a:t>But</a:t>
            </a:r>
            <a:r>
              <a:rPr lang="en-US" dirty="0"/>
              <a:t> he/she only makes an average of 2 p/a (last 5 years).</a:t>
            </a:r>
          </a:p>
          <a:p>
            <a:pPr marL="728663" lvl="1" indent="-385763">
              <a:lnSpc>
                <a:spcPct val="120000"/>
              </a:lnSpc>
              <a:buFont typeface="+mj-lt"/>
              <a:buAutoNum type="arabicPeriod"/>
            </a:pPr>
            <a:r>
              <a:rPr lang="en-US" dirty="0"/>
              <a:t>Appeals against s52 decisions to the Administrative Appeals Tribunal are possible under s96 Privacy Act.</a:t>
            </a:r>
          </a:p>
          <a:p>
            <a:pPr marL="728663" lvl="1" indent="-385763">
              <a:lnSpc>
                <a:spcPct val="120000"/>
              </a:lnSpc>
              <a:buFont typeface="+mj-lt"/>
              <a:buAutoNum type="arabicPeriod"/>
            </a:pPr>
            <a:r>
              <a:rPr lang="en-US" dirty="0"/>
              <a:t>But first it is necessary to avoid having the Commissioner dismiss a complaint before making a decisions, or otherwise find a reason for not making a s52 decision.</a:t>
            </a:r>
          </a:p>
          <a:p>
            <a:pPr marL="428625" indent="-385763">
              <a:lnSpc>
                <a:spcPct val="120000"/>
              </a:lnSpc>
            </a:pPr>
            <a:r>
              <a:rPr lang="en-US" dirty="0"/>
              <a:t>The aim is therefore to develop an app which will advise on how to ensure that the Commissioner makes a s52 decision that can be appealed.</a:t>
            </a:r>
          </a:p>
          <a:p>
            <a:pPr marL="728663" lvl="1" indent="-385763">
              <a:buFont typeface="+mj-lt"/>
              <a:buAutoNum type="arabicPeriod"/>
            </a:pPr>
            <a:endParaRPr lang="en-US" dirty="0"/>
          </a:p>
        </p:txBody>
      </p:sp>
      <p:sp>
        <p:nvSpPr>
          <p:cNvPr id="4" name="Slide Number Placeholder 3">
            <a:extLst>
              <a:ext uri="{FF2B5EF4-FFF2-40B4-BE49-F238E27FC236}">
                <a16:creationId xmlns="" xmlns:a16="http://schemas.microsoft.com/office/drawing/2014/main" id="{09D5ACBB-2FA9-7849-90EF-0157F319FE0F}"/>
              </a:ext>
            </a:extLst>
          </p:cNvPr>
          <p:cNvSpPr>
            <a:spLocks noGrp="1"/>
          </p:cNvSpPr>
          <p:nvPr>
            <p:ph type="sldNum" sz="quarter" idx="12"/>
          </p:nvPr>
        </p:nvSpPr>
        <p:spPr/>
        <p:txBody>
          <a:bodyPr/>
          <a:lstStyle/>
          <a:p>
            <a:fld id="{A98671AC-BDD7-A749-B322-624F152115F7}" type="slidenum">
              <a:rPr lang="en-US" smtClean="0"/>
              <a:t>35</a:t>
            </a:fld>
            <a:endParaRPr lang="en-US"/>
          </a:p>
        </p:txBody>
      </p:sp>
    </p:spTree>
    <p:extLst>
      <p:ext uri="{BB962C8B-B14F-4D97-AF65-F5344CB8AC3E}">
        <p14:creationId xmlns:p14="http://schemas.microsoft.com/office/powerpoint/2010/main" val="369657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 set of facts to test the Privacy app</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Tina Thumb applied for a personal loan from Payday Lenders Pty Ltd (‘Payday’) in July 2018. They required her to disclose sensitive information including her fingerprints. She complained immediately to them, but has still received no reply. </a:t>
            </a:r>
            <a:r>
              <a:rPr lang="en-US" dirty="0"/>
              <a:t>There is no mediation service for these types of loans</a:t>
            </a:r>
            <a:r>
              <a:rPr lang="en-US" dirty="0" smtClean="0"/>
              <a:t>. She then complained to the NSW </a:t>
            </a:r>
            <a:r>
              <a:rPr lang="en-US" dirty="0" err="1" smtClean="0"/>
              <a:t>Dept</a:t>
            </a:r>
            <a:r>
              <a:rPr lang="en-US" dirty="0" smtClean="0"/>
              <a:t> of Consumer Affairs, but they have not replied. Their legislation does not provide for the award of damages. After six months she complained to the Privacy Commissioner, and has answered all their enquiries. Tina’s lawyer advises that the </a:t>
            </a:r>
            <a:r>
              <a:rPr lang="en-US" i="1" dirty="0" smtClean="0"/>
              <a:t>Privacy Act</a:t>
            </a:r>
            <a:r>
              <a:rPr lang="en-US" dirty="0" smtClean="0"/>
              <a:t> is the most appropriate law for her complaint, and that the facts give a high likelihood that Payday has breached the Act.</a:t>
            </a:r>
            <a:endParaRPr lang="en-US" dirty="0"/>
          </a:p>
        </p:txBody>
      </p:sp>
      <p:sp>
        <p:nvSpPr>
          <p:cNvPr id="4" name="Slide Number Placeholder 3"/>
          <p:cNvSpPr>
            <a:spLocks noGrp="1"/>
          </p:cNvSpPr>
          <p:nvPr>
            <p:ph type="sldNum" sz="quarter" idx="12"/>
          </p:nvPr>
        </p:nvSpPr>
        <p:spPr/>
        <p:txBody>
          <a:bodyPr/>
          <a:lstStyle/>
          <a:p>
            <a:fld id="{A98671AC-BDD7-A749-B322-624F152115F7}" type="slidenum">
              <a:rPr lang="en-US" smtClean="0"/>
              <a:t>36</a:t>
            </a:fld>
            <a:endParaRPr lang="en-US"/>
          </a:p>
        </p:txBody>
      </p:sp>
    </p:spTree>
    <p:extLst>
      <p:ext uri="{BB962C8B-B14F-4D97-AF65-F5344CB8AC3E}">
        <p14:creationId xmlns:p14="http://schemas.microsoft.com/office/powerpoint/2010/main" val="3208359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3983AC-948F-AA41-AE72-32FD3611DADE}"/>
              </a:ext>
            </a:extLst>
          </p:cNvPr>
          <p:cNvSpPr>
            <a:spLocks noGrp="1"/>
          </p:cNvSpPr>
          <p:nvPr>
            <p:ph type="title"/>
          </p:nvPr>
        </p:nvSpPr>
        <p:spPr/>
        <p:txBody>
          <a:bodyPr>
            <a:noAutofit/>
          </a:bodyPr>
          <a:lstStyle/>
          <a:p>
            <a:r>
              <a:rPr lang="en-US" dirty="0"/>
              <a:t>The </a:t>
            </a:r>
            <a:r>
              <a:rPr lang="en-US" dirty="0" err="1"/>
              <a:t>DataLex</a:t>
            </a:r>
            <a:r>
              <a:rPr lang="en-US" dirty="0"/>
              <a:t> system within </a:t>
            </a:r>
            <a:r>
              <a:rPr lang="en-US" dirty="0" err="1"/>
              <a:t>AustLII</a:t>
            </a:r>
            <a:r>
              <a:rPr lang="en-US" dirty="0"/>
              <a:t> Communities</a:t>
            </a:r>
          </a:p>
        </p:txBody>
      </p:sp>
      <p:sp>
        <p:nvSpPr>
          <p:cNvPr id="3" name="Content Placeholder 2">
            <a:extLst>
              <a:ext uri="{FF2B5EF4-FFF2-40B4-BE49-F238E27FC236}">
                <a16:creationId xmlns="" xmlns:a16="http://schemas.microsoft.com/office/drawing/2014/main" id="{D7F27541-CCDF-F640-90A3-DD5577068C86}"/>
              </a:ext>
            </a:extLst>
          </p:cNvPr>
          <p:cNvSpPr>
            <a:spLocks noGrp="1"/>
          </p:cNvSpPr>
          <p:nvPr>
            <p:ph idx="1"/>
          </p:nvPr>
        </p:nvSpPr>
        <p:spPr/>
        <p:txBody>
          <a:bodyPr/>
          <a:lstStyle/>
          <a:p>
            <a:endParaRPr lang="en-US"/>
          </a:p>
        </p:txBody>
      </p:sp>
      <p:pic>
        <p:nvPicPr>
          <p:cNvPr id="4" name="Content Placeholder 9" descr="DataLexSystem.png">
            <a:extLst>
              <a:ext uri="{FF2B5EF4-FFF2-40B4-BE49-F238E27FC236}">
                <a16:creationId xmlns="" xmlns:a16="http://schemas.microsoft.com/office/drawing/2014/main" id="{47B11330-7010-A94B-98F9-C94EA8348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41" y="2486993"/>
            <a:ext cx="6965594" cy="3982985"/>
          </a:xfrm>
          <a:prstGeom prst="rect">
            <a:avLst/>
          </a:prstGeom>
        </p:spPr>
      </p:pic>
      <p:sp>
        <p:nvSpPr>
          <p:cNvPr id="5" name="Slide Number Placeholder 4">
            <a:extLst>
              <a:ext uri="{FF2B5EF4-FFF2-40B4-BE49-F238E27FC236}">
                <a16:creationId xmlns="" xmlns:a16="http://schemas.microsoft.com/office/drawing/2014/main" id="{5F784F97-4B4F-1442-B6D1-403193917AD9}"/>
              </a:ext>
            </a:extLst>
          </p:cNvPr>
          <p:cNvSpPr>
            <a:spLocks noGrp="1"/>
          </p:cNvSpPr>
          <p:nvPr>
            <p:ph type="sldNum" sz="quarter" idx="12"/>
          </p:nvPr>
        </p:nvSpPr>
        <p:spPr/>
        <p:txBody>
          <a:bodyPr/>
          <a:lstStyle/>
          <a:p>
            <a:fld id="{A98671AC-BDD7-A749-B322-624F152115F7}" type="slidenum">
              <a:rPr lang="en-US" smtClean="0"/>
              <a:t>37</a:t>
            </a:fld>
            <a:endParaRPr lang="en-US"/>
          </a:p>
        </p:txBody>
      </p:sp>
    </p:spTree>
    <p:extLst>
      <p:ext uri="{BB962C8B-B14F-4D97-AF65-F5344CB8AC3E}">
        <p14:creationId xmlns:p14="http://schemas.microsoft.com/office/powerpoint/2010/main" val="305829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a:t>
            </a:r>
            <a:r>
              <a:rPr lang="en-US" dirty="0" err="1"/>
              <a:t>DataLex</a:t>
            </a:r>
            <a:r>
              <a:rPr lang="en-US" dirty="0"/>
              <a:t> test app</a:t>
            </a:r>
          </a:p>
        </p:txBody>
      </p:sp>
      <p:sp>
        <p:nvSpPr>
          <p:cNvPr id="3" name="Content Placeholder 2"/>
          <p:cNvSpPr>
            <a:spLocks noGrp="1"/>
          </p:cNvSpPr>
          <p:nvPr>
            <p:ph idx="1"/>
          </p:nvPr>
        </p:nvSpPr>
        <p:spPr>
          <a:xfrm>
            <a:off x="866441" y="2489201"/>
            <a:ext cx="6934534" cy="3940174"/>
          </a:xfrm>
        </p:spPr>
        <p:txBody>
          <a:bodyPr>
            <a:normAutofit/>
          </a:bodyPr>
          <a:lstStyle/>
          <a:p>
            <a:r>
              <a:rPr lang="en-US" dirty="0"/>
              <a:t>Use the Quick Tutorial, and (where necessary) the full Tutorial, and the Manual</a:t>
            </a:r>
          </a:p>
          <a:p>
            <a:r>
              <a:rPr lang="en-US" dirty="0"/>
              <a:t>Start development at the </a:t>
            </a:r>
            <a:r>
              <a:rPr lang="en-US" i="1" dirty="0"/>
              <a:t>Knowledge-base Development Tools </a:t>
            </a:r>
            <a:r>
              <a:rPr lang="en-US" dirty="0"/>
              <a:t>(KB Tools) page</a:t>
            </a:r>
          </a:p>
          <a:p>
            <a:pPr lvl="1"/>
            <a:r>
              <a:rPr lang="en-US" dirty="0"/>
              <a:t> </a:t>
            </a:r>
            <a:r>
              <a:rPr lang="en-US" dirty="0">
                <a:hlinkClick r:id="rId2"/>
              </a:rPr>
              <a:t>http://www.datalex.org/dev/import/</a:t>
            </a:r>
            <a:endParaRPr lang="en-US" dirty="0"/>
          </a:p>
          <a:p>
            <a:r>
              <a:rPr lang="en-US" dirty="0"/>
              <a:t>Import a key section of the Act on which your app is based, and start editing it to make one rule</a:t>
            </a:r>
          </a:p>
          <a:p>
            <a:pPr lvl="1"/>
            <a:r>
              <a:rPr lang="en-US" dirty="0"/>
              <a:t>‘Comment out’ the rest of the section (/* </a:t>
            </a:r>
            <a:r>
              <a:rPr lang="mr-IN" dirty="0"/>
              <a:t>…</a:t>
            </a:r>
            <a:r>
              <a:rPr lang="en-AU" dirty="0"/>
              <a:t> */)</a:t>
            </a:r>
            <a:endParaRPr lang="en-US" dirty="0"/>
          </a:p>
          <a:p>
            <a:pPr lvl="1"/>
            <a:r>
              <a:rPr lang="en-US" dirty="0"/>
              <a:t>Use ‘Run Consultation’ </a:t>
            </a:r>
            <a:r>
              <a:rPr lang="en-US" dirty="0" err="1"/>
              <a:t>asap</a:t>
            </a:r>
            <a:r>
              <a:rPr lang="en-US" dirty="0"/>
              <a:t>, to check the rule </a:t>
            </a:r>
            <a:r>
              <a:rPr lang="en-US" dirty="0" smtClean="0"/>
              <a:t>works</a:t>
            </a:r>
          </a:p>
          <a:p>
            <a:pPr lvl="1"/>
            <a:r>
              <a:rPr lang="en-US" dirty="0" smtClean="0"/>
              <a:t>Use ‘Check Fact Cross References’ and ‘Check Fact Translations’</a:t>
            </a:r>
            <a:endParaRPr lang="en-US" dirty="0"/>
          </a:p>
          <a:p>
            <a:pPr lvl="1"/>
            <a:r>
              <a:rPr lang="en-US" dirty="0"/>
              <a:t>Go back to the KB Tools </a:t>
            </a:r>
            <a:r>
              <a:rPr lang="en-US" dirty="0" smtClean="0"/>
              <a:t>page: fix and test; then add </a:t>
            </a:r>
            <a:r>
              <a:rPr lang="en-US" dirty="0"/>
              <a:t>another rule</a:t>
            </a:r>
          </a:p>
        </p:txBody>
      </p:sp>
      <p:sp>
        <p:nvSpPr>
          <p:cNvPr id="4" name="Slide Number Placeholder 3">
            <a:extLst>
              <a:ext uri="{FF2B5EF4-FFF2-40B4-BE49-F238E27FC236}">
                <a16:creationId xmlns="" xmlns:a16="http://schemas.microsoft.com/office/drawing/2014/main" id="{BB9EE930-2BC2-AE44-969F-417D6AA246FC}"/>
              </a:ext>
            </a:extLst>
          </p:cNvPr>
          <p:cNvSpPr>
            <a:spLocks noGrp="1"/>
          </p:cNvSpPr>
          <p:nvPr>
            <p:ph type="sldNum" sz="quarter" idx="12"/>
          </p:nvPr>
        </p:nvSpPr>
        <p:spPr/>
        <p:txBody>
          <a:bodyPr/>
          <a:lstStyle/>
          <a:p>
            <a:fld id="{A98671AC-BDD7-A749-B322-624F152115F7}" type="slidenum">
              <a:rPr lang="en-US" smtClean="0"/>
              <a:t>38</a:t>
            </a:fld>
            <a:endParaRPr lang="en-US"/>
          </a:p>
        </p:txBody>
      </p:sp>
    </p:spTree>
    <p:extLst>
      <p:ext uri="{BB962C8B-B14F-4D97-AF65-F5344CB8AC3E}">
        <p14:creationId xmlns:p14="http://schemas.microsoft.com/office/powerpoint/2010/main" val="358492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36280E-EBA7-4842-A121-73D6BF3B9792}"/>
              </a:ext>
            </a:extLst>
          </p:cNvPr>
          <p:cNvSpPr>
            <a:spLocks noGrp="1"/>
          </p:cNvSpPr>
          <p:nvPr>
            <p:ph type="title"/>
          </p:nvPr>
        </p:nvSpPr>
        <p:spPr/>
        <p:txBody>
          <a:bodyPr/>
          <a:lstStyle/>
          <a:p>
            <a:r>
              <a:rPr lang="en-US" dirty="0" err="1"/>
              <a:t>DataLex</a:t>
            </a:r>
            <a:r>
              <a:rPr lang="en-US" dirty="0"/>
              <a:t> Knowledge-base Development Tools</a:t>
            </a:r>
          </a:p>
        </p:txBody>
      </p:sp>
      <p:pic>
        <p:nvPicPr>
          <p:cNvPr id="6" name="Content Placeholder 5">
            <a:extLst>
              <a:ext uri="{FF2B5EF4-FFF2-40B4-BE49-F238E27FC236}">
                <a16:creationId xmlns="" xmlns:a16="http://schemas.microsoft.com/office/drawing/2014/main" id="{EB40CE27-94AC-5343-8012-74983F5136D4}"/>
              </a:ext>
            </a:extLst>
          </p:cNvPr>
          <p:cNvPicPr>
            <a:picLocks noGrp="1" noChangeAspect="1"/>
          </p:cNvPicPr>
          <p:nvPr>
            <p:ph idx="1"/>
          </p:nvPr>
        </p:nvPicPr>
        <p:blipFill>
          <a:blip r:embed="rId2"/>
          <a:stretch>
            <a:fillRect/>
          </a:stretch>
        </p:blipFill>
        <p:spPr>
          <a:xfrm>
            <a:off x="4168774" y="500064"/>
            <a:ext cx="4977227" cy="5900736"/>
          </a:xfrm>
        </p:spPr>
      </p:pic>
      <p:sp>
        <p:nvSpPr>
          <p:cNvPr id="4" name="Text Placeholder 3">
            <a:extLst>
              <a:ext uri="{FF2B5EF4-FFF2-40B4-BE49-F238E27FC236}">
                <a16:creationId xmlns="" xmlns:a16="http://schemas.microsoft.com/office/drawing/2014/main" id="{F66D9739-C783-914A-A422-BD2C164E3BA8}"/>
              </a:ext>
            </a:extLst>
          </p:cNvPr>
          <p:cNvSpPr>
            <a:spLocks noGrp="1"/>
          </p:cNvSpPr>
          <p:nvPr>
            <p:ph type="body" sz="half" idx="2"/>
          </p:nvPr>
        </p:nvSpPr>
        <p:spPr/>
        <p:txBody>
          <a:bodyPr>
            <a:normAutofit/>
          </a:bodyPr>
          <a:lstStyle/>
          <a:p>
            <a:r>
              <a:rPr lang="en-US" sz="1200" dirty="0"/>
              <a:t>http://</a:t>
            </a:r>
            <a:r>
              <a:rPr lang="en-US" sz="1200" dirty="0" err="1"/>
              <a:t>www.datalex.org</a:t>
            </a:r>
            <a:r>
              <a:rPr lang="en-US" sz="1200" dirty="0"/>
              <a:t>/dev/import/</a:t>
            </a:r>
          </a:p>
        </p:txBody>
      </p:sp>
    </p:spTree>
    <p:extLst>
      <p:ext uri="{BB962C8B-B14F-4D97-AF65-F5344CB8AC3E}">
        <p14:creationId xmlns:p14="http://schemas.microsoft.com/office/powerpoint/2010/main" val="216984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0EEE96-2AC1-8B42-A538-51898CC51225}"/>
              </a:ext>
            </a:extLst>
          </p:cNvPr>
          <p:cNvSpPr>
            <a:spLocks noGrp="1"/>
          </p:cNvSpPr>
          <p:nvPr>
            <p:ph type="title"/>
          </p:nvPr>
        </p:nvSpPr>
        <p:spPr/>
        <p:txBody>
          <a:bodyPr/>
          <a:lstStyle/>
          <a:p>
            <a:r>
              <a:rPr lang="en-US" dirty="0" err="1"/>
              <a:t>DataLex</a:t>
            </a:r>
            <a:r>
              <a:rPr lang="en-US" dirty="0"/>
              <a:t> within </a:t>
            </a:r>
            <a:r>
              <a:rPr lang="en-US" dirty="0" err="1"/>
              <a:t>AustLII</a:t>
            </a:r>
            <a:r>
              <a:rPr lang="en-US" dirty="0"/>
              <a:t> Communities</a:t>
            </a:r>
          </a:p>
        </p:txBody>
      </p:sp>
      <p:pic>
        <p:nvPicPr>
          <p:cNvPr id="6" name="Content Placeholder 5">
            <a:extLst>
              <a:ext uri="{FF2B5EF4-FFF2-40B4-BE49-F238E27FC236}">
                <a16:creationId xmlns="" xmlns:a16="http://schemas.microsoft.com/office/drawing/2014/main" id="{D2B00FCD-6DCD-3241-AEA0-8A44EDE6A1DB}"/>
              </a:ext>
            </a:extLst>
          </p:cNvPr>
          <p:cNvPicPr>
            <a:picLocks noGrp="1" noChangeAspect="1"/>
          </p:cNvPicPr>
          <p:nvPr>
            <p:ph idx="1"/>
          </p:nvPr>
        </p:nvPicPr>
        <p:blipFill>
          <a:blip r:embed="rId2"/>
          <a:stretch>
            <a:fillRect/>
          </a:stretch>
        </p:blipFill>
        <p:spPr>
          <a:xfrm>
            <a:off x="4201637" y="515655"/>
            <a:ext cx="4599464" cy="5803231"/>
          </a:xfrm>
        </p:spPr>
      </p:pic>
      <p:sp>
        <p:nvSpPr>
          <p:cNvPr id="4" name="Text Placeholder 3">
            <a:extLst>
              <a:ext uri="{FF2B5EF4-FFF2-40B4-BE49-F238E27FC236}">
                <a16:creationId xmlns="" xmlns:a16="http://schemas.microsoft.com/office/drawing/2014/main" id="{F7869723-8C4A-5B47-91B2-751AB159B3F1}"/>
              </a:ext>
            </a:extLst>
          </p:cNvPr>
          <p:cNvSpPr>
            <a:spLocks noGrp="1"/>
          </p:cNvSpPr>
          <p:nvPr>
            <p:ph type="body" sz="half" idx="2"/>
          </p:nvPr>
        </p:nvSpPr>
        <p:spPr/>
        <p:txBody>
          <a:bodyPr>
            <a:normAutofit/>
          </a:bodyPr>
          <a:lstStyle/>
          <a:p>
            <a:r>
              <a:rPr lang="en-US" sz="1100" dirty="0"/>
              <a:t>http://</a:t>
            </a:r>
            <a:r>
              <a:rPr lang="en-US" sz="1100" dirty="0" err="1"/>
              <a:t>austlii.community</a:t>
            </a:r>
            <a:r>
              <a:rPr lang="en-US" sz="1100" dirty="0"/>
              <a:t>/wiki/</a:t>
            </a:r>
            <a:r>
              <a:rPr lang="en-US" sz="1100" dirty="0" err="1"/>
              <a:t>DataLex</a:t>
            </a:r>
            <a:r>
              <a:rPr lang="en-US" sz="1100" dirty="0"/>
              <a:t>/</a:t>
            </a:r>
          </a:p>
        </p:txBody>
      </p:sp>
    </p:spTree>
    <p:extLst>
      <p:ext uri="{BB962C8B-B14F-4D97-AF65-F5344CB8AC3E}">
        <p14:creationId xmlns:p14="http://schemas.microsoft.com/office/powerpoint/2010/main" val="3234175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a </a:t>
            </a:r>
            <a:r>
              <a:rPr lang="en-US" dirty="0" err="1"/>
              <a:t>DataLex</a:t>
            </a:r>
            <a:r>
              <a:rPr lang="en-US" dirty="0"/>
              <a:t> test app (cont.)</a:t>
            </a:r>
          </a:p>
        </p:txBody>
      </p:sp>
      <p:sp>
        <p:nvSpPr>
          <p:cNvPr id="3" name="Content Placeholder 2"/>
          <p:cNvSpPr>
            <a:spLocks noGrp="1"/>
          </p:cNvSpPr>
          <p:nvPr>
            <p:ph idx="1"/>
          </p:nvPr>
        </p:nvSpPr>
        <p:spPr>
          <a:xfrm>
            <a:off x="866440" y="2489201"/>
            <a:ext cx="6977397" cy="3883024"/>
          </a:xfrm>
        </p:spPr>
        <p:txBody>
          <a:bodyPr>
            <a:normAutofit/>
          </a:bodyPr>
          <a:lstStyle/>
          <a:p>
            <a:r>
              <a:rPr lang="en-US" dirty="0"/>
              <a:t>Try to add the following features to your app.</a:t>
            </a:r>
          </a:p>
          <a:p>
            <a:pPr lvl="1"/>
            <a:r>
              <a:rPr lang="en-US" dirty="0"/>
              <a:t>At least one Keyword in addition to ONLYIF</a:t>
            </a:r>
          </a:p>
          <a:p>
            <a:pPr lvl="1"/>
            <a:r>
              <a:rPr lang="en-US" dirty="0"/>
              <a:t>Make at least one rule a GOAL RULE</a:t>
            </a:r>
          </a:p>
          <a:p>
            <a:pPr lvl="1"/>
            <a:r>
              <a:rPr lang="en-US" dirty="0"/>
              <a:t>At least one Named Subject (PERSON, THING </a:t>
            </a:r>
            <a:r>
              <a:rPr lang="en-US" dirty="0" err="1"/>
              <a:t>etc</a:t>
            </a:r>
            <a:r>
              <a:rPr lang="en-US" dirty="0"/>
              <a:t>)</a:t>
            </a:r>
          </a:p>
          <a:p>
            <a:pPr lvl="1"/>
            <a:r>
              <a:rPr lang="en-US" dirty="0"/>
              <a:t>Include the full Act Name (including year) and section, in a rule, so as to </a:t>
            </a:r>
            <a:r>
              <a:rPr lang="en-US" dirty="0" smtClean="0"/>
              <a:t>automatically create </a:t>
            </a:r>
            <a:r>
              <a:rPr lang="en-US" dirty="0"/>
              <a:t>a link to it</a:t>
            </a:r>
          </a:p>
          <a:p>
            <a:pPr lvl="1"/>
            <a:r>
              <a:rPr lang="en-US" dirty="0"/>
              <a:t>Use LINK </a:t>
            </a:r>
            <a:r>
              <a:rPr lang="mr-IN" dirty="0"/>
              <a:t>…</a:t>
            </a:r>
            <a:r>
              <a:rPr lang="en-AU" dirty="0"/>
              <a:t> TO </a:t>
            </a:r>
            <a:r>
              <a:rPr lang="mr-IN" dirty="0"/>
              <a:t>…</a:t>
            </a:r>
            <a:r>
              <a:rPr lang="en-AU" dirty="0"/>
              <a:t> to </a:t>
            </a:r>
            <a:r>
              <a:rPr lang="en-AU" dirty="0" smtClean="0"/>
              <a:t>manually create </a:t>
            </a:r>
            <a:r>
              <a:rPr lang="en-AU" dirty="0"/>
              <a:t>another link </a:t>
            </a:r>
            <a:endParaRPr lang="en-AU" dirty="0" smtClean="0"/>
          </a:p>
          <a:p>
            <a:pPr lvl="1"/>
            <a:r>
              <a:rPr lang="en-AU" dirty="0" smtClean="0"/>
              <a:t>Look at the Manual, to find more Keywords that would be useful</a:t>
            </a:r>
            <a:endParaRPr lang="en-AU" dirty="0"/>
          </a:p>
          <a:p>
            <a:r>
              <a:rPr lang="en-AU" dirty="0"/>
              <a:t>Copy the text of your app from the KB Tools page to a Word file, email, or other method of keeping a copy, in case you want to use it again.</a:t>
            </a:r>
            <a:endParaRPr lang="en-US" dirty="0"/>
          </a:p>
          <a:p>
            <a:pPr lvl="1"/>
            <a:endParaRPr lang="en-US" dirty="0"/>
          </a:p>
        </p:txBody>
      </p:sp>
      <p:sp>
        <p:nvSpPr>
          <p:cNvPr id="4" name="Slide Number Placeholder 3">
            <a:extLst>
              <a:ext uri="{FF2B5EF4-FFF2-40B4-BE49-F238E27FC236}">
                <a16:creationId xmlns="" xmlns:a16="http://schemas.microsoft.com/office/drawing/2014/main" id="{0808DAF0-7896-E948-A130-01B4F227AA69}"/>
              </a:ext>
            </a:extLst>
          </p:cNvPr>
          <p:cNvSpPr>
            <a:spLocks noGrp="1"/>
          </p:cNvSpPr>
          <p:nvPr>
            <p:ph type="sldNum" sz="quarter" idx="12"/>
          </p:nvPr>
        </p:nvSpPr>
        <p:spPr/>
        <p:txBody>
          <a:bodyPr/>
          <a:lstStyle/>
          <a:p>
            <a:fld id="{A98671AC-BDD7-A749-B322-624F152115F7}" type="slidenum">
              <a:rPr lang="en-US" smtClean="0"/>
              <a:t>40</a:t>
            </a:fld>
            <a:endParaRPr lang="en-US"/>
          </a:p>
        </p:txBody>
      </p:sp>
    </p:spTree>
    <p:extLst>
      <p:ext uri="{BB962C8B-B14F-4D97-AF65-F5344CB8AC3E}">
        <p14:creationId xmlns:p14="http://schemas.microsoft.com/office/powerpoint/2010/main" val="1052310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can you do next with </a:t>
            </a:r>
            <a:r>
              <a:rPr lang="en-US" sz="2800" dirty="0" err="1" smtClean="0"/>
              <a:t>DataLex</a:t>
            </a:r>
            <a:r>
              <a:rPr lang="en-US" sz="2800" dirty="0" smtClean="0"/>
              <a:t>?</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Continue developing test apps using the Development Tools page</a:t>
            </a:r>
          </a:p>
          <a:p>
            <a:pPr lvl="1"/>
            <a:r>
              <a:rPr lang="en-US" dirty="0" smtClean="0"/>
              <a:t>Limited </a:t>
            </a:r>
            <a:r>
              <a:rPr lang="en-US" dirty="0" err="1" smtClean="0"/>
              <a:t>AustLII</a:t>
            </a:r>
            <a:r>
              <a:rPr lang="en-US" dirty="0" smtClean="0"/>
              <a:t> email assistance with queries is available for CLE attendees</a:t>
            </a:r>
          </a:p>
          <a:p>
            <a:r>
              <a:rPr lang="en-US" dirty="0" smtClean="0"/>
              <a:t>Obtain email updates on new </a:t>
            </a:r>
            <a:r>
              <a:rPr lang="en-US" dirty="0" err="1" smtClean="0"/>
              <a:t>DataLex</a:t>
            </a:r>
            <a:r>
              <a:rPr lang="en-US" dirty="0" smtClean="0"/>
              <a:t> tools, documentation, articles and training </a:t>
            </a:r>
          </a:p>
          <a:p>
            <a:pPr lvl="1"/>
            <a:r>
              <a:rPr lang="en-US" dirty="0"/>
              <a:t>P</a:t>
            </a:r>
            <a:r>
              <a:rPr lang="en-US" dirty="0" smtClean="0"/>
              <a:t>lease complete the </a:t>
            </a:r>
            <a:r>
              <a:rPr lang="en-US" dirty="0" err="1" smtClean="0"/>
              <a:t>DataLex</a:t>
            </a:r>
            <a:r>
              <a:rPr lang="en-US" dirty="0" smtClean="0"/>
              <a:t> feedback form</a:t>
            </a:r>
          </a:p>
          <a:p>
            <a:r>
              <a:rPr lang="en-US" dirty="0" smtClean="0"/>
              <a:t>If </a:t>
            </a:r>
            <a:r>
              <a:rPr lang="en-US" dirty="0"/>
              <a:t>if significant projects </a:t>
            </a:r>
            <a:r>
              <a:rPr lang="en-US" dirty="0" smtClean="0"/>
              <a:t>using </a:t>
            </a:r>
            <a:r>
              <a:rPr lang="en-US" dirty="0" err="1" smtClean="0"/>
              <a:t>DataLex</a:t>
            </a:r>
            <a:r>
              <a:rPr lang="en-US" dirty="0" smtClean="0"/>
              <a:t> are desired, discuss with </a:t>
            </a:r>
            <a:r>
              <a:rPr lang="en-US" dirty="0" err="1" smtClean="0"/>
              <a:t>AustLII</a:t>
            </a:r>
            <a:r>
              <a:rPr lang="en-US" dirty="0" smtClean="0"/>
              <a:t> obtaining a log-in to the </a:t>
            </a:r>
            <a:r>
              <a:rPr lang="en-US" dirty="0" err="1" smtClean="0"/>
              <a:t>DataLex</a:t>
            </a:r>
            <a:r>
              <a:rPr lang="en-US" dirty="0" smtClean="0"/>
              <a:t> pages on </a:t>
            </a:r>
            <a:r>
              <a:rPr lang="en-US" dirty="0" err="1" smtClean="0"/>
              <a:t>AustLII</a:t>
            </a:r>
            <a:r>
              <a:rPr lang="en-US" dirty="0" smtClean="0"/>
              <a:t> Communities</a:t>
            </a:r>
          </a:p>
          <a:p>
            <a:pPr lvl="1"/>
            <a:r>
              <a:rPr lang="en-US" dirty="0" smtClean="0"/>
              <a:t> Projects can be saved, and other advantages</a:t>
            </a:r>
          </a:p>
          <a:p>
            <a:endParaRPr lang="en-US" dirty="0"/>
          </a:p>
        </p:txBody>
      </p:sp>
      <p:sp>
        <p:nvSpPr>
          <p:cNvPr id="4" name="Slide Number Placeholder 3"/>
          <p:cNvSpPr>
            <a:spLocks noGrp="1"/>
          </p:cNvSpPr>
          <p:nvPr>
            <p:ph type="sldNum" sz="quarter" idx="12"/>
          </p:nvPr>
        </p:nvSpPr>
        <p:spPr/>
        <p:txBody>
          <a:bodyPr/>
          <a:lstStyle/>
          <a:p>
            <a:fld id="{A98671AC-BDD7-A749-B322-624F152115F7}" type="slidenum">
              <a:rPr lang="en-US" smtClean="0"/>
              <a:t>41</a:t>
            </a:fld>
            <a:endParaRPr lang="en-US"/>
          </a:p>
        </p:txBody>
      </p:sp>
    </p:spTree>
    <p:extLst>
      <p:ext uri="{BB962C8B-B14F-4D97-AF65-F5344CB8AC3E}">
        <p14:creationId xmlns:p14="http://schemas.microsoft.com/office/powerpoint/2010/main" val="775885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866440" y="2489201"/>
            <a:ext cx="7257143" cy="3530599"/>
          </a:xfrm>
        </p:spPr>
        <p:txBody>
          <a:bodyPr>
            <a:normAutofit fontScale="92500"/>
          </a:bodyPr>
          <a:lstStyle/>
          <a:p>
            <a:pPr>
              <a:lnSpc>
                <a:spcPct val="110000"/>
              </a:lnSpc>
            </a:pPr>
            <a:r>
              <a:rPr lang="en-US" sz="2100" dirty="0" err="1"/>
              <a:t>AustLII</a:t>
            </a:r>
            <a:r>
              <a:rPr lang="en-US" sz="2100" dirty="0"/>
              <a:t> Communities: </a:t>
            </a:r>
            <a:r>
              <a:rPr lang="en-US" sz="2100" dirty="0" err="1"/>
              <a:t>DataLex</a:t>
            </a:r>
            <a:r>
              <a:rPr lang="en-US" sz="2100" dirty="0"/>
              <a:t> </a:t>
            </a:r>
            <a:r>
              <a:rPr lang="en-US" sz="2100" dirty="0">
                <a:hlinkClick r:id="rId2"/>
              </a:rPr>
              <a:t>http://austlii.community/wiki/DataLex/</a:t>
            </a:r>
            <a:r>
              <a:rPr lang="en-US" sz="2100" dirty="0"/>
              <a:t>  – key </a:t>
            </a:r>
            <a:r>
              <a:rPr lang="en-US" sz="2100" dirty="0" err="1"/>
              <a:t>DataLex</a:t>
            </a:r>
            <a:r>
              <a:rPr lang="en-US" sz="2100" dirty="0"/>
              <a:t> papers, manuals </a:t>
            </a:r>
            <a:r>
              <a:rPr lang="en-US" sz="2100" dirty="0" err="1"/>
              <a:t>etc</a:t>
            </a:r>
            <a:endParaRPr lang="en-US" sz="2100" dirty="0"/>
          </a:p>
          <a:p>
            <a:pPr>
              <a:lnSpc>
                <a:spcPct val="110000"/>
              </a:lnSpc>
            </a:pPr>
            <a:r>
              <a:rPr lang="en-US" sz="2100" dirty="0"/>
              <a:t>Greenleaf, </a:t>
            </a:r>
            <a:r>
              <a:rPr lang="en-US" sz="2100" dirty="0" err="1"/>
              <a:t>Mowbray</a:t>
            </a:r>
            <a:r>
              <a:rPr lang="en-US" sz="2100" dirty="0"/>
              <a:t> &amp; Chung, ‘The </a:t>
            </a:r>
            <a:r>
              <a:rPr lang="en-US" sz="2100" dirty="0" err="1"/>
              <a:t>Datalex</a:t>
            </a:r>
            <a:r>
              <a:rPr lang="en-US" sz="2100" dirty="0"/>
              <a:t> Project: History and Bibliography’ (2018) </a:t>
            </a:r>
            <a:r>
              <a:rPr lang="en-US" sz="2100" dirty="0">
                <a:hlinkClick r:id="rId3"/>
              </a:rPr>
              <a:t>https://ssrn.com/abstract=3095897</a:t>
            </a:r>
            <a:r>
              <a:rPr lang="en-US" sz="2100" dirty="0"/>
              <a:t> </a:t>
            </a:r>
          </a:p>
          <a:p>
            <a:pPr lvl="1">
              <a:lnSpc>
                <a:spcPct val="110000"/>
              </a:lnSpc>
            </a:pPr>
            <a:r>
              <a:rPr lang="en-US" sz="1800" dirty="0"/>
              <a:t>or see linked bibliography at </a:t>
            </a:r>
            <a:r>
              <a:rPr lang="en-US" sz="1800" dirty="0">
                <a:hlinkClick r:id="rId4"/>
              </a:rPr>
              <a:t>http://www2.austlii.edu.au/~graham/expert_systems.html</a:t>
            </a:r>
            <a:r>
              <a:rPr lang="en-US" sz="1800" dirty="0"/>
              <a:t> </a:t>
            </a:r>
          </a:p>
          <a:p>
            <a:pPr>
              <a:lnSpc>
                <a:spcPct val="110000"/>
              </a:lnSpc>
            </a:pPr>
            <a:r>
              <a:rPr lang="en-AU" sz="2100" dirty="0"/>
              <a:t>Kevin Ashley </a:t>
            </a:r>
            <a:r>
              <a:rPr lang="en-AU" sz="2100" i="1" dirty="0"/>
              <a:t>Artificial Intelligence and Legal Analytics</a:t>
            </a:r>
            <a:r>
              <a:rPr lang="en-AU" sz="2100" dirty="0"/>
              <a:t> (Cambridge, 2017)</a:t>
            </a:r>
          </a:p>
          <a:p>
            <a:endParaRPr lang="en-US" dirty="0"/>
          </a:p>
        </p:txBody>
      </p:sp>
      <p:sp>
        <p:nvSpPr>
          <p:cNvPr id="4" name="Slide Number Placeholder 3">
            <a:extLst>
              <a:ext uri="{FF2B5EF4-FFF2-40B4-BE49-F238E27FC236}">
                <a16:creationId xmlns="" xmlns:a16="http://schemas.microsoft.com/office/drawing/2014/main" id="{BE5FF299-064D-784F-8F19-A6C3DD377948}"/>
              </a:ext>
            </a:extLst>
          </p:cNvPr>
          <p:cNvSpPr>
            <a:spLocks noGrp="1"/>
          </p:cNvSpPr>
          <p:nvPr>
            <p:ph type="sldNum" sz="quarter" idx="12"/>
          </p:nvPr>
        </p:nvSpPr>
        <p:spPr/>
        <p:txBody>
          <a:bodyPr/>
          <a:lstStyle/>
          <a:p>
            <a:fld id="{A98671AC-BDD7-A749-B322-624F152115F7}" type="slidenum">
              <a:rPr lang="en-US" smtClean="0"/>
              <a:t>42</a:t>
            </a:fld>
            <a:endParaRPr lang="en-US"/>
          </a:p>
        </p:txBody>
      </p:sp>
    </p:spTree>
    <p:extLst>
      <p:ext uri="{BB962C8B-B14F-4D97-AF65-F5344CB8AC3E}">
        <p14:creationId xmlns:p14="http://schemas.microsoft.com/office/powerpoint/2010/main" val="1106608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53A141-0B8D-BB4D-8112-87D3F6F9CC97}"/>
              </a:ext>
            </a:extLst>
          </p:cNvPr>
          <p:cNvSpPr>
            <a:spLocks noGrp="1"/>
          </p:cNvSpPr>
          <p:nvPr>
            <p:ph type="title"/>
          </p:nvPr>
        </p:nvSpPr>
        <p:spPr/>
        <p:txBody>
          <a:bodyPr/>
          <a:lstStyle/>
          <a:p>
            <a:r>
              <a:rPr lang="en-US" dirty="0"/>
              <a:t>Questions </a:t>
            </a:r>
            <a:r>
              <a:rPr lang="en-US"/>
              <a:t>and feedback</a:t>
            </a:r>
            <a:endParaRPr lang="en-US" dirty="0"/>
          </a:p>
        </p:txBody>
      </p:sp>
      <p:sp>
        <p:nvSpPr>
          <p:cNvPr id="3" name="Content Placeholder 2">
            <a:extLst>
              <a:ext uri="{FF2B5EF4-FFF2-40B4-BE49-F238E27FC236}">
                <a16:creationId xmlns="" xmlns:a16="http://schemas.microsoft.com/office/drawing/2014/main" id="{D5484E7F-DD8C-3144-9F21-1EC273679552}"/>
              </a:ext>
            </a:extLst>
          </p:cNvPr>
          <p:cNvSpPr>
            <a:spLocks noGrp="1"/>
          </p:cNvSpPr>
          <p:nvPr>
            <p:ph idx="1"/>
          </p:nvPr>
        </p:nvSpPr>
        <p:spPr/>
        <p:txBody>
          <a:bodyPr/>
          <a:lstStyle/>
          <a:p>
            <a:r>
              <a:rPr lang="en-US" dirty="0"/>
              <a:t>Graham Greenleaf - </a:t>
            </a:r>
            <a:r>
              <a:rPr lang="en-US" dirty="0">
                <a:hlinkClick r:id="rId2"/>
              </a:rPr>
              <a:t>graham@austlii.edu.au</a:t>
            </a:r>
            <a:endParaRPr lang="en-US" dirty="0"/>
          </a:p>
          <a:p>
            <a:r>
              <a:rPr lang="en-US" dirty="0"/>
              <a:t>Philip Chung - </a:t>
            </a:r>
            <a:r>
              <a:rPr lang="en-US" dirty="0">
                <a:hlinkClick r:id="rId3"/>
              </a:rPr>
              <a:t>philip@austlii.edu.au</a:t>
            </a:r>
            <a:endParaRPr lang="en-US" dirty="0"/>
          </a:p>
          <a:p>
            <a:endParaRPr lang="en-US" dirty="0"/>
          </a:p>
          <a:p>
            <a:r>
              <a:rPr lang="en-US" dirty="0"/>
              <a:t>General </a:t>
            </a:r>
            <a:r>
              <a:rPr lang="en-US" dirty="0" err="1"/>
              <a:t>DataLex</a:t>
            </a:r>
            <a:r>
              <a:rPr lang="en-US" dirty="0"/>
              <a:t> feedback - </a:t>
            </a:r>
            <a:r>
              <a:rPr lang="en-US" dirty="0">
                <a:hlinkClick r:id="rId4"/>
              </a:rPr>
              <a:t>datalex@austlii.edu.au</a:t>
            </a:r>
            <a:endParaRPr lang="en-US" dirty="0"/>
          </a:p>
          <a:p>
            <a:endParaRPr lang="en-US" dirty="0"/>
          </a:p>
        </p:txBody>
      </p:sp>
      <p:sp>
        <p:nvSpPr>
          <p:cNvPr id="4" name="Slide Number Placeholder 3">
            <a:extLst>
              <a:ext uri="{FF2B5EF4-FFF2-40B4-BE49-F238E27FC236}">
                <a16:creationId xmlns="" xmlns:a16="http://schemas.microsoft.com/office/drawing/2014/main" id="{A37042E7-DD72-824D-B5BA-8E4B4DF2B4A1}"/>
              </a:ext>
            </a:extLst>
          </p:cNvPr>
          <p:cNvSpPr>
            <a:spLocks noGrp="1"/>
          </p:cNvSpPr>
          <p:nvPr>
            <p:ph type="sldNum" sz="quarter" idx="12"/>
          </p:nvPr>
        </p:nvSpPr>
        <p:spPr/>
        <p:txBody>
          <a:bodyPr/>
          <a:lstStyle/>
          <a:p>
            <a:fld id="{A98671AC-BDD7-A749-B322-624F152115F7}" type="slidenum">
              <a:rPr lang="en-US" smtClean="0"/>
              <a:t>43</a:t>
            </a:fld>
            <a:endParaRPr lang="en-US"/>
          </a:p>
        </p:txBody>
      </p:sp>
    </p:spTree>
    <p:extLst>
      <p:ext uri="{BB962C8B-B14F-4D97-AF65-F5344CB8AC3E}">
        <p14:creationId xmlns:p14="http://schemas.microsoft.com/office/powerpoint/2010/main" val="262394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534484" cy="709865"/>
          </a:xfrm>
        </p:spPr>
        <p:txBody>
          <a:bodyPr>
            <a:normAutofit fontScale="90000"/>
          </a:bodyPr>
          <a:lstStyle/>
          <a:p>
            <a:r>
              <a:rPr lang="en-US" dirty="0"/>
              <a:t>15 principles for sustainable legal apps</a:t>
            </a:r>
          </a:p>
        </p:txBody>
      </p:sp>
      <p:sp>
        <p:nvSpPr>
          <p:cNvPr id="3" name="Content Placeholder 2"/>
          <p:cNvSpPr>
            <a:spLocks noGrp="1"/>
          </p:cNvSpPr>
          <p:nvPr>
            <p:ph idx="1"/>
          </p:nvPr>
        </p:nvSpPr>
        <p:spPr>
          <a:xfrm>
            <a:off x="866441" y="2489201"/>
            <a:ext cx="6877384" cy="3840162"/>
          </a:xfrm>
        </p:spPr>
        <p:txBody>
          <a:bodyPr>
            <a:normAutofit/>
          </a:bodyPr>
          <a:lstStyle/>
          <a:p>
            <a:r>
              <a:rPr lang="en-US" dirty="0"/>
              <a:t>‘Sustainable’ article suggests 15 ideas that still seem to make sense from the perspective of sustainable free legal advisory systems</a:t>
            </a:r>
          </a:p>
          <a:p>
            <a:pPr lvl="1"/>
            <a:r>
              <a:rPr lang="en-US" dirty="0"/>
              <a:t>See ‘Class exercise: Principles for development</a:t>
            </a:r>
            <a:r>
              <a:rPr lang="mr-IN" dirty="0"/>
              <a:t>…</a:t>
            </a:r>
            <a:r>
              <a:rPr lang="en-AU" dirty="0"/>
              <a:t>’</a:t>
            </a:r>
          </a:p>
          <a:p>
            <a:r>
              <a:rPr lang="en-AU" dirty="0" smtClean="0"/>
              <a:t>Three </a:t>
            </a:r>
            <a:r>
              <a:rPr lang="en-AU" dirty="0"/>
              <a:t>themes in </a:t>
            </a:r>
            <a:r>
              <a:rPr lang="en-AU" dirty="0" err="1"/>
              <a:t>AustLII’s</a:t>
            </a:r>
            <a:r>
              <a:rPr lang="en-AU" dirty="0"/>
              <a:t> </a:t>
            </a:r>
            <a:r>
              <a:rPr lang="en-AU" dirty="0" smtClean="0"/>
              <a:t>approach, are the need for:</a:t>
            </a:r>
            <a:endParaRPr lang="en-AU" dirty="0"/>
          </a:p>
          <a:p>
            <a:pPr marL="728663" lvl="1" indent="-385763">
              <a:buFont typeface="+mj-lt"/>
              <a:buAutoNum type="arabicPeriod"/>
            </a:pPr>
            <a:r>
              <a:rPr lang="en-AU" b="1" dirty="0"/>
              <a:t>Explanations</a:t>
            </a:r>
            <a:r>
              <a:rPr lang="en-AU" dirty="0"/>
              <a:t> based on the sources of </a:t>
            </a:r>
            <a:r>
              <a:rPr lang="en-AU" dirty="0" smtClean="0"/>
              <a:t>law (1-5)</a:t>
            </a:r>
          </a:p>
          <a:p>
            <a:pPr marL="728663" lvl="1" indent="-385763">
              <a:buFont typeface="+mj-lt"/>
              <a:buAutoNum type="arabicPeriod"/>
            </a:pPr>
            <a:r>
              <a:rPr lang="en-AU" b="1" dirty="0" smtClean="0"/>
              <a:t>Self-sufficiency </a:t>
            </a:r>
            <a:r>
              <a:rPr lang="en-AU" dirty="0" smtClean="0"/>
              <a:t>by legal advice providers (6), (15)</a:t>
            </a:r>
            <a:endParaRPr lang="en-AU" dirty="0"/>
          </a:p>
          <a:p>
            <a:pPr marL="728663" lvl="1" indent="-385763">
              <a:buFont typeface="+mj-lt"/>
              <a:buAutoNum type="arabicPeriod"/>
            </a:pPr>
            <a:r>
              <a:rPr lang="en-AU" b="1" dirty="0"/>
              <a:t>Transparency</a:t>
            </a:r>
            <a:r>
              <a:rPr lang="en-AU" dirty="0"/>
              <a:t> between code and sources, in both the underlying KB, and the app in </a:t>
            </a:r>
            <a:r>
              <a:rPr lang="en-AU" dirty="0" smtClean="0"/>
              <a:t>operation (7-14)</a:t>
            </a:r>
            <a:endParaRPr lang="en-AU" dirty="0"/>
          </a:p>
          <a:p>
            <a:pPr marL="42863" indent="0">
              <a:buNone/>
            </a:pPr>
            <a:r>
              <a:rPr lang="en-US" i="1" dirty="0"/>
              <a:t>A quick introduction to these arguments</a:t>
            </a:r>
            <a:r>
              <a:rPr lang="mr-IN" i="1" dirty="0"/>
              <a:t>…</a:t>
            </a:r>
            <a:endParaRPr lang="en-US" i="1" dirty="0"/>
          </a:p>
          <a:p>
            <a:endParaRPr lang="en-US" dirty="0"/>
          </a:p>
        </p:txBody>
      </p:sp>
      <p:sp>
        <p:nvSpPr>
          <p:cNvPr id="4" name="Slide Number Placeholder 3">
            <a:extLst>
              <a:ext uri="{FF2B5EF4-FFF2-40B4-BE49-F238E27FC236}">
                <a16:creationId xmlns="" xmlns:a16="http://schemas.microsoft.com/office/drawing/2014/main" id="{38A85A91-36AC-184C-AF58-44F5D191DFD1}"/>
              </a:ext>
            </a:extLst>
          </p:cNvPr>
          <p:cNvSpPr>
            <a:spLocks noGrp="1"/>
          </p:cNvSpPr>
          <p:nvPr>
            <p:ph type="sldNum" sz="quarter" idx="12"/>
          </p:nvPr>
        </p:nvSpPr>
        <p:spPr/>
        <p:txBody>
          <a:bodyPr/>
          <a:lstStyle/>
          <a:p>
            <a:fld id="{A98671AC-BDD7-A749-B322-624F152115F7}" type="slidenum">
              <a:rPr lang="en-US" smtClean="0"/>
              <a:t>5</a:t>
            </a:fld>
            <a:endParaRPr lang="en-US"/>
          </a:p>
        </p:txBody>
      </p:sp>
    </p:spTree>
    <p:extLst>
      <p:ext uri="{BB962C8B-B14F-4D97-AF65-F5344CB8AC3E}">
        <p14:creationId xmlns:p14="http://schemas.microsoft.com/office/powerpoint/2010/main" val="155004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D24248-FF6C-E147-B841-559E6C324993}"/>
              </a:ext>
            </a:extLst>
          </p:cNvPr>
          <p:cNvSpPr>
            <a:spLocks noGrp="1"/>
          </p:cNvSpPr>
          <p:nvPr>
            <p:ph type="title"/>
          </p:nvPr>
        </p:nvSpPr>
        <p:spPr/>
        <p:txBody>
          <a:bodyPr>
            <a:normAutofit fontScale="90000"/>
          </a:bodyPr>
          <a:lstStyle/>
          <a:p>
            <a:r>
              <a:rPr lang="en-US" dirty="0"/>
              <a:t>Summary: 15 principles for sustainable legal app development</a:t>
            </a:r>
          </a:p>
        </p:txBody>
      </p:sp>
      <p:sp>
        <p:nvSpPr>
          <p:cNvPr id="3" name="Content Placeholder 2">
            <a:extLst>
              <a:ext uri="{FF2B5EF4-FFF2-40B4-BE49-F238E27FC236}">
                <a16:creationId xmlns="" xmlns:a16="http://schemas.microsoft.com/office/drawing/2014/main" id="{3141FC8A-5EF4-EA4C-888F-D9AD2AAAE2DD}"/>
              </a:ext>
            </a:extLst>
          </p:cNvPr>
          <p:cNvSpPr>
            <a:spLocks noGrp="1"/>
          </p:cNvSpPr>
          <p:nvPr>
            <p:ph idx="1"/>
          </p:nvPr>
        </p:nvSpPr>
        <p:spPr>
          <a:xfrm>
            <a:off x="400053" y="2286001"/>
            <a:ext cx="8515349" cy="4357688"/>
          </a:xfrm>
        </p:spPr>
        <p:txBody>
          <a:bodyPr numCol="3" spcCol="144000">
            <a:normAutofit/>
          </a:bodyPr>
          <a:lstStyle/>
          <a:p>
            <a:pPr>
              <a:buFont typeface="+mj-lt"/>
              <a:buAutoNum type="arabicPeriod"/>
            </a:pPr>
            <a:r>
              <a:rPr lang="en-US" sz="1700" dirty="0"/>
              <a:t>Law is not ‘just another problem domain’</a:t>
            </a:r>
          </a:p>
          <a:p>
            <a:pPr>
              <a:buFont typeface="+mj-lt"/>
              <a:buAutoNum type="arabicPeriod"/>
            </a:pPr>
            <a:r>
              <a:rPr lang="en-US" sz="1700" dirty="0"/>
              <a:t>Expertise is relative</a:t>
            </a:r>
          </a:p>
          <a:p>
            <a:pPr>
              <a:buFont typeface="+mj-lt"/>
              <a:buAutoNum type="arabicPeriod"/>
            </a:pPr>
            <a:r>
              <a:rPr lang="en-US" sz="1700" dirty="0"/>
              <a:t>No AI tool suits all types of problems</a:t>
            </a:r>
          </a:p>
          <a:p>
            <a:pPr>
              <a:buFont typeface="+mj-lt"/>
              <a:buAutoNum type="arabicPeriod"/>
            </a:pPr>
            <a:r>
              <a:rPr lang="en-US" sz="1700" dirty="0"/>
              <a:t>Start with legislation, not case law</a:t>
            </a:r>
          </a:p>
          <a:p>
            <a:pPr>
              <a:buFont typeface="+mj-lt"/>
              <a:buAutoNum type="arabicPeriod"/>
            </a:pPr>
            <a:r>
              <a:rPr lang="en-US" sz="1700" dirty="0"/>
              <a:t>Aim to handle complexity</a:t>
            </a:r>
          </a:p>
          <a:p>
            <a:pPr>
              <a:buFont typeface="+mj-lt"/>
              <a:buAutoNum type="arabicPeriod"/>
            </a:pPr>
            <a:r>
              <a:rPr lang="en-US" sz="1700" dirty="0"/>
              <a:t>Users </a:t>
            </a:r>
            <a:r>
              <a:rPr lang="en-US" sz="1700" dirty="0" err="1"/>
              <a:t>organisations</a:t>
            </a:r>
            <a:r>
              <a:rPr lang="en-US" sz="1700" dirty="0"/>
              <a:t> should maintain their own knowledge-bases</a:t>
            </a:r>
          </a:p>
          <a:p>
            <a:pPr>
              <a:buFont typeface="+mj-lt"/>
              <a:buAutoNum type="arabicPeriod"/>
            </a:pPr>
            <a:endParaRPr lang="en-US" sz="1700" dirty="0"/>
          </a:p>
          <a:p>
            <a:pPr>
              <a:buFont typeface="+mj-lt"/>
              <a:buAutoNum type="arabicPeriod"/>
            </a:pPr>
            <a:r>
              <a:rPr lang="en-US" sz="1700" dirty="0"/>
              <a:t>Use declarative knowledge representations where possible</a:t>
            </a:r>
          </a:p>
          <a:p>
            <a:pPr>
              <a:buFont typeface="+mj-lt"/>
              <a:buAutoNum type="arabicPeriod"/>
            </a:pPr>
            <a:r>
              <a:rPr lang="en-US" sz="1700" dirty="0" smtClean="0"/>
              <a:t>Isomorphism </a:t>
            </a:r>
            <a:r>
              <a:rPr lang="en-US" sz="1700" dirty="0"/>
              <a:t>is desirable</a:t>
            </a:r>
          </a:p>
          <a:p>
            <a:pPr>
              <a:buFont typeface="+mj-lt"/>
              <a:buAutoNum type="arabicPeriod"/>
            </a:pPr>
            <a:r>
              <a:rPr lang="en-US" sz="1700" dirty="0"/>
              <a:t>Quasi-natural-language knowledge-bases avoid repetitive coding</a:t>
            </a:r>
          </a:p>
          <a:p>
            <a:pPr>
              <a:buFont typeface="+mj-lt"/>
              <a:buAutoNum type="arabicPeriod"/>
            </a:pPr>
            <a:r>
              <a:rPr lang="en-US" sz="1700" dirty="0"/>
              <a:t>Propositional representation is enough for most tasks</a:t>
            </a:r>
          </a:p>
          <a:p>
            <a:pPr>
              <a:buFont typeface="+mj-lt"/>
              <a:buAutoNum type="arabicPeriod"/>
            </a:pPr>
            <a:r>
              <a:rPr lang="en-US" sz="1700" dirty="0"/>
              <a:t>Inferencing is not enough for decision support</a:t>
            </a:r>
          </a:p>
          <a:p>
            <a:pPr>
              <a:buFont typeface="+mj-lt"/>
              <a:buAutoNum type="arabicPeriod"/>
            </a:pPr>
            <a:r>
              <a:rPr lang="en-US" sz="1700" dirty="0"/>
              <a:t>Semi-expert systems and users collaborate</a:t>
            </a:r>
          </a:p>
          <a:p>
            <a:pPr>
              <a:buFont typeface="+mj-lt"/>
              <a:buAutoNum type="arabicPeriod"/>
            </a:pPr>
            <a:r>
              <a:rPr lang="en-US" sz="1700" dirty="0"/>
              <a:t>Legal expertise can and should be captured by multiple means</a:t>
            </a:r>
          </a:p>
          <a:p>
            <a:pPr>
              <a:buFont typeface="+mj-lt"/>
              <a:buAutoNum type="arabicPeriod"/>
            </a:pPr>
            <a:r>
              <a:rPr lang="en-US" sz="1700" dirty="0"/>
              <a:t>Automate hypertext linking, and searches, from knowledge-bases</a:t>
            </a:r>
          </a:p>
          <a:p>
            <a:pPr>
              <a:buFont typeface="+mj-lt"/>
              <a:buAutoNum type="arabicPeriod"/>
            </a:pPr>
            <a:r>
              <a:rPr lang="en-US" sz="1700" dirty="0"/>
              <a:t>Collaborative knowledge-bases can. Rows –sources development</a:t>
            </a:r>
          </a:p>
          <a:p>
            <a:endParaRPr lang="en-US" dirty="0"/>
          </a:p>
        </p:txBody>
      </p:sp>
      <p:sp>
        <p:nvSpPr>
          <p:cNvPr id="4" name="Slide Number Placeholder 3">
            <a:extLst>
              <a:ext uri="{FF2B5EF4-FFF2-40B4-BE49-F238E27FC236}">
                <a16:creationId xmlns="" xmlns:a16="http://schemas.microsoft.com/office/drawing/2014/main" id="{7764729E-F6E8-A24D-A7E6-FAA68AE5BF0F}"/>
              </a:ext>
            </a:extLst>
          </p:cNvPr>
          <p:cNvSpPr>
            <a:spLocks noGrp="1"/>
          </p:cNvSpPr>
          <p:nvPr>
            <p:ph type="sldNum" sz="quarter" idx="12"/>
          </p:nvPr>
        </p:nvSpPr>
        <p:spPr/>
        <p:txBody>
          <a:bodyPr/>
          <a:lstStyle/>
          <a:p>
            <a:fld id="{A98671AC-BDD7-A749-B322-624F152115F7}" type="slidenum">
              <a:rPr lang="en-US" smtClean="0"/>
              <a:t>6</a:t>
            </a:fld>
            <a:endParaRPr lang="en-US"/>
          </a:p>
        </p:txBody>
      </p:sp>
    </p:spTree>
    <p:extLst>
      <p:ext uri="{BB962C8B-B14F-4D97-AF65-F5344CB8AC3E}">
        <p14:creationId xmlns:p14="http://schemas.microsoft.com/office/powerpoint/2010/main" val="946172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927099"/>
            <a:ext cx="6777372" cy="709865"/>
          </a:xfrm>
        </p:spPr>
        <p:txBody>
          <a:bodyPr>
            <a:normAutofit fontScale="90000"/>
          </a:bodyPr>
          <a:lstStyle/>
          <a:p>
            <a:r>
              <a:rPr lang="en-AU" dirty="0"/>
              <a:t>1. Law is not  ‘just another problem domain’ </a:t>
            </a:r>
            <a:endParaRPr lang="en-US" dirty="0"/>
          </a:p>
        </p:txBody>
      </p:sp>
      <p:sp>
        <p:nvSpPr>
          <p:cNvPr id="3" name="Content Placeholder 2"/>
          <p:cNvSpPr>
            <a:spLocks noGrp="1"/>
          </p:cNvSpPr>
          <p:nvPr>
            <p:ph idx="1"/>
          </p:nvPr>
        </p:nvSpPr>
        <p:spPr>
          <a:xfrm>
            <a:off x="866441" y="2489201"/>
            <a:ext cx="6948822" cy="3825874"/>
          </a:xfrm>
        </p:spPr>
        <p:txBody>
          <a:bodyPr>
            <a:normAutofit fontScale="92500" lnSpcReduction="20000"/>
          </a:bodyPr>
          <a:lstStyle/>
          <a:p>
            <a:pPr>
              <a:lnSpc>
                <a:spcPct val="120000"/>
              </a:lnSpc>
            </a:pPr>
            <a:r>
              <a:rPr lang="en-US" dirty="0"/>
              <a:t>Law is a difficult and unusual problem domain</a:t>
            </a:r>
          </a:p>
          <a:p>
            <a:pPr lvl="1">
              <a:lnSpc>
                <a:spcPct val="120000"/>
              </a:lnSpc>
            </a:pPr>
            <a:r>
              <a:rPr lang="en-US" dirty="0"/>
              <a:t>Unique relationship b/w legal sources and reasoning</a:t>
            </a:r>
          </a:p>
          <a:p>
            <a:pPr>
              <a:lnSpc>
                <a:spcPct val="120000"/>
              </a:lnSpc>
            </a:pPr>
            <a:r>
              <a:rPr lang="en-US" dirty="0"/>
              <a:t>At least </a:t>
            </a:r>
            <a:r>
              <a:rPr lang="en-US" b="1" i="1" dirty="0"/>
              <a:t>5 types of legal expertise </a:t>
            </a:r>
            <a:r>
              <a:rPr lang="en-US" dirty="0"/>
              <a:t>may be modeled: (</a:t>
            </a:r>
            <a:r>
              <a:rPr lang="en-US" dirty="0" err="1"/>
              <a:t>i</a:t>
            </a:r>
            <a:r>
              <a:rPr lang="en-US" dirty="0"/>
              <a:t>) formal advice; (ii) strategic advice; (iii) document generation; (iv) smart litigation/transaction systems; (v) smart retrieval</a:t>
            </a:r>
          </a:p>
          <a:p>
            <a:pPr>
              <a:lnSpc>
                <a:spcPct val="120000"/>
              </a:lnSpc>
            </a:pPr>
            <a:r>
              <a:rPr lang="en-US" dirty="0" err="1"/>
              <a:t>DataLex</a:t>
            </a:r>
            <a:r>
              <a:rPr lang="en-US" dirty="0"/>
              <a:t> approach focuses on </a:t>
            </a:r>
            <a:r>
              <a:rPr lang="en-US" b="1" i="1" dirty="0"/>
              <a:t>(</a:t>
            </a:r>
            <a:r>
              <a:rPr lang="en-US" b="1" i="1" dirty="0" err="1"/>
              <a:t>i</a:t>
            </a:r>
            <a:r>
              <a:rPr lang="en-US" b="1" i="1" dirty="0"/>
              <a:t>)</a:t>
            </a:r>
            <a:r>
              <a:rPr lang="en-US" dirty="0"/>
              <a:t> </a:t>
            </a:r>
            <a:r>
              <a:rPr lang="en-US" b="1" i="1" dirty="0"/>
              <a:t>formal legal advisory systems</a:t>
            </a:r>
            <a:r>
              <a:rPr lang="en-US" dirty="0"/>
              <a:t>: conclusions supported by legally convincing reasons based on sources.</a:t>
            </a:r>
          </a:p>
          <a:p>
            <a:pPr lvl="1">
              <a:lnSpc>
                <a:spcPct val="120000"/>
              </a:lnSpc>
            </a:pPr>
            <a:r>
              <a:rPr lang="en-US" dirty="0" err="1"/>
              <a:t>DataLex</a:t>
            </a:r>
            <a:r>
              <a:rPr lang="en-US" dirty="0"/>
              <a:t> primarily uses ‘symbolic AI’ (supplemented by procedural document generation, data mining and NNDA)</a:t>
            </a:r>
          </a:p>
          <a:p>
            <a:pPr lvl="1">
              <a:lnSpc>
                <a:spcPct val="120000"/>
              </a:lnSpc>
            </a:pPr>
            <a:r>
              <a:rPr lang="en-US" dirty="0"/>
              <a:t>models (ii), (iv) &amp; (v) are more likely to use ‘connectionist’ tools (neural nets, machine learning + very big data sets)</a:t>
            </a:r>
          </a:p>
        </p:txBody>
      </p:sp>
      <p:sp>
        <p:nvSpPr>
          <p:cNvPr id="4" name="Slide Number Placeholder 3">
            <a:extLst>
              <a:ext uri="{FF2B5EF4-FFF2-40B4-BE49-F238E27FC236}">
                <a16:creationId xmlns="" xmlns:a16="http://schemas.microsoft.com/office/drawing/2014/main" id="{2C84C112-1456-F447-ADD7-6A76463C41B4}"/>
              </a:ext>
            </a:extLst>
          </p:cNvPr>
          <p:cNvSpPr>
            <a:spLocks noGrp="1"/>
          </p:cNvSpPr>
          <p:nvPr>
            <p:ph type="sldNum" sz="quarter" idx="12"/>
          </p:nvPr>
        </p:nvSpPr>
        <p:spPr/>
        <p:txBody>
          <a:bodyPr/>
          <a:lstStyle/>
          <a:p>
            <a:fld id="{A98671AC-BDD7-A749-B322-624F152115F7}" type="slidenum">
              <a:rPr lang="en-US" smtClean="0"/>
              <a:t>7</a:t>
            </a:fld>
            <a:endParaRPr lang="en-US"/>
          </a:p>
        </p:txBody>
      </p:sp>
    </p:spTree>
    <p:extLst>
      <p:ext uri="{BB962C8B-B14F-4D97-AF65-F5344CB8AC3E}">
        <p14:creationId xmlns:p14="http://schemas.microsoft.com/office/powerpoint/2010/main" val="3496491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 </a:t>
            </a:r>
            <a:r>
              <a:rPr lang="en-AU" sz="3000" dirty="0"/>
              <a:t>Expertise is relative </a:t>
            </a:r>
            <a:endParaRPr lang="en-US" sz="3000" dirty="0"/>
          </a:p>
        </p:txBody>
      </p:sp>
      <p:sp>
        <p:nvSpPr>
          <p:cNvPr id="3" name="Content Placeholder 2"/>
          <p:cNvSpPr>
            <a:spLocks noGrp="1"/>
          </p:cNvSpPr>
          <p:nvPr>
            <p:ph idx="1"/>
          </p:nvPr>
        </p:nvSpPr>
        <p:spPr>
          <a:xfrm>
            <a:off x="866441" y="2489201"/>
            <a:ext cx="6891672" cy="3868737"/>
          </a:xfrm>
        </p:spPr>
        <p:txBody>
          <a:bodyPr>
            <a:normAutofit/>
          </a:bodyPr>
          <a:lstStyle/>
          <a:p>
            <a:r>
              <a:rPr lang="en-US" dirty="0"/>
              <a:t>‘Expert’ depends on context </a:t>
            </a:r>
          </a:p>
          <a:p>
            <a:pPr lvl="1"/>
            <a:r>
              <a:rPr lang="en-US" dirty="0"/>
              <a:t>resource limitations define ‘expertise’ by context</a:t>
            </a:r>
          </a:p>
          <a:p>
            <a:pPr lvl="2"/>
            <a:r>
              <a:rPr lang="en-US" dirty="0"/>
              <a:t>Including both legal and computing expertise</a:t>
            </a:r>
          </a:p>
          <a:p>
            <a:pPr lvl="1"/>
            <a:r>
              <a:rPr lang="en-US" dirty="0"/>
              <a:t>particularly applicable to free advice providers</a:t>
            </a:r>
          </a:p>
          <a:p>
            <a:pPr lvl="1"/>
            <a:r>
              <a:rPr lang="en-US" dirty="0"/>
              <a:t> assumption behind the </a:t>
            </a:r>
            <a:r>
              <a:rPr lang="en-US" dirty="0" err="1"/>
              <a:t>DataLex</a:t>
            </a:r>
            <a:r>
              <a:rPr lang="en-US" dirty="0"/>
              <a:t> approach</a:t>
            </a:r>
          </a:p>
          <a:p>
            <a:r>
              <a:rPr lang="en-US" dirty="0"/>
              <a:t>‘This problem appears to be beyond the expertise of this system’ </a:t>
            </a:r>
          </a:p>
          <a:p>
            <a:pPr lvl="1"/>
            <a:r>
              <a:rPr lang="en-US" dirty="0"/>
              <a:t>successful advice, triaging human expertise to where needed most</a:t>
            </a:r>
          </a:p>
          <a:p>
            <a:pPr lvl="1"/>
            <a:r>
              <a:rPr lang="en-US" dirty="0"/>
              <a:t>many system should include this at some point</a:t>
            </a:r>
          </a:p>
          <a:p>
            <a:endParaRPr lang="en-US" dirty="0"/>
          </a:p>
        </p:txBody>
      </p:sp>
      <p:sp>
        <p:nvSpPr>
          <p:cNvPr id="4" name="Slide Number Placeholder 3">
            <a:extLst>
              <a:ext uri="{FF2B5EF4-FFF2-40B4-BE49-F238E27FC236}">
                <a16:creationId xmlns="" xmlns:a16="http://schemas.microsoft.com/office/drawing/2014/main" id="{9ACEC3D8-E5EA-4941-9024-BE7B54C22654}"/>
              </a:ext>
            </a:extLst>
          </p:cNvPr>
          <p:cNvSpPr>
            <a:spLocks noGrp="1"/>
          </p:cNvSpPr>
          <p:nvPr>
            <p:ph type="sldNum" sz="quarter" idx="12"/>
          </p:nvPr>
        </p:nvSpPr>
        <p:spPr/>
        <p:txBody>
          <a:bodyPr/>
          <a:lstStyle/>
          <a:p>
            <a:fld id="{A98671AC-BDD7-A749-B322-624F152115F7}" type="slidenum">
              <a:rPr lang="en-US" smtClean="0"/>
              <a:t>8</a:t>
            </a:fld>
            <a:endParaRPr lang="en-US"/>
          </a:p>
        </p:txBody>
      </p:sp>
    </p:spTree>
    <p:extLst>
      <p:ext uri="{BB962C8B-B14F-4D97-AF65-F5344CB8AC3E}">
        <p14:creationId xmlns:p14="http://schemas.microsoft.com/office/powerpoint/2010/main" val="51896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48797" cy="709865"/>
          </a:xfrm>
        </p:spPr>
        <p:txBody>
          <a:bodyPr>
            <a:normAutofit fontScale="90000"/>
          </a:bodyPr>
          <a:lstStyle/>
          <a:p>
            <a:r>
              <a:rPr lang="en-US" dirty="0"/>
              <a:t>3. </a:t>
            </a:r>
            <a:r>
              <a:rPr lang="en-AU" dirty="0"/>
              <a:t>No AI tool suits all types of problems </a:t>
            </a:r>
            <a:endParaRPr lang="en-US" dirty="0"/>
          </a:p>
        </p:txBody>
      </p:sp>
      <p:sp>
        <p:nvSpPr>
          <p:cNvPr id="3" name="Content Placeholder 2"/>
          <p:cNvSpPr>
            <a:spLocks noGrp="1"/>
          </p:cNvSpPr>
          <p:nvPr>
            <p:ph idx="1"/>
          </p:nvPr>
        </p:nvSpPr>
        <p:spPr>
          <a:xfrm>
            <a:off x="866441" y="2489201"/>
            <a:ext cx="6934534" cy="3925887"/>
          </a:xfrm>
        </p:spPr>
        <p:txBody>
          <a:bodyPr>
            <a:normAutofit lnSpcReduction="10000"/>
          </a:bodyPr>
          <a:lstStyle/>
          <a:p>
            <a:pPr>
              <a:lnSpc>
                <a:spcPct val="110000"/>
              </a:lnSpc>
            </a:pPr>
            <a:r>
              <a:rPr lang="en-US" dirty="0"/>
              <a:t>Fundamental question: </a:t>
            </a:r>
          </a:p>
          <a:p>
            <a:pPr lvl="1">
              <a:lnSpc>
                <a:spcPct val="110000"/>
              </a:lnSpc>
            </a:pPr>
            <a:r>
              <a:rPr lang="en-US" dirty="0"/>
              <a:t>is </a:t>
            </a:r>
            <a:r>
              <a:rPr lang="en-US" b="1" dirty="0"/>
              <a:t>prediction</a:t>
            </a:r>
            <a:r>
              <a:rPr lang="en-US" dirty="0"/>
              <a:t> of a ‘correct’ (useful) answer sufficient?</a:t>
            </a:r>
          </a:p>
          <a:p>
            <a:pPr lvl="1">
              <a:lnSpc>
                <a:spcPct val="110000"/>
              </a:lnSpc>
            </a:pPr>
            <a:r>
              <a:rPr lang="en-US" dirty="0"/>
              <a:t>or are </a:t>
            </a:r>
            <a:r>
              <a:rPr lang="en-US" b="1" dirty="0"/>
              <a:t>justifications</a:t>
            </a:r>
            <a:r>
              <a:rPr lang="en-US" dirty="0"/>
              <a:t> based on legal sources required?</a:t>
            </a:r>
          </a:p>
          <a:p>
            <a:pPr>
              <a:lnSpc>
                <a:spcPct val="110000"/>
              </a:lnSpc>
            </a:pPr>
            <a:r>
              <a:rPr lang="en-US" dirty="0"/>
              <a:t>Answer determines which types of tools can be used.</a:t>
            </a:r>
          </a:p>
          <a:p>
            <a:pPr lvl="1">
              <a:lnSpc>
                <a:spcPct val="110000"/>
              </a:lnSpc>
            </a:pPr>
            <a:r>
              <a:rPr lang="en-US" dirty="0"/>
              <a:t>machine learning (ML), neural networks </a:t>
            </a:r>
            <a:r>
              <a:rPr lang="en-US" dirty="0" err="1"/>
              <a:t>etc</a:t>
            </a:r>
            <a:r>
              <a:rPr lang="en-US" dirty="0"/>
              <a:t> cannot as yet explain their answers in human terms</a:t>
            </a:r>
          </a:p>
          <a:p>
            <a:pPr lvl="1">
              <a:lnSpc>
                <a:spcPct val="110000"/>
              </a:lnSpc>
            </a:pPr>
            <a:r>
              <a:rPr lang="en-US" dirty="0" err="1"/>
              <a:t>Eg</a:t>
            </a:r>
            <a:r>
              <a:rPr lang="en-US" dirty="0"/>
              <a:t> automated document discovery systems, based on ML, can work well  because </a:t>
            </a:r>
          </a:p>
          <a:p>
            <a:pPr marL="1028700" lvl="2" indent="-342900">
              <a:lnSpc>
                <a:spcPct val="110000"/>
              </a:lnSpc>
              <a:buFont typeface="+mj-ea"/>
              <a:buAutoNum type="circleNumDbPlain"/>
            </a:pPr>
            <a:r>
              <a:rPr lang="en-US" dirty="0"/>
              <a:t>they only need to predict if a document is likely to be relevant, but not explain why;</a:t>
            </a:r>
          </a:p>
          <a:p>
            <a:pPr marL="1028700" lvl="2" indent="-342900">
              <a:lnSpc>
                <a:spcPct val="110000"/>
              </a:lnSpc>
              <a:buFont typeface="+mj-ea"/>
              <a:buAutoNum type="circleNumDbPlain"/>
            </a:pPr>
            <a:r>
              <a:rPr lang="en-US" dirty="0"/>
              <a:t>training sets (with labels as to relevant / irrelevant) are affordable to produce</a:t>
            </a:r>
          </a:p>
        </p:txBody>
      </p:sp>
      <p:sp>
        <p:nvSpPr>
          <p:cNvPr id="4" name="Slide Number Placeholder 3">
            <a:extLst>
              <a:ext uri="{FF2B5EF4-FFF2-40B4-BE49-F238E27FC236}">
                <a16:creationId xmlns="" xmlns:a16="http://schemas.microsoft.com/office/drawing/2014/main" id="{758EC067-5B5F-5341-8BC1-281FAD920314}"/>
              </a:ext>
            </a:extLst>
          </p:cNvPr>
          <p:cNvSpPr>
            <a:spLocks noGrp="1"/>
          </p:cNvSpPr>
          <p:nvPr>
            <p:ph type="sldNum" sz="quarter" idx="12"/>
          </p:nvPr>
        </p:nvSpPr>
        <p:spPr/>
        <p:txBody>
          <a:bodyPr/>
          <a:lstStyle/>
          <a:p>
            <a:fld id="{A98671AC-BDD7-A749-B322-624F152115F7}" type="slidenum">
              <a:rPr lang="en-US" smtClean="0"/>
              <a:t>9</a:t>
            </a:fld>
            <a:endParaRPr lang="en-US"/>
          </a:p>
        </p:txBody>
      </p:sp>
    </p:spTree>
    <p:extLst>
      <p:ext uri="{BB962C8B-B14F-4D97-AF65-F5344CB8AC3E}">
        <p14:creationId xmlns:p14="http://schemas.microsoft.com/office/powerpoint/2010/main" val="2901247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7826</TotalTime>
  <Words>3829</Words>
  <Application>Microsoft Macintosh PowerPoint</Application>
  <PresentationFormat>On-screen Show (4:3)</PresentationFormat>
  <Paragraphs>383</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Ion Boardroom</vt:lpstr>
      <vt:lpstr>Coding Legal Apps An introduction to rule-based AI in law </vt:lpstr>
      <vt:lpstr>Aims</vt:lpstr>
      <vt:lpstr>DataLex &amp; AustLII – Background </vt:lpstr>
      <vt:lpstr>DataLex within AustLII Communities</vt:lpstr>
      <vt:lpstr>15 principles for sustainable legal apps</vt:lpstr>
      <vt:lpstr>Summary: 15 principles for sustainable legal app development</vt:lpstr>
      <vt:lpstr>1. Law is not  ‘just another problem domain’ </vt:lpstr>
      <vt:lpstr>2. Expertise is relative </vt:lpstr>
      <vt:lpstr>3. No AI tool suits all types of problems </vt:lpstr>
      <vt:lpstr>Eg Machine learning [ML] is rarely relevant to legal advice / decision support systems</vt:lpstr>
      <vt:lpstr>4. Start with legislation, not case law </vt:lpstr>
      <vt:lpstr>Extract from Finder’s Cases KB (DataLex PANNDA)</vt:lpstr>
      <vt:lpstr>5. Aim to handle complexity </vt:lpstr>
      <vt:lpstr>Extract from Constitution Act s44 KB (DataLex)</vt:lpstr>
      <vt:lpstr>6. Users organisations should maintain their own knowledge-bases </vt:lpstr>
      <vt:lpstr>7. Use declarative knowledge representations where possible </vt:lpstr>
      <vt:lpstr>Class Exercise  ‘Simple backward and forward chaining rules’ </vt:lpstr>
      <vt:lpstr>‘Goaltest’</vt:lpstr>
      <vt:lpstr>Examples of a declarative &amp; a procedural rule</vt:lpstr>
      <vt:lpstr>8. Isomorphism is desirable </vt:lpstr>
      <vt:lpstr>Extract from (somewhat) isomorphic KB</vt:lpstr>
      <vt:lpstr>9. Quasi-natural-language knowledge-bases avoid repetitive coding </vt:lpstr>
      <vt:lpstr>Examples of dialogue &amp; explanations generated automatically from s29 code (previous slide)</vt:lpstr>
      <vt:lpstr>PowerPoint Presentation</vt:lpstr>
      <vt:lpstr>10. Propositional representation is enough for most tasks </vt:lpstr>
      <vt:lpstr>11. Inferencing is not enough for decision support </vt:lpstr>
      <vt:lpstr>12. Semi-expert systems and users collaborate </vt:lpstr>
      <vt:lpstr>13. Legal expertise can and should be captured by multiple means </vt:lpstr>
      <vt:lpstr>Constitution s44 KB – results of embedded search for direct or indirect pecuniary interest</vt:lpstr>
      <vt:lpstr>14. Automate hypertext linking, and searches, from knowledge-bases </vt:lpstr>
      <vt:lpstr>Constitution s44 KB – embedded link to Sykes v Cleary, then to LawCite showing cases later than KB</vt:lpstr>
      <vt:lpstr>15. Collaborative knowledge-bases can crowd-source development </vt:lpstr>
      <vt:lpstr>Summary: 15 principles for sustainable legal app development</vt:lpstr>
      <vt:lpstr>Class exercise: Which of these 15 ‘principles’ are relevant?</vt:lpstr>
      <vt:lpstr>Demonstration of DataLex app development  - Privacy procedures</vt:lpstr>
      <vt:lpstr>A set of facts to test the Privacy app</vt:lpstr>
      <vt:lpstr>The DataLex system within AustLII Communities</vt:lpstr>
      <vt:lpstr>Building a DataLex test app</vt:lpstr>
      <vt:lpstr>DataLex Knowledge-base Development Tools</vt:lpstr>
      <vt:lpstr>Building a DataLex test app (cont.)</vt:lpstr>
      <vt:lpstr>What can you do next with DataLex?</vt:lpstr>
      <vt:lpstr>References</vt:lpstr>
      <vt:lpstr>Questions and feedback</vt:lpstr>
    </vt:vector>
  </TitlesOfParts>
  <Company>UNSW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DataLex decision support systems </dc:title>
  <dc:creator>Graham Greenleaf</dc:creator>
  <cp:lastModifiedBy>Graham Greenleaf</cp:lastModifiedBy>
  <cp:revision>468</cp:revision>
  <cp:lastPrinted>2019-05-27T05:33:07Z</cp:lastPrinted>
  <dcterms:created xsi:type="dcterms:W3CDTF">2017-09-04T23:44:39Z</dcterms:created>
  <dcterms:modified xsi:type="dcterms:W3CDTF">2019-05-29T12:50:11Z</dcterms:modified>
</cp:coreProperties>
</file>