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62" r:id="rId3"/>
    <p:sldId id="257" r:id="rId4"/>
    <p:sldId id="297" r:id="rId5"/>
    <p:sldId id="261" r:id="rId6"/>
    <p:sldId id="263" r:id="rId7"/>
    <p:sldId id="293" r:id="rId8"/>
    <p:sldId id="264" r:id="rId9"/>
    <p:sldId id="295" r:id="rId10"/>
    <p:sldId id="296" r:id="rId11"/>
    <p:sldId id="260" r:id="rId12"/>
    <p:sldId id="298" r:id="rId13"/>
    <p:sldId id="265" r:id="rId14"/>
    <p:sldId id="299" r:id="rId15"/>
    <p:sldId id="273" r:id="rId16"/>
    <p:sldId id="274" r:id="rId17"/>
    <p:sldId id="266" r:id="rId18"/>
    <p:sldId id="280" r:id="rId19"/>
    <p:sldId id="300" r:id="rId20"/>
    <p:sldId id="279" r:id="rId21"/>
    <p:sldId id="281" r:id="rId22"/>
    <p:sldId id="282" r:id="rId23"/>
    <p:sldId id="301" r:id="rId24"/>
    <p:sldId id="283" r:id="rId25"/>
    <p:sldId id="284" r:id="rId26"/>
    <p:sldId id="302" r:id="rId27"/>
    <p:sldId id="275" r:id="rId28"/>
    <p:sldId id="276" r:id="rId29"/>
    <p:sldId id="303" r:id="rId30"/>
    <p:sldId id="278" r:id="rId31"/>
    <p:sldId id="267" r:id="rId32"/>
    <p:sldId id="268" r:id="rId33"/>
    <p:sldId id="306" r:id="rId34"/>
    <p:sldId id="307" r:id="rId35"/>
    <p:sldId id="285" r:id="rId36"/>
    <p:sldId id="304" r:id="rId37"/>
    <p:sldId id="269" r:id="rId38"/>
    <p:sldId id="305" r:id="rId39"/>
    <p:sldId id="286" r:id="rId40"/>
    <p:sldId id="270" r:id="rId41"/>
    <p:sldId id="287" r:id="rId42"/>
    <p:sldId id="308" r:id="rId43"/>
    <p:sldId id="288" r:id="rId44"/>
    <p:sldId id="310" r:id="rId45"/>
    <p:sldId id="290" r:id="rId46"/>
    <p:sldId id="309" r:id="rId47"/>
    <p:sldId id="271" r:id="rId48"/>
    <p:sldId id="272" r:id="rId49"/>
    <p:sldId id="291" r:id="rId50"/>
    <p:sldId id="259" r:id="rId51"/>
    <p:sldId id="258" r:id="rId52"/>
    <p:sldId id="292" r:id="rId53"/>
    <p:sldId id="289" r:id="rId54"/>
    <p:sldId id="294"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4650" autoAdjust="0"/>
  </p:normalViewPr>
  <p:slideViewPr>
    <p:cSldViewPr snapToGrid="0" snapToObjects="1">
      <p:cViewPr>
        <p:scale>
          <a:sx n="140" d="100"/>
          <a:sy n="140" d="100"/>
        </p:scale>
        <p:origin x="-448" y="-192"/>
      </p:cViewPr>
      <p:guideLst>
        <p:guide orient="horz" pos="2160"/>
        <p:guide pos="2880"/>
      </p:guideLst>
    </p:cSldViewPr>
  </p:slideViewPr>
  <p:outlineViewPr>
    <p:cViewPr>
      <p:scale>
        <a:sx n="33" d="100"/>
        <a:sy n="33" d="100"/>
      </p:scale>
      <p:origin x="0" y="15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56060-14B3-9F42-9B50-00A6E92E849F}" type="datetimeFigureOut">
              <a:rPr lang="en-US" smtClean="0"/>
              <a:t>15/3/19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B4F74B-BEE7-0B4B-A301-AF7DF125A4F1}" type="slidenum">
              <a:rPr lang="en-US" smtClean="0"/>
              <a:t>‹#›</a:t>
            </a:fld>
            <a:endParaRPr lang="en-US"/>
          </a:p>
        </p:txBody>
      </p:sp>
    </p:spTree>
    <p:extLst>
      <p:ext uri="{BB962C8B-B14F-4D97-AF65-F5344CB8AC3E}">
        <p14:creationId xmlns:p14="http://schemas.microsoft.com/office/powerpoint/2010/main" val="208983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CDD93-A066-054F-8EDB-3B76D31D98A5}" type="datetimeFigureOut">
              <a:rPr lang="en-US" smtClean="0"/>
              <a:t>15/3/19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91C7C-1194-174F-9351-FBBF399B6971}" type="slidenum">
              <a:rPr lang="en-US" smtClean="0"/>
              <a:t>‹#›</a:t>
            </a:fld>
            <a:endParaRPr lang="en-US"/>
          </a:p>
        </p:txBody>
      </p:sp>
    </p:spTree>
    <p:extLst>
      <p:ext uri="{BB962C8B-B14F-4D97-AF65-F5344CB8AC3E}">
        <p14:creationId xmlns:p14="http://schemas.microsoft.com/office/powerpoint/2010/main" val="3031638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557F-8E08-704B-96EE-C932896D10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8844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C557F-8E08-704B-96EE-C932896D1003}"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68844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15/3/19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296623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15/3/19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76202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15/3/19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35473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F02167-409E-B048-B375-709E14C25E4A}" type="datetimeFigureOut">
              <a:rPr lang="en-US" smtClean="0"/>
              <a:t>15/3/19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40486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F02167-409E-B048-B375-709E14C25E4A}" type="datetimeFigureOut">
              <a:rPr lang="en-US" smtClean="0"/>
              <a:t>15/3/19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55000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6F02167-409E-B048-B375-709E14C25E4A}" type="datetimeFigureOut">
              <a:rPr lang="en-US" smtClean="0"/>
              <a:t>15/3/19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61629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6F02167-409E-B048-B375-709E14C25E4A}" type="datetimeFigureOut">
              <a:rPr lang="en-US" smtClean="0"/>
              <a:t>15/3/19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32807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6F02167-409E-B048-B375-709E14C25E4A}" type="datetimeFigureOut">
              <a:rPr lang="en-US" smtClean="0"/>
              <a:t>15/3/19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379160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02167-409E-B048-B375-709E14C25E4A}" type="datetimeFigureOut">
              <a:rPr lang="en-US" smtClean="0"/>
              <a:t>15/3/19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408867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F02167-409E-B048-B375-709E14C25E4A}" type="datetimeFigureOut">
              <a:rPr lang="en-US" smtClean="0"/>
              <a:t>15/3/19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99506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F02167-409E-B048-B375-709E14C25E4A}" type="datetimeFigureOut">
              <a:rPr lang="en-US" smtClean="0"/>
              <a:t>15/3/19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509CD-6944-2E45-895D-E47092188B21}" type="slidenum">
              <a:rPr lang="en-US" smtClean="0"/>
              <a:t>‹#›</a:t>
            </a:fld>
            <a:endParaRPr lang="en-US"/>
          </a:p>
        </p:txBody>
      </p:sp>
    </p:spTree>
    <p:extLst>
      <p:ext uri="{BB962C8B-B14F-4D97-AF65-F5344CB8AC3E}">
        <p14:creationId xmlns:p14="http://schemas.microsoft.com/office/powerpoint/2010/main" val="6577173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2167-409E-B048-B375-709E14C25E4A}" type="datetimeFigureOut">
              <a:rPr lang="en-US" smtClean="0"/>
              <a:t>15/3/19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509CD-6944-2E45-895D-E47092188B21}" type="slidenum">
              <a:rPr lang="en-US" smtClean="0"/>
              <a:t>‹#›</a:t>
            </a:fld>
            <a:endParaRPr lang="en-US"/>
          </a:p>
        </p:txBody>
      </p:sp>
    </p:spTree>
    <p:extLst>
      <p:ext uri="{BB962C8B-B14F-4D97-AF65-F5344CB8AC3E}">
        <p14:creationId xmlns:p14="http://schemas.microsoft.com/office/powerpoint/2010/main" val="228611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accent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oyb.eu/format-gdp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57-gdpr/" TargetMode="External"/><Relationship Id="rId3" Type="http://schemas.openxmlformats.org/officeDocument/2006/relationships/hyperlink" Target="https://gdpr-info.eu/art-58-gdp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dpr-info.eu/art-79-gdp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co.org.uk/about-the-ico/news-and-events/news-and-blogs/2018/07/findings-recommendations-and-actions-from-ico-investigation-into-data-analytics-in-political-campaign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pb.europa.eu/" TargetMode="External"/><Relationship Id="rId3" Type="http://schemas.openxmlformats.org/officeDocument/2006/relationships/hyperlink" Target="https://edpb.europa.eu/our-work-tools/general-guidance/gdpr-guidelines-recommendations-best-practices_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uria.europa.eu/juris/document/document.jsf?text=&amp;docid=197141&amp;pageIndex=0&amp;doclang=en&amp;mode=lst&amp;dir=&amp;occ=first&amp;part=1&amp;cid=53283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ailii.org/ie/cases/IEHC/2017/H545.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53.xml.rels><?xml version="1.0" encoding="UTF-8" standalone="yes"?>
<Relationships xmlns="http://schemas.openxmlformats.org/package/2006/relationships"><Relationship Id="rId3" Type="http://schemas.openxmlformats.org/officeDocument/2006/relationships/hyperlink" Target="https://papers.ssrn.com/sol3/cf_dev/AbsByAuth.cfm?per_id=57970" TargetMode="External"/><Relationship Id="rId4" Type="http://schemas.openxmlformats.org/officeDocument/2006/relationships/hyperlink" Target="https://gdpr-info.eu/" TargetMode="External"/><Relationship Id="rId1" Type="http://schemas.openxmlformats.org/officeDocument/2006/relationships/slideLayout" Target="../slideLayouts/slideLayout2.xml"/><Relationship Id="rId2" Type="http://schemas.openxmlformats.org/officeDocument/2006/relationships/hyperlink" Target="https://ssrn.com/abstract=1960299"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orks.bepress.com/christopher-kuner/1/download/" TargetMode="External"/><Relationship Id="rId3" Type="http://schemas.openxmlformats.org/officeDocument/2006/relationships/hyperlink" Target="https://works.bepress.com/christopher-kuner/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EU’s General Data Protection Regulation (GDPR)</a:t>
            </a:r>
            <a:endParaRPr lang="en-US" dirty="0"/>
          </a:p>
        </p:txBody>
      </p:sp>
      <p:sp>
        <p:nvSpPr>
          <p:cNvPr id="3" name="Subtitle 2"/>
          <p:cNvSpPr>
            <a:spLocks noGrp="1"/>
          </p:cNvSpPr>
          <p:nvPr>
            <p:ph type="subTitle" idx="1"/>
          </p:nvPr>
        </p:nvSpPr>
        <p:spPr/>
        <p:txBody>
          <a:bodyPr>
            <a:normAutofit fontScale="70000" lnSpcReduction="20000"/>
          </a:bodyPr>
          <a:lstStyle/>
          <a:p>
            <a:r>
              <a:rPr lang="en-US" sz="3600" b="1" dirty="0" smtClean="0"/>
              <a:t>Graham Greenleaf</a:t>
            </a:r>
          </a:p>
          <a:p>
            <a:r>
              <a:rPr lang="en-US" sz="3600" dirty="0" smtClean="0"/>
              <a:t>Professor of Law &amp; Information Systems</a:t>
            </a:r>
            <a:br>
              <a:rPr lang="en-US" sz="3600" dirty="0" smtClean="0"/>
            </a:br>
            <a:r>
              <a:rPr lang="en-US" sz="3600" dirty="0" smtClean="0"/>
              <a:t>UNSW Australia</a:t>
            </a:r>
          </a:p>
          <a:p>
            <a:r>
              <a:rPr lang="en-US" sz="2900" i="1" dirty="0" smtClean="0"/>
              <a:t>UNSW Law Continuing Legal Education, 15 March 2019</a:t>
            </a:r>
            <a:endParaRPr lang="en-US" sz="2900" i="1" dirty="0"/>
          </a:p>
        </p:txBody>
      </p:sp>
      <p:pic>
        <p:nvPicPr>
          <p:cNvPr id="4" name="Picture 3" descr="Monste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464012"/>
            <a:ext cx="3238501" cy="1666413"/>
          </a:xfrm>
          <a:prstGeom prst="rect">
            <a:avLst/>
          </a:prstGeom>
        </p:spPr>
      </p:pic>
    </p:spTree>
    <p:extLst>
      <p:ext uri="{BB962C8B-B14F-4D97-AF65-F5344CB8AC3E}">
        <p14:creationId xmlns:p14="http://schemas.microsoft.com/office/powerpoint/2010/main" val="332253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GDPR’s scope and </a:t>
            </a:r>
            <a:r>
              <a:rPr lang="en-US" i="1" dirty="0" smtClean="0"/>
              <a:t>limitations</a:t>
            </a:r>
            <a:r>
              <a:rPr lang="en-US" dirty="0" smtClean="0"/>
              <a:t> (3)</a:t>
            </a:r>
            <a:br>
              <a:rPr lang="en-US" dirty="0" smtClean="0"/>
            </a:br>
            <a:r>
              <a:rPr lang="en-US" dirty="0"/>
              <a:t>Territorial </a:t>
            </a:r>
            <a:r>
              <a:rPr lang="en-US" dirty="0" smtClean="0"/>
              <a:t>scope</a:t>
            </a:r>
            <a:endParaRPr lang="en-US" dirty="0"/>
          </a:p>
        </p:txBody>
      </p:sp>
      <p:sp>
        <p:nvSpPr>
          <p:cNvPr id="3" name="Content Placeholder 2"/>
          <p:cNvSpPr>
            <a:spLocks noGrp="1"/>
          </p:cNvSpPr>
          <p:nvPr>
            <p:ph idx="1"/>
          </p:nvPr>
        </p:nvSpPr>
        <p:spPr/>
        <p:txBody>
          <a:bodyPr>
            <a:normAutofit fontScale="40000" lnSpcReduction="20000"/>
          </a:bodyPr>
          <a:lstStyle/>
          <a:p>
            <a:pPr marL="914400" lvl="1" indent="-514350">
              <a:buFont typeface="+mj-lt"/>
              <a:buAutoNum type="arabicPeriod"/>
            </a:pPr>
            <a:r>
              <a:rPr lang="en-US" sz="4500" dirty="0" smtClean="0"/>
              <a:t>Applies </a:t>
            </a:r>
            <a:r>
              <a:rPr lang="en-US" sz="4500" dirty="0"/>
              <a:t>to any processing ‘in the context of the </a:t>
            </a:r>
            <a:r>
              <a:rPr lang="en-US" sz="4500" b="1" dirty="0"/>
              <a:t>activities of an establishment </a:t>
            </a:r>
            <a:r>
              <a:rPr lang="en-US" sz="4500" dirty="0"/>
              <a:t>of a controller or a processor’ </a:t>
            </a:r>
            <a:r>
              <a:rPr lang="en-US" sz="4500" b="1" dirty="0"/>
              <a:t>in the EU </a:t>
            </a:r>
            <a:r>
              <a:rPr lang="en-US" sz="4500" dirty="0"/>
              <a:t>(art. 3(1)); </a:t>
            </a:r>
            <a:endParaRPr lang="en-US" sz="4500" dirty="0" smtClean="0"/>
          </a:p>
          <a:p>
            <a:pPr marL="914400" lvl="1" indent="-514350">
              <a:buFont typeface="+mj-lt"/>
              <a:buAutoNum type="arabicPeriod"/>
            </a:pPr>
            <a:r>
              <a:rPr lang="en-US" sz="4500" dirty="0" smtClean="0"/>
              <a:t>‘Establishment</a:t>
            </a:r>
            <a:r>
              <a:rPr lang="en-US" sz="4500" dirty="0"/>
              <a:t>’ not </a:t>
            </a:r>
            <a:r>
              <a:rPr lang="en-US" sz="4500" dirty="0" smtClean="0"/>
              <a:t>defined. Rec</a:t>
            </a:r>
            <a:r>
              <a:rPr lang="en-US" sz="4500" dirty="0"/>
              <a:t>. 22: ‘Establishment implies the effective and real exercise of activity through stable arrangements’</a:t>
            </a:r>
            <a:r>
              <a:rPr lang="en-US" sz="4500" dirty="0" smtClean="0"/>
              <a:t>.</a:t>
            </a:r>
          </a:p>
          <a:p>
            <a:pPr marL="914400" lvl="1" indent="-514350">
              <a:buFont typeface="+mj-lt"/>
              <a:buAutoNum type="arabicPeriod"/>
            </a:pPr>
            <a:r>
              <a:rPr lang="en-US" sz="4500" dirty="0"/>
              <a:t>Applies whether or not processing occurs within </a:t>
            </a:r>
            <a:r>
              <a:rPr lang="en-US" sz="4500" dirty="0" smtClean="0"/>
              <a:t>EU</a:t>
            </a:r>
            <a:endParaRPr lang="en-US" sz="4500" dirty="0"/>
          </a:p>
          <a:p>
            <a:pPr marL="914400" lvl="1" indent="-514350">
              <a:buFont typeface="+mj-lt"/>
              <a:buAutoNum type="arabicPeriod"/>
            </a:pPr>
            <a:r>
              <a:rPr lang="en-US" sz="4500" i="1" dirty="0" smtClean="0"/>
              <a:t>EDPB (European Data Protection Board) </a:t>
            </a:r>
            <a:r>
              <a:rPr lang="en-US" sz="4500" i="1" dirty="0"/>
              <a:t>Guidelines </a:t>
            </a:r>
            <a:r>
              <a:rPr lang="en-US" sz="4500" dirty="0"/>
              <a:t>3/2018 confirms </a:t>
            </a:r>
            <a:r>
              <a:rPr lang="en-US" sz="4500" dirty="0" smtClean="0"/>
              <a:t>it </a:t>
            </a:r>
            <a:r>
              <a:rPr lang="en-US" sz="4500" dirty="0"/>
              <a:t>is a low requirement (</a:t>
            </a:r>
            <a:r>
              <a:rPr lang="en-US" sz="4500" dirty="0" err="1"/>
              <a:t>eg</a:t>
            </a:r>
            <a:r>
              <a:rPr lang="en-US" sz="4500" dirty="0"/>
              <a:t> one employee or agent within EU, but not just a website)</a:t>
            </a:r>
          </a:p>
          <a:p>
            <a:pPr marL="914400" lvl="1" indent="-514350">
              <a:buFont typeface="+mj-lt"/>
              <a:buAutoNum type="arabicPeriod"/>
            </a:pPr>
            <a:r>
              <a:rPr lang="en-US" sz="4500" i="1" dirty="0"/>
              <a:t>NOYB v Google </a:t>
            </a:r>
            <a:r>
              <a:rPr lang="en-US" sz="4500" dirty="0" smtClean="0"/>
              <a:t>(CNIL, 2019</a:t>
            </a:r>
            <a:r>
              <a:rPr lang="en-US" sz="4500" dirty="0"/>
              <a:t>): Google had an establishment in EU, even though it did not have a ‘main establishment’ in any country (</a:t>
            </a:r>
            <a:r>
              <a:rPr lang="en-US" sz="4500" dirty="0" err="1"/>
              <a:t>eg</a:t>
            </a:r>
            <a:r>
              <a:rPr lang="en-US" sz="4500" dirty="0"/>
              <a:t> ‘Irish establishment did not have a decision-making power’ on Android processing</a:t>
            </a:r>
            <a:r>
              <a:rPr lang="en-US" sz="4500" dirty="0" smtClean="0"/>
              <a:t>)</a:t>
            </a:r>
          </a:p>
          <a:p>
            <a:pPr marL="914400" lvl="1" indent="-514350">
              <a:buFont typeface="+mj-lt"/>
              <a:buAutoNum type="arabicPeriod"/>
            </a:pPr>
            <a:r>
              <a:rPr lang="en-US" sz="4500" i="1" dirty="0" err="1" smtClean="0"/>
              <a:t>Weltimmo</a:t>
            </a:r>
            <a:r>
              <a:rPr lang="en-US" sz="4500" i="1" dirty="0" smtClean="0"/>
              <a:t> Case </a:t>
            </a:r>
            <a:r>
              <a:rPr lang="en-US" sz="4500" dirty="0" smtClean="0"/>
              <a:t>(ECJ, C-230/14) Co. established in Slovakia, but all business (selling Hungarian properties) were carried out in Hungary, via website in Hungarian. ECJ held (under Directive) that there was an establishment in Hungary.</a:t>
            </a:r>
          </a:p>
          <a:p>
            <a:endParaRPr lang="en-US" dirty="0"/>
          </a:p>
        </p:txBody>
      </p:sp>
    </p:spTree>
    <p:extLst>
      <p:ext uri="{BB962C8B-B14F-4D97-AF65-F5344CB8AC3E}">
        <p14:creationId xmlns:p14="http://schemas.microsoft.com/office/powerpoint/2010/main" val="352005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2. GDPR’s Scope and limitations</a:t>
            </a:r>
            <a:r>
              <a:rPr lang="en-US" dirty="0"/>
              <a:t> </a:t>
            </a:r>
            <a:r>
              <a:rPr lang="en-US" sz="3600" dirty="0" smtClean="0"/>
              <a:t>(4) </a:t>
            </a:r>
            <a:r>
              <a:rPr lang="en-US" dirty="0" smtClean="0"/>
              <a:t/>
            </a:r>
            <a:br>
              <a:rPr lang="en-US" dirty="0" smtClean="0"/>
            </a:br>
            <a:r>
              <a:rPr lang="en-US" dirty="0" smtClean="0"/>
              <a:t>Extra-territorial application</a:t>
            </a:r>
            <a:endParaRPr lang="en-US" dirty="0"/>
          </a:p>
        </p:txBody>
      </p:sp>
      <p:sp>
        <p:nvSpPr>
          <p:cNvPr id="3" name="Content Placeholder 2"/>
          <p:cNvSpPr>
            <a:spLocks noGrp="1"/>
          </p:cNvSpPr>
          <p:nvPr>
            <p:ph idx="1"/>
          </p:nvPr>
        </p:nvSpPr>
        <p:spPr>
          <a:xfrm>
            <a:off x="457200" y="1600206"/>
            <a:ext cx="8229600" cy="4815870"/>
          </a:xfrm>
        </p:spPr>
        <p:txBody>
          <a:bodyPr>
            <a:normAutofit fontScale="62500" lnSpcReduction="20000"/>
          </a:bodyPr>
          <a:lstStyle/>
          <a:p>
            <a:pPr marL="0" indent="0">
              <a:buNone/>
            </a:pPr>
            <a:r>
              <a:rPr lang="en-AU" dirty="0" smtClean="0"/>
              <a:t>Three bases for GDPR application to businesses located outside EU:</a:t>
            </a:r>
          </a:p>
          <a:p>
            <a:pPr marL="514350" indent="-514350">
              <a:buFont typeface="+mj-lt"/>
              <a:buAutoNum type="arabicPeriod"/>
            </a:pPr>
            <a:r>
              <a:rPr lang="en-AU" dirty="0" smtClean="0"/>
              <a:t>‘Territorial application’ (previous slide): </a:t>
            </a:r>
            <a:r>
              <a:rPr lang="en-AU" dirty="0"/>
              <a:t>if </a:t>
            </a:r>
            <a:r>
              <a:rPr lang="en-AU" dirty="0" smtClean="0"/>
              <a:t>a business based in a 3</a:t>
            </a:r>
            <a:r>
              <a:rPr lang="en-AU" baseline="30000" dirty="0" smtClean="0"/>
              <a:t>rd</a:t>
            </a:r>
            <a:r>
              <a:rPr lang="en-AU" dirty="0" smtClean="0"/>
              <a:t> country </a:t>
            </a:r>
            <a:r>
              <a:rPr lang="en-AU" dirty="0"/>
              <a:t>which is a data controller or processor </a:t>
            </a:r>
            <a:r>
              <a:rPr lang="en-AU" b="1" dirty="0"/>
              <a:t>has an ‘establishment’ in the EU</a:t>
            </a:r>
            <a:r>
              <a:rPr lang="en-AU" dirty="0"/>
              <a:t>, for example by having an office in the EU, it will be required to comply with the GDPR, even though it processes data outside the EU (including via a processor located outside the EU) (GDPR art. 3(1), rec. 22). </a:t>
            </a:r>
            <a:r>
              <a:rPr lang="en-AU" i="1" dirty="0" smtClean="0"/>
              <a:t>Always start with this</a:t>
            </a:r>
            <a:r>
              <a:rPr lang="en-AU" dirty="0" smtClean="0"/>
              <a:t>.</a:t>
            </a:r>
          </a:p>
          <a:p>
            <a:pPr marL="914400" lvl="1" indent="-514350"/>
            <a:r>
              <a:rPr lang="en-US" dirty="0"/>
              <a:t>Only if a foreign business has an establishment in the EU can it </a:t>
            </a:r>
            <a:r>
              <a:rPr lang="en-US" dirty="0" err="1"/>
              <a:t>utilise</a:t>
            </a:r>
            <a:r>
              <a:rPr lang="en-US" dirty="0"/>
              <a:t> the ‘one stop shop’ mechanism (art. 56); if it is bound because of art. 3(2) only, it cannot: </a:t>
            </a:r>
            <a:r>
              <a:rPr lang="en-US" dirty="0" smtClean="0"/>
              <a:t>EDPB G/</a:t>
            </a:r>
            <a:r>
              <a:rPr lang="en-US" dirty="0" err="1" smtClean="0"/>
              <a:t>Ls</a:t>
            </a:r>
            <a:r>
              <a:rPr lang="en-US" dirty="0" smtClean="0"/>
              <a:t> 3/1018, p12 and </a:t>
            </a:r>
            <a:r>
              <a:rPr lang="en-US" i="1" dirty="0" smtClean="0"/>
              <a:t>NOYB v Google </a:t>
            </a:r>
            <a:r>
              <a:rPr lang="en-US" dirty="0" smtClean="0"/>
              <a:t>(CNIL, 2019)</a:t>
            </a:r>
            <a:endParaRPr lang="en-AU" dirty="0"/>
          </a:p>
          <a:p>
            <a:pPr marL="514350" indent="-514350">
              <a:buFont typeface="+mj-lt"/>
              <a:buAutoNum type="arabicPeriod"/>
            </a:pPr>
            <a:r>
              <a:rPr lang="en-AU" dirty="0" smtClean="0"/>
              <a:t>If </a:t>
            </a:r>
            <a:r>
              <a:rPr lang="en-AU" dirty="0"/>
              <a:t>a business located in </a:t>
            </a:r>
            <a:r>
              <a:rPr lang="en-AU" dirty="0" smtClean="0"/>
              <a:t>a 3</a:t>
            </a:r>
            <a:r>
              <a:rPr lang="en-AU" baseline="30000" dirty="0" smtClean="0"/>
              <a:t>rd</a:t>
            </a:r>
            <a:r>
              <a:rPr lang="en-AU" dirty="0" smtClean="0"/>
              <a:t> country </a:t>
            </a:r>
            <a:r>
              <a:rPr lang="en-AU" dirty="0"/>
              <a:t>(but </a:t>
            </a:r>
            <a:r>
              <a:rPr lang="en-AU" i="1" dirty="0"/>
              <a:t>without</a:t>
            </a:r>
            <a:r>
              <a:rPr lang="en-AU" dirty="0"/>
              <a:t> an EU establishment) </a:t>
            </a:r>
            <a:r>
              <a:rPr lang="en-AU" b="1" dirty="0"/>
              <a:t>offers goods or services </a:t>
            </a:r>
            <a:r>
              <a:rPr lang="en-AU" dirty="0"/>
              <a:t>(whether or not for payment</a:t>
            </a:r>
            <a:r>
              <a:rPr lang="en-AU" b="1" dirty="0"/>
              <a:t>) to people in the EU</a:t>
            </a:r>
            <a:r>
              <a:rPr lang="en-AU" dirty="0"/>
              <a:t>, the GDPR applies to the business (GDPR art. 3(2)(a), rec. 23).</a:t>
            </a:r>
            <a:endParaRPr lang="en-AU" dirty="0" smtClean="0"/>
          </a:p>
          <a:p>
            <a:pPr marL="914400" lvl="1" indent="-514350"/>
            <a:r>
              <a:rPr lang="en-AU" dirty="0" smtClean="0"/>
              <a:t>Interpreted to </a:t>
            </a:r>
            <a:r>
              <a:rPr lang="en-AU" dirty="0"/>
              <a:t>o</a:t>
            </a:r>
            <a:r>
              <a:rPr lang="en-AU" dirty="0" smtClean="0"/>
              <a:t>nly apply if the foreign business is </a:t>
            </a:r>
            <a:r>
              <a:rPr lang="en-AU" b="1" dirty="0" smtClean="0"/>
              <a:t>‘</a:t>
            </a:r>
            <a:r>
              <a:rPr lang="en-AU" b="1" dirty="0" err="1" smtClean="0"/>
              <a:t>targetting</a:t>
            </a:r>
            <a:r>
              <a:rPr lang="en-AU" b="1" dirty="0" smtClean="0"/>
              <a:t>’ </a:t>
            </a:r>
            <a:r>
              <a:rPr lang="en-AU" dirty="0" smtClean="0"/>
              <a:t>EU customers</a:t>
            </a:r>
          </a:p>
          <a:p>
            <a:pPr marL="914400" lvl="1" indent="-514350"/>
            <a:r>
              <a:rPr lang="en-AU" dirty="0" smtClean="0"/>
              <a:t>Insufficient: Mere </a:t>
            </a:r>
            <a:r>
              <a:rPr lang="en-AU" dirty="0"/>
              <a:t>accessibility of </a:t>
            </a:r>
            <a:r>
              <a:rPr lang="en-AU" dirty="0" smtClean="0"/>
              <a:t>a foreign business</a:t>
            </a:r>
            <a:r>
              <a:rPr lang="en-AU" dirty="0"/>
              <a:t>’ website in the EU, or use of </a:t>
            </a:r>
            <a:r>
              <a:rPr lang="en-AU" dirty="0" smtClean="0"/>
              <a:t>some European </a:t>
            </a:r>
            <a:r>
              <a:rPr lang="en-AU" dirty="0"/>
              <a:t>languages </a:t>
            </a:r>
            <a:r>
              <a:rPr lang="en-AU" dirty="0" smtClean="0"/>
              <a:t>(</a:t>
            </a:r>
            <a:r>
              <a:rPr lang="en-AU" dirty="0" err="1" smtClean="0"/>
              <a:t>eg</a:t>
            </a:r>
            <a:r>
              <a:rPr lang="en-AU" dirty="0" smtClean="0"/>
              <a:t> if in common use </a:t>
            </a:r>
            <a:r>
              <a:rPr lang="en-AU" dirty="0"/>
              <a:t>in </a:t>
            </a:r>
            <a:r>
              <a:rPr lang="en-AU" dirty="0" smtClean="0"/>
              <a:t>Australia) </a:t>
            </a:r>
          </a:p>
          <a:p>
            <a:pPr marL="914400" lvl="1" indent="-514350"/>
            <a:r>
              <a:rPr lang="en-AU" dirty="0" smtClean="0"/>
              <a:t>Other </a:t>
            </a:r>
            <a:r>
              <a:rPr lang="en-AU" dirty="0"/>
              <a:t>factors may point to EU-directed offers  (e.g. use of EU currencies, or ordering facilities envisaging EU buyers</a:t>
            </a:r>
            <a:r>
              <a:rPr lang="en-AU" dirty="0" smtClean="0"/>
              <a:t>).</a:t>
            </a:r>
            <a:endParaRPr lang="en-AU" dirty="0"/>
          </a:p>
        </p:txBody>
      </p:sp>
    </p:spTree>
    <p:extLst>
      <p:ext uri="{BB962C8B-B14F-4D97-AF65-F5344CB8AC3E}">
        <p14:creationId xmlns:p14="http://schemas.microsoft.com/office/powerpoint/2010/main" val="145713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2. GDPR’s Scope and limitations</a:t>
            </a:r>
            <a:r>
              <a:rPr lang="en-US" dirty="0"/>
              <a:t> (4) </a:t>
            </a:r>
            <a:br>
              <a:rPr lang="en-US" dirty="0"/>
            </a:br>
            <a:r>
              <a:rPr lang="en-US" dirty="0"/>
              <a:t>Extra-territorial </a:t>
            </a:r>
            <a:r>
              <a:rPr lang="en-US" dirty="0" smtClean="0"/>
              <a:t>application (cont.)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startAt="3"/>
            </a:pPr>
            <a:r>
              <a:rPr lang="en-AU" dirty="0"/>
              <a:t>The GDPR applies </a:t>
            </a:r>
            <a:r>
              <a:rPr lang="en-AU" b="1" dirty="0"/>
              <a:t>if the behaviour in the EU, of EU data subjects, is monitored</a:t>
            </a:r>
            <a:r>
              <a:rPr lang="en-AU" dirty="0"/>
              <a:t> (such as by Internet tracking in order to analyse or predict personal preferences, behaviours and attitudes) by a business located in a 3</a:t>
            </a:r>
            <a:r>
              <a:rPr lang="en-AU" baseline="30000" dirty="0"/>
              <a:t>rd</a:t>
            </a:r>
            <a:r>
              <a:rPr lang="en-AU" dirty="0"/>
              <a:t> country (GDPR art. 3(2)(b), rec. 24)</a:t>
            </a:r>
            <a:r>
              <a:rPr lang="en-AU" dirty="0" smtClean="0"/>
              <a:t>.</a:t>
            </a:r>
          </a:p>
          <a:p>
            <a:pPr marL="914400" lvl="1" indent="-514350"/>
            <a:r>
              <a:rPr lang="en-AU" dirty="0" smtClean="0"/>
              <a:t>‘in the EU’ is assessed at the time of offering </a:t>
            </a:r>
            <a:r>
              <a:rPr lang="en-AU" dirty="0"/>
              <a:t>(for </a:t>
            </a:r>
            <a:r>
              <a:rPr lang="en-AU" dirty="0" smtClean="0"/>
              <a:t>2) or monitoring (for </a:t>
            </a:r>
            <a:r>
              <a:rPr lang="en-AU" dirty="0"/>
              <a:t>3</a:t>
            </a:r>
            <a:r>
              <a:rPr lang="en-AU" dirty="0" smtClean="0"/>
              <a:t>)</a:t>
            </a:r>
          </a:p>
          <a:p>
            <a:pPr marL="914400" lvl="1" indent="-514350"/>
            <a:r>
              <a:rPr lang="en-AU" dirty="0" smtClean="0"/>
              <a:t>‘</a:t>
            </a:r>
            <a:r>
              <a:rPr lang="en-AU" dirty="0" err="1"/>
              <a:t>T</a:t>
            </a:r>
            <a:r>
              <a:rPr lang="en-AU" dirty="0" err="1" smtClean="0"/>
              <a:t>argetting</a:t>
            </a:r>
            <a:r>
              <a:rPr lang="en-AU" dirty="0" smtClean="0"/>
              <a:t>’ of those in the EU is also required: this derives from pre-GDPR consumer law cases like </a:t>
            </a:r>
            <a:r>
              <a:rPr lang="en-AU" i="1" dirty="0" err="1" smtClean="0"/>
              <a:t>Pommer</a:t>
            </a:r>
            <a:r>
              <a:rPr lang="en-AU" dirty="0" smtClean="0"/>
              <a:t> (ECJ, Joined cases C-585/08 and C-144/09)</a:t>
            </a:r>
            <a:endParaRPr lang="en-AU" dirty="0"/>
          </a:p>
          <a:p>
            <a:pPr marL="0" indent="0">
              <a:buNone/>
            </a:pPr>
            <a:r>
              <a:rPr lang="en-AU" b="1" dirty="0"/>
              <a:t>Result: </a:t>
            </a:r>
            <a:r>
              <a:rPr lang="en-AU" dirty="0"/>
              <a:t>GDPR must be complied with </a:t>
            </a:r>
            <a:r>
              <a:rPr lang="en-AU" b="1" dirty="0"/>
              <a:t>in its entirety </a:t>
            </a:r>
            <a:r>
              <a:rPr lang="en-AU" dirty="0"/>
              <a:t>by the foreign </a:t>
            </a:r>
            <a:r>
              <a:rPr lang="en-AU" dirty="0" smtClean="0"/>
              <a:t>entity, if any of 1-3 apply.</a:t>
            </a:r>
          </a:p>
          <a:p>
            <a:r>
              <a:rPr lang="en-AU" dirty="0" smtClean="0"/>
              <a:t>See </a:t>
            </a:r>
            <a:r>
              <a:rPr lang="en-US" i="1" dirty="0"/>
              <a:t>EDPB Guidelines </a:t>
            </a:r>
            <a:r>
              <a:rPr lang="en-US" dirty="0"/>
              <a:t>3/2018 </a:t>
            </a:r>
            <a:endParaRPr lang="en-US" dirty="0" smtClean="0"/>
          </a:p>
          <a:p>
            <a:endParaRPr lang="en-US" dirty="0"/>
          </a:p>
        </p:txBody>
      </p:sp>
    </p:spTree>
    <p:extLst>
      <p:ext uri="{BB962C8B-B14F-4D97-AF65-F5344CB8AC3E}">
        <p14:creationId xmlns:p14="http://schemas.microsoft.com/office/powerpoint/2010/main" val="356599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3 Principles (requirements for processing)</a:t>
            </a:r>
            <a:br>
              <a:rPr lang="en-US" sz="3600" dirty="0" smtClean="0"/>
            </a:br>
            <a:r>
              <a:rPr lang="en-US" sz="3600" dirty="0" smtClean="0"/>
              <a:t>‘Initial’ processing</a:t>
            </a:r>
            <a:endParaRPr lang="en-US" sz="3600" dirty="0"/>
          </a:p>
        </p:txBody>
      </p:sp>
      <p:sp>
        <p:nvSpPr>
          <p:cNvPr id="3" name="Content Placeholder 2"/>
          <p:cNvSpPr>
            <a:spLocks noGrp="1"/>
          </p:cNvSpPr>
          <p:nvPr>
            <p:ph idx="1"/>
          </p:nvPr>
        </p:nvSpPr>
        <p:spPr/>
        <p:txBody>
          <a:bodyPr>
            <a:noAutofit/>
          </a:bodyPr>
          <a:lstStyle/>
          <a:p>
            <a:r>
              <a:rPr lang="en-US" sz="2400" dirty="0" smtClean="0"/>
              <a:t>Concept of ‘</a:t>
            </a:r>
            <a:r>
              <a:rPr lang="en-US" sz="2400" b="1" dirty="0" smtClean="0"/>
              <a:t>processing</a:t>
            </a:r>
            <a:r>
              <a:rPr lang="en-US" sz="2400" dirty="0"/>
              <a:t>’ is </a:t>
            </a:r>
            <a:r>
              <a:rPr lang="en-US" sz="2400" dirty="0" smtClean="0"/>
              <a:t>central; art. 4(2) </a:t>
            </a:r>
            <a:r>
              <a:rPr lang="en-US" sz="2400" dirty="0" err="1" smtClean="0"/>
              <a:t>defn</a:t>
            </a:r>
            <a:r>
              <a:rPr lang="en-US" sz="2400" dirty="0" smtClean="0"/>
              <a:t>. – v. broad</a:t>
            </a:r>
          </a:p>
          <a:p>
            <a:pPr lvl="1"/>
            <a:r>
              <a:rPr lang="en-US" sz="1800" dirty="0" smtClean="0"/>
              <a:t>Essentially, any operations performed on personal data, </a:t>
            </a:r>
            <a:r>
              <a:rPr lang="en-US" sz="1800" dirty="0"/>
              <a:t>incl. ‘storage</a:t>
            </a:r>
            <a:r>
              <a:rPr lang="en-US" sz="1800" dirty="0" smtClean="0"/>
              <a:t>’</a:t>
            </a:r>
          </a:p>
          <a:p>
            <a:r>
              <a:rPr lang="en-US" sz="2400" dirty="0" smtClean="0"/>
              <a:t>Art. 6(1): [initial] Processing is lawful </a:t>
            </a:r>
            <a:r>
              <a:rPr lang="en-US" sz="2400" b="1" dirty="0" smtClean="0"/>
              <a:t>only</a:t>
            </a:r>
            <a:r>
              <a:rPr lang="en-US" sz="2400" dirty="0" smtClean="0"/>
              <a:t> if 1 of (a)-(f) apply:</a:t>
            </a:r>
          </a:p>
          <a:p>
            <a:pPr marL="971550" lvl="1" indent="-514350">
              <a:buFont typeface="+mj-lt"/>
              <a:buAutoNum type="alphaLcParenR"/>
            </a:pPr>
            <a:r>
              <a:rPr lang="en-US" sz="1800" b="1" dirty="0" smtClean="0"/>
              <a:t>Consent</a:t>
            </a:r>
            <a:r>
              <a:rPr lang="en-US" sz="1800" dirty="0" smtClean="0"/>
              <a:t> for one or more specific purposes (see art. 7 for conditions);</a:t>
            </a:r>
          </a:p>
          <a:p>
            <a:pPr marL="971550" lvl="1" indent="-514350">
              <a:buFont typeface="+mj-lt"/>
              <a:buAutoNum type="alphaLcParenR"/>
            </a:pPr>
            <a:r>
              <a:rPr lang="en-US" sz="1800" dirty="0" smtClean="0"/>
              <a:t>Necessary for </a:t>
            </a:r>
            <a:r>
              <a:rPr lang="en-US" sz="1800" b="1" dirty="0" smtClean="0"/>
              <a:t>contract</a:t>
            </a:r>
            <a:r>
              <a:rPr lang="en-US" sz="1800" dirty="0" smtClean="0"/>
              <a:t> requested by data subject (DS);</a:t>
            </a:r>
          </a:p>
          <a:p>
            <a:pPr marL="971550" lvl="1" indent="-514350">
              <a:buFont typeface="+mj-lt"/>
              <a:buAutoNum type="alphaLcParenR"/>
            </a:pPr>
            <a:r>
              <a:rPr lang="en-US" sz="1800" dirty="0" smtClean="0"/>
              <a:t>Necessary for </a:t>
            </a:r>
            <a:r>
              <a:rPr lang="en-US" sz="1800" b="1" dirty="0" smtClean="0"/>
              <a:t>legal obligation </a:t>
            </a:r>
            <a:r>
              <a:rPr lang="en-US" sz="1800" dirty="0" smtClean="0"/>
              <a:t>of controller;</a:t>
            </a:r>
          </a:p>
          <a:p>
            <a:pPr marL="971550" lvl="1" indent="-514350">
              <a:buFont typeface="+mj-lt"/>
              <a:buAutoNum type="alphaLcParenR"/>
            </a:pPr>
            <a:r>
              <a:rPr lang="en-US" sz="1800" dirty="0" smtClean="0"/>
              <a:t>Necessary to protect </a:t>
            </a:r>
            <a:r>
              <a:rPr lang="en-US" sz="1800" b="1" dirty="0" smtClean="0"/>
              <a:t>vital interest </a:t>
            </a:r>
            <a:r>
              <a:rPr lang="en-US" sz="1800" dirty="0" smtClean="0"/>
              <a:t>of DS or other person;</a:t>
            </a:r>
          </a:p>
          <a:p>
            <a:pPr marL="971550" lvl="1" indent="-514350">
              <a:buFont typeface="+mj-lt"/>
              <a:buAutoNum type="alphaLcParenR"/>
            </a:pPr>
            <a:r>
              <a:rPr lang="en-US" sz="1800" dirty="0" smtClean="0"/>
              <a:t>Necessary for task in the </a:t>
            </a:r>
            <a:r>
              <a:rPr lang="en-US" sz="1800" b="1" dirty="0" smtClean="0"/>
              <a:t>public interest</a:t>
            </a:r>
            <a:r>
              <a:rPr lang="en-US" sz="1800" dirty="0" smtClean="0"/>
              <a:t>, or within controller’s </a:t>
            </a:r>
            <a:r>
              <a:rPr lang="en-US" sz="1800" b="1" dirty="0" smtClean="0"/>
              <a:t>official authority</a:t>
            </a:r>
            <a:r>
              <a:rPr lang="en-US" sz="1800" dirty="0" smtClean="0"/>
              <a:t>;</a:t>
            </a:r>
          </a:p>
          <a:p>
            <a:pPr marL="971550" lvl="1" indent="-514350">
              <a:buFont typeface="+mj-lt"/>
              <a:buAutoNum type="alphaLcParenR"/>
            </a:pPr>
            <a:r>
              <a:rPr lang="en-US" sz="1800" dirty="0" smtClean="0"/>
              <a:t>Necessary for </a:t>
            </a:r>
            <a:r>
              <a:rPr lang="en-US" sz="1800" b="1" dirty="0" smtClean="0"/>
              <a:t>legitimate interests </a:t>
            </a:r>
            <a:r>
              <a:rPr lang="en-US" sz="1800" dirty="0" smtClean="0"/>
              <a:t>of controller or 3</a:t>
            </a:r>
            <a:r>
              <a:rPr lang="en-US" sz="1800" baseline="30000" dirty="0" smtClean="0"/>
              <a:t>rd</a:t>
            </a:r>
            <a:r>
              <a:rPr lang="en-US" sz="1800" dirty="0" smtClean="0"/>
              <a:t> party, except if overridden by fundamental rights of DS.</a:t>
            </a:r>
          </a:p>
          <a:p>
            <a:pPr marL="571500" indent="-514350"/>
            <a:r>
              <a:rPr lang="en-US" sz="2200" dirty="0" smtClean="0"/>
              <a:t>EDPB GLs on Consent (originally WP29 2017, adopted by EDPB)</a:t>
            </a:r>
          </a:p>
          <a:p>
            <a:pPr marL="971550" lvl="1" indent="-514350"/>
            <a:r>
              <a:rPr lang="en-US" sz="1800" dirty="0" smtClean="0"/>
              <a:t>Consent is not always a proper legal basis (</a:t>
            </a:r>
            <a:r>
              <a:rPr lang="en-US" sz="1800" dirty="0" err="1" smtClean="0"/>
              <a:t>eg</a:t>
            </a:r>
            <a:r>
              <a:rPr lang="en-US" sz="1800" dirty="0" smtClean="0"/>
              <a:t> not to replace (e); not where employers should rely on (f) instead); consent is not a panacea</a:t>
            </a:r>
          </a:p>
        </p:txBody>
      </p:sp>
    </p:spTree>
    <p:extLst>
      <p:ext uri="{BB962C8B-B14F-4D97-AF65-F5344CB8AC3E}">
        <p14:creationId xmlns:p14="http://schemas.microsoft.com/office/powerpoint/2010/main" val="372762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3</a:t>
            </a:r>
            <a:r>
              <a:rPr lang="en-US" sz="3600" dirty="0"/>
              <a:t> </a:t>
            </a:r>
            <a:r>
              <a:rPr lang="en-US" sz="3100" dirty="0"/>
              <a:t>Principles (requirements for processing)</a:t>
            </a:r>
            <a:r>
              <a:rPr lang="en-US" sz="4000" dirty="0"/>
              <a:t/>
            </a:r>
            <a:br>
              <a:rPr lang="en-US" sz="4000" dirty="0"/>
            </a:br>
            <a:r>
              <a:rPr lang="en-US" sz="4000" dirty="0"/>
              <a:t>‘Initial’ </a:t>
            </a:r>
            <a:r>
              <a:rPr lang="en-US" sz="4000" dirty="0" smtClean="0"/>
              <a:t>processing (cont.)</a:t>
            </a:r>
            <a:endParaRPr lang="en-US" sz="4000" dirty="0"/>
          </a:p>
        </p:txBody>
      </p:sp>
      <p:sp>
        <p:nvSpPr>
          <p:cNvPr id="3" name="Content Placeholder 2"/>
          <p:cNvSpPr>
            <a:spLocks noGrp="1"/>
          </p:cNvSpPr>
          <p:nvPr>
            <p:ph idx="1"/>
          </p:nvPr>
        </p:nvSpPr>
        <p:spPr/>
        <p:txBody>
          <a:bodyPr>
            <a:normAutofit fontScale="85000" lnSpcReduction="20000"/>
          </a:bodyPr>
          <a:lstStyle/>
          <a:p>
            <a:pPr marL="571500" indent="-514350"/>
            <a:r>
              <a:rPr lang="en-US" sz="2400" dirty="0"/>
              <a:t>The art. 6(1) exhaustive list is a major achievement of </a:t>
            </a:r>
            <a:r>
              <a:rPr lang="en-US" sz="2400" dirty="0" smtClean="0"/>
              <a:t>GDPR &amp; 1995 DPD </a:t>
            </a:r>
          </a:p>
          <a:p>
            <a:pPr marL="971550" lvl="1" indent="-514350"/>
            <a:r>
              <a:rPr lang="en-US" sz="2000" dirty="0" smtClean="0"/>
              <a:t>1981 </a:t>
            </a:r>
            <a:r>
              <a:rPr lang="en-US" sz="2000" dirty="0" err="1" smtClean="0"/>
              <a:t>CoE</a:t>
            </a:r>
            <a:r>
              <a:rPr lang="en-US" sz="2000" dirty="0" smtClean="0"/>
              <a:t> Conv. did not list grounds of lawful processing.</a:t>
            </a:r>
            <a:endParaRPr lang="en-US" sz="2000" dirty="0"/>
          </a:p>
          <a:p>
            <a:pPr marL="571500" indent="-514350"/>
            <a:r>
              <a:rPr lang="en-US" sz="2400" dirty="0"/>
              <a:t>L</a:t>
            </a:r>
            <a:r>
              <a:rPr lang="en-US" sz="2400" dirty="0" smtClean="0"/>
              <a:t>egislation </a:t>
            </a:r>
            <a:r>
              <a:rPr lang="en-US" sz="2400" dirty="0"/>
              <a:t>of EU States (not foreign countries) can set terms of (c)&amp;(e), but with obligations to set protections as </a:t>
            </a:r>
            <a:r>
              <a:rPr lang="en-US" sz="2400" dirty="0" smtClean="0"/>
              <a:t>well (art</a:t>
            </a:r>
            <a:r>
              <a:rPr lang="en-US" sz="2400" dirty="0"/>
              <a:t>. 6(2)-(3</a:t>
            </a:r>
            <a:r>
              <a:rPr lang="en-US" sz="2400" dirty="0" smtClean="0"/>
              <a:t>))</a:t>
            </a:r>
          </a:p>
          <a:p>
            <a:pPr marL="571500" indent="-514350"/>
            <a:r>
              <a:rPr lang="en-US" sz="2400" dirty="0" smtClean="0"/>
              <a:t>Grounds of legit. interests of controller/ 3</a:t>
            </a:r>
            <a:r>
              <a:rPr lang="en-US" sz="2400" baseline="30000" dirty="0" smtClean="0"/>
              <a:t>rd</a:t>
            </a:r>
            <a:r>
              <a:rPr lang="en-US" sz="2400" dirty="0" smtClean="0"/>
              <a:t> P (art </a:t>
            </a:r>
            <a:r>
              <a:rPr lang="en-US" sz="2400" dirty="0"/>
              <a:t>6(1)(f</a:t>
            </a:r>
            <a:r>
              <a:rPr lang="en-US" sz="2400" dirty="0" smtClean="0"/>
              <a:t>); </a:t>
            </a:r>
            <a:r>
              <a:rPr lang="en-US" sz="2400" dirty="0" err="1" smtClean="0"/>
              <a:t>Rs</a:t>
            </a:r>
            <a:r>
              <a:rPr lang="en-US" sz="2400" dirty="0" smtClean="0"/>
              <a:t> 47-49)</a:t>
            </a:r>
          </a:p>
          <a:p>
            <a:pPr marL="971550" lvl="1" indent="-514350"/>
            <a:r>
              <a:rPr lang="en-US" sz="2000" dirty="0" smtClean="0"/>
              <a:t>‘legit. interest’ is one </a:t>
            </a:r>
            <a:r>
              <a:rPr lang="en-US" sz="2000" dirty="0" err="1" smtClean="0"/>
              <a:t>recognised</a:t>
            </a:r>
            <a:r>
              <a:rPr lang="en-US" sz="2000" dirty="0" smtClean="0"/>
              <a:t> in EU/State law, even if implicitly</a:t>
            </a:r>
          </a:p>
          <a:p>
            <a:pPr marL="971550" lvl="1" indent="-514350"/>
            <a:r>
              <a:rPr lang="en-US" sz="2000" dirty="0" err="1" smtClean="0"/>
              <a:t>Egs</a:t>
            </a:r>
            <a:r>
              <a:rPr lang="en-US" sz="2000" dirty="0" smtClean="0"/>
              <a:t> are fraud prevention; security; direct marketing;  intra-Co transfers</a:t>
            </a:r>
          </a:p>
          <a:p>
            <a:pPr marL="971550" lvl="1" indent="-514350"/>
            <a:r>
              <a:rPr lang="en-US" sz="2000" dirty="0" smtClean="0"/>
              <a:t>Must not override ‘fundamental rights and freedoms’ of data subjects (controller must perform and document ‘balancing test’ before processing: </a:t>
            </a:r>
            <a:r>
              <a:rPr lang="en-US" sz="2000" dirty="0" err="1" smtClean="0"/>
              <a:t>Terwangne</a:t>
            </a:r>
            <a:r>
              <a:rPr lang="en-US" sz="2000" dirty="0" smtClean="0"/>
              <a:t> </a:t>
            </a:r>
            <a:r>
              <a:rPr lang="en-US" sz="2000" dirty="0"/>
              <a:t>in </a:t>
            </a:r>
            <a:r>
              <a:rPr lang="en-US" sz="2000" dirty="0" err="1"/>
              <a:t>Kuner</a:t>
            </a:r>
            <a:r>
              <a:rPr lang="en-US" sz="2000" dirty="0"/>
              <a:t> et al 2018)</a:t>
            </a:r>
          </a:p>
          <a:p>
            <a:pPr marL="571500" indent="-514350"/>
            <a:r>
              <a:rPr lang="en-US" sz="2400" dirty="0"/>
              <a:t>As well as ‘</a:t>
            </a:r>
            <a:r>
              <a:rPr lang="en-US" sz="2400" b="1" dirty="0"/>
              <a:t>necessity</a:t>
            </a:r>
            <a:r>
              <a:rPr lang="en-US" sz="2400" dirty="0"/>
              <a:t>’ (art. 6), ‘</a:t>
            </a:r>
            <a:r>
              <a:rPr lang="en-US" sz="2400" b="1" dirty="0"/>
              <a:t>proportionality</a:t>
            </a:r>
            <a:r>
              <a:rPr lang="en-US" sz="2400" dirty="0"/>
              <a:t>’ is a key principle in EU law (art. 7(b); rec. 4, 156, 170</a:t>
            </a:r>
            <a:r>
              <a:rPr lang="en-US" sz="2400" dirty="0" smtClean="0"/>
              <a:t>)</a:t>
            </a:r>
          </a:p>
          <a:p>
            <a:pPr marL="971550" lvl="1" indent="-514350"/>
            <a:r>
              <a:rPr lang="en-US" sz="2000" dirty="0" smtClean="0"/>
              <a:t>Ground of processing will only be ‘necessary’ ‘if there is no better suited or less intrusive alternative available’: </a:t>
            </a:r>
            <a:r>
              <a:rPr lang="en-US" sz="2000" dirty="0" err="1" smtClean="0"/>
              <a:t>Terwangne</a:t>
            </a:r>
            <a:r>
              <a:rPr lang="en-US" sz="2000" dirty="0" smtClean="0"/>
              <a:t> in </a:t>
            </a:r>
            <a:r>
              <a:rPr lang="en-US" sz="2000" dirty="0" err="1" smtClean="0"/>
              <a:t>Kuner</a:t>
            </a:r>
            <a:r>
              <a:rPr lang="en-US" sz="2000" dirty="0" smtClean="0"/>
              <a:t> et al 2018</a:t>
            </a:r>
            <a:endParaRPr lang="en-US" sz="2000" dirty="0"/>
          </a:p>
          <a:p>
            <a:pPr marL="571500" indent="-514350"/>
            <a:r>
              <a:rPr lang="en-US" sz="2400" dirty="0"/>
              <a:t>Result: Many more bases for lawful processing than just consent</a:t>
            </a:r>
          </a:p>
          <a:p>
            <a:pPr marL="971550" lvl="1" indent="-514350"/>
            <a:r>
              <a:rPr lang="en-US" sz="1800" dirty="0"/>
              <a:t>Legitimacy of secondary uses (next) also does not depend on consent</a:t>
            </a:r>
          </a:p>
          <a:p>
            <a:endParaRPr lang="en-US" dirty="0"/>
          </a:p>
        </p:txBody>
      </p:sp>
    </p:spTree>
    <p:extLst>
      <p:ext uri="{BB962C8B-B14F-4D97-AF65-F5344CB8AC3E}">
        <p14:creationId xmlns:p14="http://schemas.microsoft.com/office/powerpoint/2010/main" val="88266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Principles (requirements for processing)</a:t>
            </a:r>
            <a:br>
              <a:rPr lang="en-US" sz="2800" dirty="0" smtClean="0"/>
            </a:br>
            <a:r>
              <a:rPr lang="en-US" sz="3600" dirty="0" smtClean="0"/>
              <a:t>‘Secondary processing’ requirements</a:t>
            </a:r>
            <a:endParaRPr lang="en-US" sz="3600" dirty="0"/>
          </a:p>
        </p:txBody>
      </p:sp>
      <p:sp>
        <p:nvSpPr>
          <p:cNvPr id="3" name="Content Placeholder 2"/>
          <p:cNvSpPr>
            <a:spLocks noGrp="1"/>
          </p:cNvSpPr>
          <p:nvPr>
            <p:ph idx="1"/>
          </p:nvPr>
        </p:nvSpPr>
        <p:spPr/>
        <p:txBody>
          <a:bodyPr>
            <a:noAutofit/>
          </a:bodyPr>
          <a:lstStyle/>
          <a:p>
            <a:r>
              <a:rPr lang="en-US" sz="2000" dirty="0" smtClean="0"/>
              <a:t>Art. 6(4) determines what processing beyond the ‘specific purposes’ of initial collection are ‘</a:t>
            </a:r>
            <a:r>
              <a:rPr lang="en-US" sz="2000" b="1" dirty="0" smtClean="0"/>
              <a:t>compatible</a:t>
            </a:r>
            <a:r>
              <a:rPr lang="en-US" sz="2000" dirty="0" smtClean="0"/>
              <a:t>’. </a:t>
            </a:r>
          </a:p>
          <a:p>
            <a:pPr lvl="1"/>
            <a:r>
              <a:rPr lang="en-US" sz="1800" dirty="0" smtClean="0"/>
              <a:t>Art. 5(1)(b) prohibits ‘incompatible’ processing: the fundamental </a:t>
            </a:r>
            <a:r>
              <a:rPr lang="en-US" sz="1800" b="1" dirty="0" smtClean="0"/>
              <a:t>‘purpose limitation’ test </a:t>
            </a:r>
            <a:r>
              <a:rPr lang="en-US" sz="1800" dirty="0" smtClean="0"/>
              <a:t>(‘specific, explicit and legitimate purposes’)</a:t>
            </a:r>
          </a:p>
          <a:p>
            <a:pPr lvl="1"/>
            <a:r>
              <a:rPr lang="en-US" sz="1800" dirty="0" smtClean="0"/>
              <a:t>‘purpose of collection’ is still the key: NOT ‘notice and consent’ (US)</a:t>
            </a:r>
          </a:p>
          <a:p>
            <a:r>
              <a:rPr lang="en-US" sz="2000" dirty="0" smtClean="0"/>
              <a:t>‘Compatible’ processing can be based on (art. 6(4)):</a:t>
            </a:r>
          </a:p>
          <a:p>
            <a:pPr marL="971550" lvl="1" indent="-514350">
              <a:buFont typeface="+mj-lt"/>
              <a:buAutoNum type="arabicPeriod"/>
            </a:pPr>
            <a:r>
              <a:rPr lang="en-US" sz="1800" dirty="0" smtClean="0"/>
              <a:t>DS </a:t>
            </a:r>
            <a:r>
              <a:rPr lang="en-US" sz="1800" b="1" dirty="0" smtClean="0"/>
              <a:t>consent</a:t>
            </a:r>
            <a:r>
              <a:rPr lang="en-US" sz="1800" dirty="0" smtClean="0"/>
              <a:t> (see art. 7 consent </a:t>
            </a:r>
            <a:r>
              <a:rPr lang="en-US" sz="1800" dirty="0" err="1" smtClean="0"/>
              <a:t>defn</a:t>
            </a:r>
            <a:r>
              <a:rPr lang="en-US" sz="1800" dirty="0" smtClean="0"/>
              <a:t>); no ‘compatibility’ required;</a:t>
            </a:r>
          </a:p>
          <a:p>
            <a:pPr marL="971550" lvl="1" indent="-514350">
              <a:buFont typeface="+mj-lt"/>
              <a:buAutoNum type="arabicPeriod"/>
            </a:pPr>
            <a:r>
              <a:rPr lang="en-US" sz="1800" dirty="0" smtClean="0"/>
              <a:t>art. 23(1) </a:t>
            </a:r>
            <a:r>
              <a:rPr lang="en-US" sz="1800" b="1" dirty="0" smtClean="0"/>
              <a:t>EU State laws </a:t>
            </a:r>
            <a:r>
              <a:rPr lang="en-US" sz="1800" dirty="0" smtClean="0"/>
              <a:t>(national security </a:t>
            </a:r>
            <a:r>
              <a:rPr lang="en-US" sz="1800" dirty="0" err="1" smtClean="0"/>
              <a:t>etc</a:t>
            </a:r>
            <a:r>
              <a:rPr lang="en-US" sz="1800" dirty="0" smtClean="0"/>
              <a:t>)</a:t>
            </a:r>
            <a:r>
              <a:rPr lang="en-US" sz="1800" dirty="0"/>
              <a:t>; no ‘compatibility’ required</a:t>
            </a:r>
            <a:r>
              <a:rPr lang="en-US" sz="1800" dirty="0" smtClean="0"/>
              <a:t>;</a:t>
            </a:r>
          </a:p>
          <a:p>
            <a:pPr marL="971550" lvl="1" indent="-514350">
              <a:buFont typeface="+mj-lt"/>
              <a:buAutoNum type="arabicPeriod"/>
            </a:pPr>
            <a:r>
              <a:rPr lang="en-US" sz="1800" dirty="0" smtClean="0"/>
              <a:t>Controller assesses </a:t>
            </a:r>
            <a:r>
              <a:rPr lang="en-US" sz="1800" b="1" dirty="0" smtClean="0"/>
              <a:t>compatibility</a:t>
            </a:r>
            <a:r>
              <a:rPr lang="en-US" sz="1800" dirty="0" smtClean="0"/>
              <a:t> based on (a) link between purposes; (b) context of collection; (c) nature of PD (sensitive?); (d) possible consequences; (e) safeguards..</a:t>
            </a:r>
          </a:p>
          <a:p>
            <a:r>
              <a:rPr lang="en-US" sz="2000" dirty="0" smtClean="0"/>
              <a:t>It’s an </a:t>
            </a:r>
            <a:r>
              <a:rPr lang="en-US" sz="2000" b="1" dirty="0" smtClean="0"/>
              <a:t>objective test</a:t>
            </a:r>
            <a:r>
              <a:rPr lang="en-US" sz="2000" dirty="0" smtClean="0"/>
              <a:t>: If controller gets it wrong, then liable irrespective of bona fides</a:t>
            </a:r>
          </a:p>
          <a:p>
            <a:pPr lvl="1"/>
            <a:r>
              <a:rPr lang="en-US" sz="1800" dirty="0" smtClean="0"/>
              <a:t>This is part of ‘accountability’; Q: what is </a:t>
            </a:r>
            <a:r>
              <a:rPr lang="en-US" sz="1800" dirty="0"/>
              <a:t>needed for ‘responsive regulation</a:t>
            </a:r>
            <a:r>
              <a:rPr lang="en-US" sz="1800" dirty="0" smtClean="0"/>
              <a:t>’??</a:t>
            </a:r>
          </a:p>
          <a:p>
            <a:pPr lvl="1"/>
            <a:r>
              <a:rPr lang="en-US" sz="1800" dirty="0" smtClean="0"/>
              <a:t>Result: Controllers may take a conservative approach – or ignore??</a:t>
            </a:r>
          </a:p>
        </p:txBody>
      </p:sp>
    </p:spTree>
    <p:extLst>
      <p:ext uri="{BB962C8B-B14F-4D97-AF65-F5344CB8AC3E}">
        <p14:creationId xmlns:p14="http://schemas.microsoft.com/office/powerpoint/2010/main" val="375453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3 Principles (requirements for processing)</a:t>
            </a:r>
            <a:br>
              <a:rPr lang="en-US" sz="3100" dirty="0" smtClean="0"/>
            </a:br>
            <a:r>
              <a:rPr lang="en-US" sz="4000" dirty="0" smtClean="0"/>
              <a:t>Conditions for consent &amp; other processing</a:t>
            </a:r>
            <a:endParaRPr lang="en-US" sz="4000" dirty="0"/>
          </a:p>
        </p:txBody>
      </p:sp>
      <p:sp>
        <p:nvSpPr>
          <p:cNvPr id="3" name="Content Placeholder 2"/>
          <p:cNvSpPr>
            <a:spLocks noGrp="1"/>
          </p:cNvSpPr>
          <p:nvPr>
            <p:ph idx="1"/>
          </p:nvPr>
        </p:nvSpPr>
        <p:spPr/>
        <p:txBody>
          <a:bodyPr>
            <a:normAutofit fontScale="62500" lnSpcReduction="20000"/>
          </a:bodyPr>
          <a:lstStyle/>
          <a:p>
            <a:r>
              <a:rPr lang="en-US" dirty="0" smtClean="0"/>
              <a:t>Art 4(11) </a:t>
            </a:r>
            <a:r>
              <a:rPr lang="en-US" dirty="0" err="1" smtClean="0"/>
              <a:t>defn</a:t>
            </a:r>
            <a:r>
              <a:rPr lang="en-US" dirty="0" smtClean="0"/>
              <a:t> ‘consent’: ‘freely given, specific, informed &amp; unambiguous indication </a:t>
            </a:r>
            <a:r>
              <a:rPr lang="mr-IN" dirty="0" smtClean="0"/>
              <a:t>…</a:t>
            </a:r>
            <a:r>
              <a:rPr lang="en-AU" dirty="0" smtClean="0"/>
              <a:t> by a clear affirmative action’</a:t>
            </a:r>
          </a:p>
          <a:p>
            <a:pPr lvl="1"/>
            <a:r>
              <a:rPr lang="en-AU" dirty="0" smtClean="0"/>
              <a:t>‘opt-out’ provisions will be invalid; implied consent impossible</a:t>
            </a:r>
            <a:endParaRPr lang="en-US" dirty="0" smtClean="0"/>
          </a:p>
          <a:p>
            <a:r>
              <a:rPr lang="en-US" dirty="0" smtClean="0"/>
              <a:t>Art. 7 Consent requirements:</a:t>
            </a:r>
          </a:p>
          <a:p>
            <a:pPr marL="971550" lvl="1" indent="-514350">
              <a:buFont typeface="+mj-lt"/>
              <a:buAutoNum type="arabicParenR"/>
            </a:pPr>
            <a:r>
              <a:rPr lang="en-US" dirty="0" smtClean="0"/>
              <a:t>Controller must (be able to) </a:t>
            </a:r>
            <a:r>
              <a:rPr lang="en-US" b="1" dirty="0" smtClean="0"/>
              <a:t>demonstrate</a:t>
            </a:r>
            <a:r>
              <a:rPr lang="en-US" dirty="0" smtClean="0"/>
              <a:t> consent, if processing is based on consent (</a:t>
            </a:r>
            <a:r>
              <a:rPr lang="en-US" dirty="0" err="1" smtClean="0"/>
              <a:t>ie</a:t>
            </a:r>
            <a:r>
              <a:rPr lang="en-US" dirty="0" smtClean="0"/>
              <a:t> onus of proof on controller);</a:t>
            </a:r>
          </a:p>
          <a:p>
            <a:pPr marL="971550" lvl="1" indent="-514350">
              <a:buFont typeface="+mj-lt"/>
              <a:buAutoNum type="arabicParenR"/>
            </a:pPr>
            <a:r>
              <a:rPr lang="en-US" dirty="0" smtClean="0"/>
              <a:t>Consents must be </a:t>
            </a:r>
            <a:r>
              <a:rPr lang="en-US" b="1" dirty="0" smtClean="0"/>
              <a:t>unbundled</a:t>
            </a:r>
            <a:r>
              <a:rPr lang="en-US" dirty="0" smtClean="0"/>
              <a:t> and </a:t>
            </a:r>
            <a:r>
              <a:rPr lang="en-US" b="1" dirty="0" smtClean="0"/>
              <a:t>intelligible</a:t>
            </a:r>
            <a:r>
              <a:rPr lang="en-US" dirty="0" smtClean="0"/>
              <a:t> – if not, they are not binding;</a:t>
            </a:r>
          </a:p>
          <a:p>
            <a:pPr marL="971550" lvl="1" indent="-514350">
              <a:buFont typeface="+mj-lt"/>
              <a:buAutoNum type="arabicParenR"/>
            </a:pPr>
            <a:r>
              <a:rPr lang="en-US" dirty="0" smtClean="0"/>
              <a:t>Consent can be </a:t>
            </a:r>
            <a:r>
              <a:rPr lang="en-US" b="1" dirty="0" smtClean="0"/>
              <a:t>withdrawn</a:t>
            </a:r>
            <a:r>
              <a:rPr lang="en-US" dirty="0" smtClean="0"/>
              <a:t> at any time (notice required);</a:t>
            </a:r>
          </a:p>
          <a:p>
            <a:pPr marL="1371600" lvl="2" indent="-514350"/>
            <a:r>
              <a:rPr lang="en-US" dirty="0" smtClean="0"/>
              <a:t>But processing could continue on anther basis (</a:t>
            </a:r>
            <a:r>
              <a:rPr lang="en-US" dirty="0" err="1" smtClean="0"/>
              <a:t>eg</a:t>
            </a:r>
            <a:r>
              <a:rPr lang="en-US" dirty="0" smtClean="0"/>
              <a:t> a contract).</a:t>
            </a:r>
          </a:p>
          <a:p>
            <a:pPr marL="971550" lvl="1" indent="-514350">
              <a:buFont typeface="+mj-lt"/>
              <a:buAutoNum type="arabicParenR"/>
            </a:pPr>
            <a:r>
              <a:rPr lang="en-US" dirty="0" smtClean="0"/>
              <a:t>Consent must be ‘</a:t>
            </a:r>
            <a:r>
              <a:rPr lang="en-US" b="1" dirty="0" smtClean="0"/>
              <a:t>freely given</a:t>
            </a:r>
            <a:r>
              <a:rPr lang="en-US" dirty="0" smtClean="0"/>
              <a:t>’– ‘utmost account’ is taken if </a:t>
            </a:r>
            <a:r>
              <a:rPr lang="en-US" b="1" dirty="0" smtClean="0"/>
              <a:t>not necessary </a:t>
            </a:r>
            <a:r>
              <a:rPr lang="en-US" dirty="0" smtClean="0"/>
              <a:t>for a contract/service (aspect of data </a:t>
            </a:r>
            <a:r>
              <a:rPr lang="en-US" dirty="0" err="1" smtClean="0"/>
              <a:t>minimisation</a:t>
            </a:r>
            <a:r>
              <a:rPr lang="en-US" dirty="0" smtClean="0"/>
              <a:t>)</a:t>
            </a:r>
          </a:p>
          <a:p>
            <a:pPr marL="571500" indent="-514350"/>
            <a:r>
              <a:rPr lang="en-US" dirty="0" smtClean="0"/>
              <a:t>art. 8 re children</a:t>
            </a:r>
            <a:r>
              <a:rPr lang="en-US" dirty="0"/>
              <a:t> </a:t>
            </a:r>
            <a:r>
              <a:rPr lang="en-US" dirty="0" smtClean="0"/>
              <a:t>is more restrictive  </a:t>
            </a:r>
          </a:p>
          <a:p>
            <a:pPr marL="571500" indent="-514350"/>
            <a:r>
              <a:rPr lang="en-US" dirty="0" smtClean="0"/>
              <a:t>art. 9 re sensitive/’special’ data is more restrictive </a:t>
            </a:r>
            <a:endParaRPr lang="en-AU" dirty="0" smtClean="0"/>
          </a:p>
          <a:p>
            <a:pPr marL="971550" lvl="1" indent="-514350"/>
            <a:r>
              <a:rPr lang="en-US" dirty="0" smtClean="0"/>
              <a:t>processing prohibited unless (art. 9(1)) ‘</a:t>
            </a:r>
            <a:r>
              <a:rPr lang="en-US" b="1" dirty="0" smtClean="0"/>
              <a:t>explicit</a:t>
            </a:r>
            <a:r>
              <a:rPr lang="en-US" dirty="0" smtClean="0"/>
              <a:t> consent’ obtained</a:t>
            </a:r>
          </a:p>
          <a:p>
            <a:pPr marL="971550" lvl="1" indent="-514350"/>
            <a:r>
              <a:rPr lang="en-US" dirty="0" smtClean="0"/>
              <a:t>But EU State laws can override exceptions</a:t>
            </a:r>
          </a:p>
          <a:p>
            <a:pPr marL="971550" lvl="1" indent="-514350">
              <a:buFont typeface="+mj-lt"/>
              <a:buAutoNum type="arabicParenR"/>
            </a:pPr>
            <a:endParaRPr lang="en-US" dirty="0"/>
          </a:p>
        </p:txBody>
      </p:sp>
    </p:spTree>
    <p:extLst>
      <p:ext uri="{BB962C8B-B14F-4D97-AF65-F5344CB8AC3E}">
        <p14:creationId xmlns:p14="http://schemas.microsoft.com/office/powerpoint/2010/main" val="195092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Rights of data subjects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GDPR gives stronger rights than the Directive:</a:t>
            </a:r>
          </a:p>
          <a:p>
            <a:pPr marL="514350" indent="-514350">
              <a:buFont typeface="+mj-lt"/>
              <a:buAutoNum type="arabicPeriod"/>
            </a:pPr>
            <a:r>
              <a:rPr lang="en-US" b="1" dirty="0" smtClean="0"/>
              <a:t>Notices</a:t>
            </a:r>
            <a:r>
              <a:rPr lang="en-US" dirty="0" smtClean="0"/>
              <a:t> on collection/use (arts. 13-14) from DS or 3</a:t>
            </a:r>
            <a:r>
              <a:rPr lang="en-US" baseline="30000" dirty="0" smtClean="0"/>
              <a:t>rd</a:t>
            </a:r>
            <a:r>
              <a:rPr lang="en-US" dirty="0" smtClean="0"/>
              <a:t> parties</a:t>
            </a:r>
          </a:p>
          <a:p>
            <a:pPr marL="514350" indent="-514350">
              <a:buFont typeface="+mj-lt"/>
              <a:buAutoNum type="arabicPeriod"/>
            </a:pPr>
            <a:r>
              <a:rPr lang="en-US" b="1" u="sng" dirty="0" smtClean="0"/>
              <a:t>Access</a:t>
            </a:r>
            <a:r>
              <a:rPr lang="en-US" dirty="0" smtClean="0"/>
              <a:t> (art. 15) (+ art. 12 on ‘modalities’ for arts. 12-14)</a:t>
            </a:r>
          </a:p>
          <a:p>
            <a:pPr marL="514350" indent="-514350">
              <a:buFont typeface="+mj-lt"/>
              <a:buAutoNum type="arabicPeriod"/>
            </a:pPr>
            <a:r>
              <a:rPr lang="en-US" u="sng" dirty="0"/>
              <a:t>*</a:t>
            </a:r>
            <a:r>
              <a:rPr lang="en-US" b="1" u="sng" dirty="0"/>
              <a:t>Portability</a:t>
            </a:r>
            <a:r>
              <a:rPr lang="en-US" u="sng" dirty="0"/>
              <a:t> </a:t>
            </a:r>
            <a:r>
              <a:rPr lang="en-US" dirty="0"/>
              <a:t>in common format to self or 3</a:t>
            </a:r>
            <a:r>
              <a:rPr lang="en-US" baseline="30000" dirty="0"/>
              <a:t>rd</a:t>
            </a:r>
            <a:r>
              <a:rPr lang="en-US" dirty="0"/>
              <a:t> P (art. 20)</a:t>
            </a:r>
          </a:p>
          <a:p>
            <a:pPr marL="514350" indent="-514350">
              <a:buFont typeface="+mj-lt"/>
              <a:buAutoNum type="arabicPeriod"/>
            </a:pPr>
            <a:r>
              <a:rPr lang="en-US" b="1" dirty="0" smtClean="0"/>
              <a:t>Rectification</a:t>
            </a:r>
            <a:r>
              <a:rPr lang="en-US" dirty="0" smtClean="0"/>
              <a:t> (art. 16) – correcting errors/incompleteness</a:t>
            </a:r>
          </a:p>
          <a:p>
            <a:pPr marL="514350" indent="-514350">
              <a:buFont typeface="+mj-lt"/>
              <a:buAutoNum type="arabicPeriod"/>
            </a:pPr>
            <a:r>
              <a:rPr lang="en-US" b="1" u="sng" dirty="0" smtClean="0"/>
              <a:t>Erasure</a:t>
            </a:r>
            <a:r>
              <a:rPr lang="en-US" u="sng" dirty="0" smtClean="0"/>
              <a:t> (</a:t>
            </a:r>
            <a:r>
              <a:rPr lang="en-US" u="sng" dirty="0" err="1" smtClean="0"/>
              <a:t>incl</a:t>
            </a:r>
            <a:r>
              <a:rPr lang="en-US" u="sng" dirty="0" smtClean="0"/>
              <a:t> ‘right to be forgotten’) </a:t>
            </a:r>
            <a:r>
              <a:rPr lang="en-US" dirty="0" smtClean="0"/>
              <a:t>(art. 17); </a:t>
            </a:r>
          </a:p>
          <a:p>
            <a:pPr marL="514350" indent="-514350">
              <a:buFont typeface="+mj-lt"/>
              <a:buAutoNum type="arabicPeriod"/>
            </a:pPr>
            <a:r>
              <a:rPr lang="en-US" b="1" dirty="0" smtClean="0"/>
              <a:t>Restriction</a:t>
            </a:r>
            <a:r>
              <a:rPr lang="en-US" dirty="0" smtClean="0"/>
              <a:t> of processing (art. 18) – temporary blocking</a:t>
            </a:r>
          </a:p>
          <a:p>
            <a:pPr marL="514350" indent="-514350">
              <a:buFont typeface="+mj-lt"/>
              <a:buAutoNum type="arabicPeriod"/>
            </a:pPr>
            <a:r>
              <a:rPr lang="en-US" b="1" dirty="0" smtClean="0"/>
              <a:t>Notice to 3</a:t>
            </a:r>
            <a:r>
              <a:rPr lang="en-US" b="1" baseline="30000" dirty="0" smtClean="0"/>
              <a:t>rd</a:t>
            </a:r>
            <a:r>
              <a:rPr lang="en-US" b="1" dirty="0" smtClean="0"/>
              <a:t> parties of objections </a:t>
            </a:r>
            <a:r>
              <a:rPr lang="en-US" dirty="0" smtClean="0"/>
              <a:t>under arts 16-18 (art. 19)</a:t>
            </a:r>
          </a:p>
          <a:p>
            <a:pPr marL="514350" indent="-514350">
              <a:buFont typeface="+mj-lt"/>
              <a:buAutoNum type="arabicPeriod"/>
            </a:pPr>
            <a:r>
              <a:rPr lang="en-US" dirty="0" smtClean="0"/>
              <a:t>Avoid or contest </a:t>
            </a:r>
            <a:r>
              <a:rPr lang="en-US" b="1" u="sng" dirty="0" smtClean="0"/>
              <a:t>automated decisions </a:t>
            </a:r>
            <a:r>
              <a:rPr lang="en-US" dirty="0" smtClean="0"/>
              <a:t>(incl. profiling) (art. 22)</a:t>
            </a:r>
          </a:p>
          <a:p>
            <a:pPr marL="514350" indent="-514350">
              <a:buFont typeface="+mj-lt"/>
              <a:buAutoNum type="arabicPeriod"/>
            </a:pPr>
            <a:r>
              <a:rPr lang="en-US" dirty="0" smtClean="0"/>
              <a:t>* </a:t>
            </a:r>
            <a:r>
              <a:rPr lang="en-US" b="1" u="sng" dirty="0" smtClean="0"/>
              <a:t>Notice  of data breaches </a:t>
            </a:r>
            <a:r>
              <a:rPr lang="en-US" dirty="0" smtClean="0"/>
              <a:t>to DS (art. 34)</a:t>
            </a:r>
          </a:p>
          <a:p>
            <a:r>
              <a:rPr lang="en-US" dirty="0" smtClean="0"/>
              <a:t>These are ‘rights’ because DS must initiate them (incl. giving notice).</a:t>
            </a:r>
          </a:p>
          <a:p>
            <a:r>
              <a:rPr lang="en-US" dirty="0" smtClean="0"/>
              <a:t>It is arguable that only two (*) are completely new (</a:t>
            </a:r>
            <a:r>
              <a:rPr lang="en-US" dirty="0" err="1" smtClean="0"/>
              <a:t>ie</a:t>
            </a:r>
            <a:r>
              <a:rPr lang="en-US" dirty="0" smtClean="0"/>
              <a:t> not in Directive).</a:t>
            </a:r>
          </a:p>
          <a:p>
            <a:r>
              <a:rPr lang="en-US" dirty="0" smtClean="0"/>
              <a:t>Only some of these rights need discussion here </a:t>
            </a:r>
            <a:r>
              <a:rPr lang="mr-IN" dirty="0" smtClean="0"/>
              <a:t>–</a:t>
            </a:r>
            <a:r>
              <a:rPr lang="en-US" dirty="0" smtClean="0"/>
              <a:t> </a:t>
            </a:r>
            <a:r>
              <a:rPr lang="en-US" u="sng" dirty="0" smtClean="0"/>
              <a:t>those underlined</a:t>
            </a:r>
            <a:r>
              <a:rPr lang="en-US" dirty="0" smtClean="0"/>
              <a:t>.</a:t>
            </a:r>
          </a:p>
          <a:p>
            <a:pPr marL="514350" indent="-514350">
              <a:buFont typeface="+mj-lt"/>
              <a:buAutoNum type="arabicPeriod"/>
            </a:pPr>
            <a:endParaRPr lang="en-US" dirty="0"/>
          </a:p>
        </p:txBody>
      </p:sp>
    </p:spTree>
    <p:extLst>
      <p:ext uri="{BB962C8B-B14F-4D97-AF65-F5344CB8AC3E}">
        <p14:creationId xmlns:p14="http://schemas.microsoft.com/office/powerpoint/2010/main" val="164105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4 Rights of data subjects</a:t>
            </a:r>
            <a:br>
              <a:rPr lang="en-US" sz="3600" dirty="0" smtClean="0"/>
            </a:br>
            <a:r>
              <a:rPr lang="en-US" dirty="0" smtClean="0"/>
              <a:t>Access – still the basis of other rights</a:t>
            </a:r>
            <a:endParaRPr lang="en-US" dirty="0"/>
          </a:p>
        </p:txBody>
      </p:sp>
      <p:pic>
        <p:nvPicPr>
          <p:cNvPr id="4" name="Content Placeholder 3" descr="Access_tinder.tiff"/>
          <p:cNvPicPr>
            <a:picLocks noGrp="1" noChangeAspect="1"/>
          </p:cNvPicPr>
          <p:nvPr>
            <p:ph idx="1"/>
          </p:nvPr>
        </p:nvPicPr>
        <p:blipFill>
          <a:blip r:embed="rId2">
            <a:extLst>
              <a:ext uri="{28A0092B-C50C-407E-A947-70E740481C1C}">
                <a14:useLocalDpi xmlns:a14="http://schemas.microsoft.com/office/drawing/2010/main" val="0"/>
              </a:ext>
            </a:extLst>
          </a:blip>
          <a:srcRect t="-9039" b="-9039"/>
          <a:stretch>
            <a:fillRect/>
          </a:stretch>
        </p:blipFill>
        <p:spPr>
          <a:xfrm>
            <a:off x="457200" y="1600200"/>
            <a:ext cx="8045450" cy="4525963"/>
          </a:xfrm>
        </p:spPr>
      </p:pic>
    </p:spTree>
    <p:extLst>
      <p:ext uri="{BB962C8B-B14F-4D97-AF65-F5344CB8AC3E}">
        <p14:creationId xmlns:p14="http://schemas.microsoft.com/office/powerpoint/2010/main" val="567906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4 Rights of data subjects</a:t>
            </a:r>
            <a:br>
              <a:rPr lang="en-US" sz="3600" dirty="0"/>
            </a:br>
            <a:r>
              <a:rPr lang="en-US" dirty="0"/>
              <a:t>Access </a:t>
            </a:r>
            <a:r>
              <a:rPr lang="en-US" dirty="0" smtClean="0"/>
              <a:t> (cont.)</a:t>
            </a:r>
            <a:endParaRPr lang="en-US" dirty="0"/>
          </a:p>
        </p:txBody>
      </p:sp>
      <p:sp>
        <p:nvSpPr>
          <p:cNvPr id="3" name="Content Placeholder 2"/>
          <p:cNvSpPr>
            <a:spLocks noGrp="1"/>
          </p:cNvSpPr>
          <p:nvPr>
            <p:ph idx="1"/>
          </p:nvPr>
        </p:nvSpPr>
        <p:spPr/>
        <p:txBody>
          <a:bodyPr>
            <a:normAutofit lnSpcReduction="10000"/>
          </a:bodyPr>
          <a:lstStyle/>
          <a:p>
            <a:r>
              <a:rPr lang="en-US" sz="2800" i="1" dirty="0" smtClean="0"/>
              <a:t>NOYB complaints </a:t>
            </a:r>
            <a:r>
              <a:rPr lang="en-US" sz="2800" i="1" dirty="0" err="1" smtClean="0"/>
              <a:t>vs</a:t>
            </a:r>
            <a:r>
              <a:rPr lang="en-US" sz="2800" i="1" dirty="0" smtClean="0"/>
              <a:t> 8 streaming services </a:t>
            </a:r>
            <a:r>
              <a:rPr lang="en-US" sz="2800" dirty="0" smtClean="0"/>
              <a:t>(Jan. 2019) (Materials)</a:t>
            </a:r>
          </a:p>
          <a:p>
            <a:pPr lvl="1"/>
            <a:r>
              <a:rPr lang="en-US" sz="2400" dirty="0" smtClean="0"/>
              <a:t>8 complaints to Austrian DPA that automated access facilities of large streaming services do not comply</a:t>
            </a:r>
          </a:p>
          <a:p>
            <a:pPr lvl="1"/>
            <a:r>
              <a:rPr lang="en-US" sz="2400" dirty="0" err="1" smtClean="0"/>
              <a:t>eg</a:t>
            </a:r>
            <a:r>
              <a:rPr lang="en-US" sz="2400" dirty="0" smtClean="0"/>
              <a:t> no information on who data was shared with; retention periods; not understandable</a:t>
            </a:r>
          </a:p>
          <a:p>
            <a:pPr lvl="1"/>
            <a:r>
              <a:rPr lang="en-US" sz="2400" dirty="0" smtClean="0"/>
              <a:t>NOYB argues ‘structural violations’ should result in fines from 20M to 8.02 billion </a:t>
            </a:r>
            <a:r>
              <a:rPr lang="en-US" sz="2400" dirty="0"/>
              <a:t>euros</a:t>
            </a:r>
            <a:r>
              <a:rPr lang="en-US" sz="2400" dirty="0" smtClean="0"/>
              <a:t> (Apple) </a:t>
            </a:r>
            <a:r>
              <a:rPr lang="mr-IN" sz="2400" dirty="0" smtClean="0"/>
              <a:t>–</a:t>
            </a:r>
            <a:r>
              <a:rPr lang="en-US" sz="2400" dirty="0" smtClean="0"/>
              <a:t> total 18.8 B.</a:t>
            </a:r>
          </a:p>
          <a:p>
            <a:r>
              <a:rPr lang="en-US" dirty="0" smtClean="0"/>
              <a:t>Other cases underway</a:t>
            </a:r>
            <a:endParaRPr lang="en-US" dirty="0"/>
          </a:p>
          <a:p>
            <a:pPr lvl="1"/>
            <a:r>
              <a:rPr lang="en-US" dirty="0" smtClean="0"/>
              <a:t>NOYB </a:t>
            </a:r>
            <a:r>
              <a:rPr lang="en-US" dirty="0" smtClean="0">
                <a:hlinkClick r:id="rId2"/>
              </a:rPr>
              <a:t>Test </a:t>
            </a:r>
            <a:r>
              <a:rPr lang="en-US" dirty="0">
                <a:hlinkClick r:id="rId2"/>
              </a:rPr>
              <a:t>Cases </a:t>
            </a:r>
            <a:r>
              <a:rPr lang="en-US" dirty="0"/>
              <a:t>On Freedom To Exercise GDPR Rights In Any </a:t>
            </a:r>
            <a:r>
              <a:rPr lang="en-US" dirty="0" smtClean="0"/>
              <a:t>Format - http://</a:t>
            </a:r>
            <a:r>
              <a:rPr lang="en-US" dirty="0" err="1" smtClean="0"/>
              <a:t>noyb.eu</a:t>
            </a:r>
            <a:endParaRPr lang="en-US" dirty="0"/>
          </a:p>
        </p:txBody>
      </p:sp>
    </p:spTree>
    <p:extLst>
      <p:ext uri="{BB962C8B-B14F-4D97-AF65-F5344CB8AC3E}">
        <p14:creationId xmlns:p14="http://schemas.microsoft.com/office/powerpoint/2010/main" val="303230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400" dirty="0" smtClean="0"/>
              <a:t>0.	The global context of data privacy laws</a:t>
            </a:r>
          </a:p>
          <a:p>
            <a:pPr marL="514350" indent="-514350">
              <a:buFont typeface="+mj-lt"/>
              <a:buAutoNum type="arabicPeriod"/>
            </a:pPr>
            <a:r>
              <a:rPr lang="en-US" sz="3400" dirty="0" smtClean="0"/>
              <a:t>GDPR’s place within EU/European law</a:t>
            </a:r>
          </a:p>
          <a:p>
            <a:pPr marL="514350" indent="-514350">
              <a:buFont typeface="+mj-lt"/>
              <a:buAutoNum type="arabicPeriod"/>
            </a:pPr>
            <a:r>
              <a:rPr lang="en-US" sz="3400" dirty="0" smtClean="0"/>
              <a:t>Scope and limitations</a:t>
            </a:r>
          </a:p>
          <a:p>
            <a:pPr marL="514350" indent="-514350">
              <a:buFont typeface="+mj-lt"/>
              <a:buAutoNum type="arabicPeriod"/>
            </a:pPr>
            <a:r>
              <a:rPr lang="en-US" sz="3400" dirty="0" smtClean="0"/>
              <a:t>Principles (requirements for processing)</a:t>
            </a:r>
          </a:p>
          <a:p>
            <a:pPr marL="514350" indent="-514350">
              <a:buFont typeface="+mj-lt"/>
              <a:buAutoNum type="arabicPeriod"/>
            </a:pPr>
            <a:r>
              <a:rPr lang="en-US" sz="3400" dirty="0" smtClean="0"/>
              <a:t>Rights of data subjects</a:t>
            </a:r>
          </a:p>
          <a:p>
            <a:pPr marL="514350" indent="-514350">
              <a:buFont typeface="+mj-lt"/>
              <a:buAutoNum type="arabicPeriod"/>
            </a:pPr>
            <a:r>
              <a:rPr lang="en-US" sz="3400" dirty="0" smtClean="0"/>
              <a:t>Obligations of controllers/processors</a:t>
            </a:r>
          </a:p>
          <a:p>
            <a:pPr marL="514350" indent="-514350">
              <a:buFont typeface="+mj-lt"/>
              <a:buAutoNum type="arabicPeriod"/>
            </a:pPr>
            <a:r>
              <a:rPr lang="en-US" sz="3400" dirty="0" smtClean="0"/>
              <a:t>Independent supervisory authorities (DPAs)</a:t>
            </a:r>
          </a:p>
          <a:p>
            <a:pPr marL="514350" indent="-514350">
              <a:buFont typeface="+mj-lt"/>
              <a:buAutoNum type="arabicPeriod"/>
            </a:pPr>
            <a:r>
              <a:rPr lang="en-US" sz="3400" dirty="0" smtClean="0"/>
              <a:t>Enforcement: Remedies and penalties</a:t>
            </a:r>
          </a:p>
          <a:p>
            <a:pPr marL="514350" indent="-514350">
              <a:buFont typeface="+mj-lt"/>
              <a:buAutoNum type="arabicPeriod"/>
            </a:pPr>
            <a:r>
              <a:rPr lang="en-US" sz="3400" dirty="0" smtClean="0"/>
              <a:t>Consistency and cooperation between DPAs</a:t>
            </a:r>
          </a:p>
          <a:p>
            <a:pPr marL="514350" indent="-514350">
              <a:buFont typeface="+mj-lt"/>
              <a:buAutoNum type="arabicPeriod"/>
            </a:pPr>
            <a:r>
              <a:rPr lang="en-US" sz="3400" dirty="0" smtClean="0"/>
              <a:t>Transfers to 3</a:t>
            </a:r>
            <a:r>
              <a:rPr lang="en-US" sz="3400" baseline="30000" dirty="0" smtClean="0"/>
              <a:t>rd</a:t>
            </a:r>
            <a:r>
              <a:rPr lang="en-US" sz="3400" dirty="0" smtClean="0"/>
              <a:t> countries (‘adequacy’ + more)</a:t>
            </a:r>
          </a:p>
          <a:p>
            <a:pPr marL="514350" indent="-514350">
              <a:buFont typeface="+mj-lt"/>
              <a:buAutoNum type="arabicPeriod"/>
            </a:pPr>
            <a:r>
              <a:rPr lang="en-US" sz="3400" dirty="0" smtClean="0"/>
              <a:t>Global effect of GDPR on other countries</a:t>
            </a:r>
          </a:p>
          <a:p>
            <a:pPr marL="514350" indent="-514350">
              <a:buFont typeface="+mj-lt"/>
              <a:buAutoNum type="arabicPeriod"/>
            </a:pPr>
            <a:r>
              <a:rPr lang="en-US" sz="3400" dirty="0" smtClean="0"/>
              <a:t>Convention 108 – The other European standard</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778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4 Rights of data subjects</a:t>
            </a:r>
            <a:r>
              <a:rPr lang="en-US" sz="3600" dirty="0" smtClean="0"/>
              <a:t/>
            </a:r>
            <a:br>
              <a:rPr lang="en-US" sz="3600" dirty="0" smtClean="0"/>
            </a:br>
            <a:r>
              <a:rPr lang="en-US" sz="3600" dirty="0" smtClean="0"/>
              <a:t>Erasure (</a:t>
            </a:r>
            <a:r>
              <a:rPr lang="en-US" sz="3600" dirty="0" err="1" smtClean="0"/>
              <a:t>incl</a:t>
            </a:r>
            <a:r>
              <a:rPr lang="en-US" sz="3600" dirty="0" smtClean="0"/>
              <a:t> ‘</a:t>
            </a:r>
            <a:r>
              <a:rPr lang="en-US" sz="3600" b="1" dirty="0" smtClean="0"/>
              <a:t>right to be forgotten</a:t>
            </a:r>
            <a:r>
              <a:rPr lang="en-US" sz="3600" dirty="0" smtClean="0"/>
              <a:t>’) (art. 17)</a:t>
            </a:r>
            <a:endParaRPr lang="en-US" sz="3600"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Gonzalez case (</a:t>
            </a:r>
            <a:r>
              <a:rPr lang="en-US" i="1" dirty="0" smtClean="0"/>
              <a:t>Google v AEPD (Spanish DPA)</a:t>
            </a:r>
            <a:r>
              <a:rPr lang="en-US" i="1" dirty="0"/>
              <a:t> </a:t>
            </a:r>
            <a:r>
              <a:rPr lang="en-US" i="1" dirty="0" smtClean="0"/>
              <a:t>&amp; Gonzalez</a:t>
            </a:r>
            <a:r>
              <a:rPr lang="en-US" dirty="0" smtClean="0"/>
              <a:t>) (2014) CJEU</a:t>
            </a:r>
          </a:p>
          <a:p>
            <a:r>
              <a:rPr lang="en-US" dirty="0" smtClean="0"/>
              <a:t>Origin of RTBF (as now called), held under Directive</a:t>
            </a:r>
          </a:p>
          <a:p>
            <a:r>
              <a:rPr lang="en-US" dirty="0" smtClean="0"/>
              <a:t>Online newspaper displayed old &amp; tiny notice of forced sale of property – very visible in new searches for Gonzalez</a:t>
            </a:r>
          </a:p>
          <a:p>
            <a:r>
              <a:rPr lang="en-US" dirty="0" smtClean="0"/>
              <a:t>Held: that Google must not link to this item (newspaper not required to delete it)</a:t>
            </a:r>
          </a:p>
          <a:p>
            <a:r>
              <a:rPr lang="en-US" dirty="0" smtClean="0"/>
              <a:t>GDPR art. 17 is its more complex successor</a:t>
            </a:r>
          </a:p>
        </p:txBody>
      </p:sp>
      <p:pic>
        <p:nvPicPr>
          <p:cNvPr id="5" name="Content Placeholder 4" descr="RTBF-Gonzalez.tiff"/>
          <p:cNvPicPr>
            <a:picLocks noGrp="1" noChangeAspect="1"/>
          </p:cNvPicPr>
          <p:nvPr>
            <p:ph sz="half" idx="2"/>
          </p:nvPr>
        </p:nvPicPr>
        <p:blipFill>
          <a:blip r:embed="rId2">
            <a:extLst>
              <a:ext uri="{28A0092B-C50C-407E-A947-70E740481C1C}">
                <a14:useLocalDpi xmlns:a14="http://schemas.microsoft.com/office/drawing/2010/main" val="0"/>
              </a:ext>
            </a:extLst>
          </a:blip>
          <a:srcRect t="12409" b="12409"/>
          <a:stretch>
            <a:fillRect/>
          </a:stretch>
        </p:blipFill>
        <p:spPr/>
      </p:pic>
    </p:spTree>
    <p:extLst>
      <p:ext uri="{BB962C8B-B14F-4D97-AF65-F5344CB8AC3E}">
        <p14:creationId xmlns:p14="http://schemas.microsoft.com/office/powerpoint/2010/main" val="41164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4 Rights of data subjects</a:t>
            </a:r>
            <a:r>
              <a:rPr lang="en-US" sz="3600" dirty="0"/>
              <a:t/>
            </a:r>
            <a:br>
              <a:rPr lang="en-US" sz="3600" dirty="0"/>
            </a:br>
            <a:r>
              <a:rPr lang="en-US" sz="3600" dirty="0"/>
              <a:t>Erasure </a:t>
            </a:r>
            <a:r>
              <a:rPr lang="en-US" sz="3600" dirty="0" smtClean="0"/>
              <a:t>(</a:t>
            </a:r>
            <a:r>
              <a:rPr lang="en-US" sz="3600" dirty="0" err="1" smtClean="0"/>
              <a:t>incl</a:t>
            </a:r>
            <a:r>
              <a:rPr lang="en-US" sz="3600" dirty="0" smtClean="0"/>
              <a:t> ‘</a:t>
            </a:r>
            <a:r>
              <a:rPr lang="en-US" sz="3600" b="1" dirty="0" smtClean="0"/>
              <a:t>right </a:t>
            </a:r>
            <a:r>
              <a:rPr lang="en-US" sz="3600" b="1" dirty="0"/>
              <a:t>to be forgotten</a:t>
            </a:r>
            <a:r>
              <a:rPr lang="en-US" sz="3600" dirty="0"/>
              <a:t>’) (art. 17)</a:t>
            </a:r>
          </a:p>
        </p:txBody>
      </p:sp>
      <p:sp>
        <p:nvSpPr>
          <p:cNvPr id="5" name="Content Placeholder 4"/>
          <p:cNvSpPr>
            <a:spLocks noGrp="1"/>
          </p:cNvSpPr>
          <p:nvPr>
            <p:ph idx="1"/>
          </p:nvPr>
        </p:nvSpPr>
        <p:spPr/>
        <p:txBody>
          <a:bodyPr>
            <a:noAutofit/>
          </a:bodyPr>
          <a:lstStyle/>
          <a:p>
            <a:r>
              <a:rPr lang="en-US" sz="2000" dirty="0" smtClean="0"/>
              <a:t>Art. 17(1) gives 6 grounds for ‘erasure’ (not ‘de-linking’):</a:t>
            </a:r>
          </a:p>
          <a:p>
            <a:pPr marL="971550" lvl="1" indent="-514350">
              <a:buFont typeface="+mj-lt"/>
              <a:buAutoNum type="alphaLcParenR"/>
            </a:pPr>
            <a:r>
              <a:rPr lang="en-US" sz="1600" dirty="0" smtClean="0"/>
              <a:t>No longer necessary for purpose [most important </a:t>
            </a:r>
            <a:r>
              <a:rPr lang="mr-IN" sz="1600" dirty="0" smtClean="0"/>
              <a:t>–</a:t>
            </a:r>
            <a:r>
              <a:rPr lang="en-US" sz="1600" dirty="0" smtClean="0"/>
              <a:t> data </a:t>
            </a:r>
            <a:r>
              <a:rPr lang="en-US" sz="1600" dirty="0" err="1" smtClean="0"/>
              <a:t>minimisation</a:t>
            </a:r>
            <a:r>
              <a:rPr lang="en-US" sz="1600" dirty="0" smtClean="0"/>
              <a:t>];</a:t>
            </a:r>
          </a:p>
          <a:p>
            <a:pPr marL="971550" lvl="1" indent="-514350">
              <a:buFont typeface="+mj-lt"/>
              <a:buAutoNum type="alphaLcParenR"/>
            </a:pPr>
            <a:r>
              <a:rPr lang="en-US" sz="1600" dirty="0" smtClean="0"/>
              <a:t>Consent withdrawn, where it is the only ground for processing;</a:t>
            </a:r>
          </a:p>
          <a:p>
            <a:pPr marL="971550" lvl="1" indent="-514350">
              <a:buFont typeface="+mj-lt"/>
              <a:buAutoNum type="alphaLcParenR"/>
            </a:pPr>
            <a:r>
              <a:rPr lang="en-US" sz="1600" dirty="0" smtClean="0"/>
              <a:t>Objects to processing on grounds of interests of processor (or DM opt-out);</a:t>
            </a:r>
          </a:p>
          <a:p>
            <a:pPr marL="971550" lvl="1" indent="-514350">
              <a:buFont typeface="+mj-lt"/>
              <a:buAutoNum type="alphaLcParenR"/>
            </a:pPr>
            <a:r>
              <a:rPr lang="en-US" sz="1600" dirty="0" smtClean="0"/>
              <a:t>Unlawful processing; e) State laws require erasure; or f) [children]</a:t>
            </a:r>
          </a:p>
          <a:p>
            <a:r>
              <a:rPr lang="en-US" sz="2000" dirty="0" smtClean="0"/>
              <a:t>The grounds must be applied separately </a:t>
            </a:r>
            <a:r>
              <a:rPr lang="en-US" sz="2000" b="1" dirty="0" smtClean="0"/>
              <a:t>to each controller</a:t>
            </a:r>
            <a:r>
              <a:rPr lang="en-US" sz="2000" dirty="0" smtClean="0"/>
              <a:t>:</a:t>
            </a:r>
          </a:p>
          <a:p>
            <a:pPr lvl="1"/>
            <a:r>
              <a:rPr lang="en-US" sz="1600" dirty="0" smtClean="0"/>
              <a:t>For </a:t>
            </a:r>
            <a:r>
              <a:rPr lang="en-US" sz="1600" i="1" dirty="0" smtClean="0"/>
              <a:t>search engines </a:t>
            </a:r>
            <a:r>
              <a:rPr lang="en-US" sz="1600" dirty="0" smtClean="0"/>
              <a:t>= erasure (deletion) of both the link in search results &amp; cached copy;</a:t>
            </a:r>
          </a:p>
          <a:p>
            <a:pPr lvl="2"/>
            <a:r>
              <a:rPr lang="en-US" sz="1400" dirty="0" smtClean="0"/>
              <a:t>Must advise data source that erasure requested (art. 17(2))</a:t>
            </a:r>
          </a:p>
          <a:p>
            <a:pPr lvl="1"/>
            <a:r>
              <a:rPr lang="en-US" sz="1600" dirty="0" smtClean="0"/>
              <a:t>For </a:t>
            </a:r>
            <a:r>
              <a:rPr lang="en-US" sz="1600" i="1" dirty="0" smtClean="0"/>
              <a:t>the source </a:t>
            </a:r>
            <a:r>
              <a:rPr lang="en-US" sz="1600" dirty="0" smtClean="0"/>
              <a:t>of the data (</a:t>
            </a:r>
            <a:r>
              <a:rPr lang="en-US" sz="1600" dirty="0" err="1" smtClean="0"/>
              <a:t>eg</a:t>
            </a:r>
            <a:r>
              <a:rPr lang="en-US" sz="1600" dirty="0" smtClean="0"/>
              <a:t> online newspaper = deletion of online content; </a:t>
            </a:r>
          </a:p>
          <a:p>
            <a:pPr lvl="2"/>
            <a:r>
              <a:rPr lang="en-US" sz="1400" dirty="0"/>
              <a:t>R</a:t>
            </a:r>
            <a:r>
              <a:rPr lang="en-US" sz="1400" dirty="0" smtClean="0"/>
              <a:t>equires a separate action, with separate </a:t>
            </a:r>
            <a:r>
              <a:rPr lang="en-US" sz="1400" dirty="0" err="1" smtClean="0"/>
              <a:t>defences</a:t>
            </a:r>
            <a:endParaRPr lang="en-US" sz="1400" dirty="0" smtClean="0"/>
          </a:p>
          <a:p>
            <a:pPr lvl="1"/>
            <a:r>
              <a:rPr lang="en-US" sz="1600" dirty="0" smtClean="0"/>
              <a:t>For </a:t>
            </a:r>
            <a:r>
              <a:rPr lang="en-US" sz="1600" i="1" dirty="0" smtClean="0"/>
              <a:t>recipients</a:t>
            </a:r>
            <a:r>
              <a:rPr lang="en-US" sz="1600" dirty="0" smtClean="0"/>
              <a:t> of the data, separate action and </a:t>
            </a:r>
            <a:r>
              <a:rPr lang="en-US" sz="1600" dirty="0" err="1" smtClean="0"/>
              <a:t>defences</a:t>
            </a:r>
            <a:r>
              <a:rPr lang="en-US" sz="1600" dirty="0" smtClean="0"/>
              <a:t> </a:t>
            </a:r>
          </a:p>
          <a:p>
            <a:pPr lvl="2"/>
            <a:r>
              <a:rPr lang="en-US" sz="1400" dirty="0" smtClean="0"/>
              <a:t>Search engine must  inform them of requests (art, 17(2)) &amp; erasures (art. 19)</a:t>
            </a:r>
          </a:p>
          <a:p>
            <a:r>
              <a:rPr lang="en-US" sz="2000" dirty="0" err="1" smtClean="0"/>
              <a:t>Defences</a:t>
            </a:r>
            <a:r>
              <a:rPr lang="en-US" sz="2000" dirty="0" smtClean="0"/>
              <a:t> (art. 17(3)) </a:t>
            </a:r>
            <a:r>
              <a:rPr lang="en-US" sz="2000" i="1" dirty="0" smtClean="0"/>
              <a:t>insofar as necessary </a:t>
            </a:r>
            <a:r>
              <a:rPr lang="en-US" sz="2000" dirty="0" smtClean="0"/>
              <a:t>for freedom of speech/information, legal obligations, public health, archiving, research </a:t>
            </a:r>
            <a:r>
              <a:rPr lang="en-US" sz="2000" dirty="0" err="1" smtClean="0"/>
              <a:t>etc</a:t>
            </a:r>
            <a:endParaRPr lang="en-US" sz="2000" dirty="0" smtClean="0"/>
          </a:p>
          <a:p>
            <a:pPr lvl="1"/>
            <a:r>
              <a:rPr lang="en-US" sz="1600" dirty="0" err="1" smtClean="0"/>
              <a:t>ECtHR</a:t>
            </a:r>
            <a:r>
              <a:rPr lang="en-US" sz="1600" dirty="0" smtClean="0"/>
              <a:t> case law indicates it is difficult to interfere with freedom of press publication  (</a:t>
            </a:r>
            <a:r>
              <a:rPr lang="en-US" sz="1600" dirty="0" err="1" smtClean="0"/>
              <a:t>Kranenborg</a:t>
            </a:r>
            <a:r>
              <a:rPr lang="en-US" sz="1600" dirty="0" smtClean="0"/>
              <a:t> in </a:t>
            </a:r>
            <a:r>
              <a:rPr lang="en-US" sz="1600" dirty="0" err="1" smtClean="0"/>
              <a:t>Kuner</a:t>
            </a:r>
            <a:r>
              <a:rPr lang="en-US" sz="1600" dirty="0" smtClean="0"/>
              <a:t>, 2018)</a:t>
            </a:r>
          </a:p>
        </p:txBody>
      </p:sp>
    </p:spTree>
    <p:extLst>
      <p:ext uri="{BB962C8B-B14F-4D97-AF65-F5344CB8AC3E}">
        <p14:creationId xmlns:p14="http://schemas.microsoft.com/office/powerpoint/2010/main" val="99586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Rights of data subjects</a:t>
            </a:r>
            <a:r>
              <a:rPr lang="en-US" sz="3200" dirty="0"/>
              <a:t/>
            </a:r>
            <a:br>
              <a:rPr lang="en-US" sz="3200" dirty="0"/>
            </a:br>
            <a:r>
              <a:rPr lang="en-US" sz="3200" dirty="0"/>
              <a:t>Erasure (</a:t>
            </a:r>
            <a:r>
              <a:rPr lang="en-US" sz="3200" dirty="0" err="1"/>
              <a:t>incl</a:t>
            </a:r>
            <a:r>
              <a:rPr lang="en-US" sz="3200" dirty="0"/>
              <a:t> ‘</a:t>
            </a:r>
            <a:r>
              <a:rPr lang="en-US" sz="3200" b="1" dirty="0"/>
              <a:t>right to be forgotten</a:t>
            </a:r>
            <a:r>
              <a:rPr lang="en-US" sz="3200" dirty="0"/>
              <a:t>’) (art. 17)</a:t>
            </a:r>
          </a:p>
        </p:txBody>
      </p:sp>
      <p:sp>
        <p:nvSpPr>
          <p:cNvPr id="3" name="Content Placeholder 2"/>
          <p:cNvSpPr>
            <a:spLocks noGrp="1"/>
          </p:cNvSpPr>
          <p:nvPr>
            <p:ph idx="1"/>
          </p:nvPr>
        </p:nvSpPr>
        <p:spPr/>
        <p:txBody>
          <a:bodyPr>
            <a:normAutofit fontScale="70000" lnSpcReduction="20000"/>
          </a:bodyPr>
          <a:lstStyle/>
          <a:p>
            <a:r>
              <a:rPr lang="en-US" dirty="0" smtClean="0"/>
              <a:t>What is the geographical scope of RTBF?: ‘global’ or otherwise?</a:t>
            </a:r>
          </a:p>
          <a:p>
            <a:pPr lvl="1"/>
            <a:r>
              <a:rPr lang="en-US" i="1" dirty="0" smtClean="0"/>
              <a:t>Google </a:t>
            </a:r>
            <a:r>
              <a:rPr lang="en-US" i="1" dirty="0"/>
              <a:t>Inc</a:t>
            </a:r>
            <a:r>
              <a:rPr lang="en-US" i="1" dirty="0" smtClean="0"/>
              <a:t>. [and many others] </a:t>
            </a:r>
            <a:r>
              <a:rPr lang="en-US" i="1" dirty="0"/>
              <a:t>v Commission </a:t>
            </a:r>
            <a:r>
              <a:rPr lang="en-US" i="1" dirty="0" err="1" smtClean="0"/>
              <a:t>nationale</a:t>
            </a:r>
            <a:r>
              <a:rPr lang="en-US" i="1" dirty="0" smtClean="0"/>
              <a:t> de </a:t>
            </a:r>
            <a:r>
              <a:rPr lang="en-US" i="1" dirty="0" err="1" smtClean="0"/>
              <a:t>l’informatique</a:t>
            </a:r>
            <a:r>
              <a:rPr lang="en-US" i="1" dirty="0" smtClean="0"/>
              <a:t> </a:t>
            </a:r>
            <a:r>
              <a:rPr lang="en-US" i="1" dirty="0"/>
              <a:t>et des </a:t>
            </a:r>
            <a:r>
              <a:rPr lang="en-US" i="1" dirty="0" err="1"/>
              <a:t>libertés</a:t>
            </a:r>
            <a:r>
              <a:rPr lang="en-US" i="1" dirty="0"/>
              <a:t> </a:t>
            </a:r>
            <a:r>
              <a:rPr lang="en-US" dirty="0"/>
              <a:t>(</a:t>
            </a:r>
            <a:r>
              <a:rPr lang="en-US" dirty="0" smtClean="0"/>
              <a:t>CNIL – French DPA) CJEU </a:t>
            </a:r>
            <a:r>
              <a:rPr lang="en-US" dirty="0"/>
              <a:t>(Case C-507/17</a:t>
            </a:r>
            <a:r>
              <a:rPr lang="en-US" dirty="0" smtClean="0"/>
              <a:t>)(Materials)</a:t>
            </a:r>
          </a:p>
          <a:p>
            <a:pPr lvl="1"/>
            <a:r>
              <a:rPr lang="en-US" dirty="0" smtClean="0"/>
              <a:t>Dispute </a:t>
            </a:r>
            <a:r>
              <a:rPr lang="en-US" dirty="0"/>
              <a:t>(under 1995 Directive (DPD))</a:t>
            </a:r>
            <a:endParaRPr lang="en-US" dirty="0" smtClean="0"/>
          </a:p>
          <a:p>
            <a:pPr lvl="2"/>
            <a:r>
              <a:rPr lang="en-US" dirty="0" smtClean="0"/>
              <a:t>CNIL required Google, when acceding to a ‘de-linking’ request, to do so on all versions of Google search engine. </a:t>
            </a:r>
          </a:p>
          <a:p>
            <a:pPr lvl="2"/>
            <a:r>
              <a:rPr lang="en-US" dirty="0" smtClean="0"/>
              <a:t>Google refused to do so except on EU versions </a:t>
            </a:r>
            <a:r>
              <a:rPr lang="mr-IN" dirty="0" smtClean="0"/>
              <a:t>–</a:t>
            </a:r>
            <a:r>
              <a:rPr lang="en-AU" dirty="0" smtClean="0"/>
              <a:t>&gt;</a:t>
            </a:r>
            <a:r>
              <a:rPr lang="en-US" dirty="0" smtClean="0"/>
              <a:t> 100Keuros fine. </a:t>
            </a:r>
          </a:p>
          <a:p>
            <a:pPr lvl="2"/>
            <a:r>
              <a:rPr lang="en-US" dirty="0" smtClean="0"/>
              <a:t>Google appealed; </a:t>
            </a:r>
            <a:r>
              <a:rPr lang="en-US" dirty="0" err="1" smtClean="0"/>
              <a:t>Conseil</a:t>
            </a:r>
            <a:r>
              <a:rPr lang="en-US" dirty="0" smtClean="0"/>
              <a:t> </a:t>
            </a:r>
            <a:r>
              <a:rPr lang="en-US" dirty="0" err="1" smtClean="0"/>
              <a:t>d’État</a:t>
            </a:r>
            <a:r>
              <a:rPr lang="en-US" dirty="0" smtClean="0"/>
              <a:t> </a:t>
            </a:r>
            <a:r>
              <a:rPr lang="en-US" dirty="0"/>
              <a:t>requested preliminary </a:t>
            </a:r>
            <a:r>
              <a:rPr lang="en-US" dirty="0" smtClean="0"/>
              <a:t>CJEU ruling. </a:t>
            </a:r>
          </a:p>
          <a:p>
            <a:pPr lvl="1"/>
            <a:r>
              <a:rPr lang="en-US" dirty="0" smtClean="0"/>
              <a:t>Opinion of Advocate-General (10/1/19): </a:t>
            </a:r>
          </a:p>
          <a:p>
            <a:pPr lvl="2"/>
            <a:r>
              <a:rPr lang="en-US" dirty="0" smtClean="0"/>
              <a:t>DPD does not expressly govern scope of de-linking; preferable that EU law not be given scope beyond EU borders (but can be exceptions)</a:t>
            </a:r>
          </a:p>
          <a:p>
            <a:pPr lvl="2"/>
            <a:r>
              <a:rPr lang="en-US" dirty="0" smtClean="0"/>
              <a:t>Proposes: correct distinction is b/w searches made from a location (physical) within the EU; search engines are not required to limit results of searches made from outside EU; but they must use all available technical measures (incl. geo-blocking) to </a:t>
            </a:r>
            <a:r>
              <a:rPr lang="en-US" dirty="0" err="1" smtClean="0"/>
              <a:t>recognise</a:t>
            </a:r>
            <a:r>
              <a:rPr lang="en-US" dirty="0" smtClean="0"/>
              <a:t> searches from an EU-located  IP address. </a:t>
            </a:r>
          </a:p>
          <a:p>
            <a:pPr lvl="1"/>
            <a:r>
              <a:rPr lang="en-US" dirty="0" smtClean="0"/>
              <a:t>Q: If CJEU disagrees with A-G, can CNIL enforce the decision?</a:t>
            </a:r>
            <a:endParaRPr lang="en-US" dirty="0"/>
          </a:p>
        </p:txBody>
      </p:sp>
    </p:spTree>
    <p:extLst>
      <p:ext uri="{BB962C8B-B14F-4D97-AF65-F5344CB8AC3E}">
        <p14:creationId xmlns:p14="http://schemas.microsoft.com/office/powerpoint/2010/main" val="113910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4 Rights of data subjects</a:t>
            </a:r>
            <a:r>
              <a:rPr lang="en-US" sz="3200" dirty="0"/>
              <a:t/>
            </a:r>
            <a:br>
              <a:rPr lang="en-US" sz="3200" dirty="0"/>
            </a:br>
            <a:r>
              <a:rPr lang="en-US" sz="3200" dirty="0"/>
              <a:t>Erasure (</a:t>
            </a:r>
            <a:r>
              <a:rPr lang="en-US" sz="3200" dirty="0" err="1"/>
              <a:t>incl</a:t>
            </a:r>
            <a:r>
              <a:rPr lang="en-US" sz="3200" dirty="0"/>
              <a:t> ‘right to be forgotten’</a:t>
            </a:r>
            <a:r>
              <a:rPr lang="en-US" sz="3200" dirty="0" smtClean="0"/>
              <a:t>)(cont.)</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UK courts are implementing RTBF re convictions</a:t>
            </a:r>
          </a:p>
          <a:p>
            <a:pPr lvl="1"/>
            <a:r>
              <a:rPr lang="en-US" i="1" dirty="0" smtClean="0"/>
              <a:t>(1) NT1 (2) NT2 </a:t>
            </a:r>
            <a:r>
              <a:rPr lang="en-US" i="1" dirty="0" err="1" smtClean="0"/>
              <a:t>vs</a:t>
            </a:r>
            <a:r>
              <a:rPr lang="en-US" i="1" dirty="0" smtClean="0"/>
              <a:t> Google; ICO (intervener) </a:t>
            </a:r>
            <a:r>
              <a:rPr lang="en-US" dirty="0" smtClean="0"/>
              <a:t>[</a:t>
            </a:r>
            <a:r>
              <a:rPr lang="en-US" dirty="0"/>
              <a:t>2018] EWHC 799 (QB</a:t>
            </a:r>
            <a:r>
              <a:rPr lang="en-US" dirty="0" smtClean="0"/>
              <a:t>) (</a:t>
            </a:r>
            <a:r>
              <a:rPr lang="en-US" dirty="0" err="1" smtClean="0"/>
              <a:t>Warby</a:t>
            </a:r>
            <a:r>
              <a:rPr lang="en-US" dirty="0" smtClean="0"/>
              <a:t> J.) </a:t>
            </a:r>
            <a:r>
              <a:rPr lang="en-US" dirty="0"/>
              <a:t>(under DPD</a:t>
            </a:r>
            <a:r>
              <a:rPr lang="en-US" dirty="0" smtClean="0"/>
              <a:t>)</a:t>
            </a:r>
          </a:p>
          <a:p>
            <a:pPr lvl="1"/>
            <a:r>
              <a:rPr lang="en-US" dirty="0" smtClean="0"/>
              <a:t>NT1 had not accepted guilt (4 years for fraud in 1990s); was evasive; held public interest remained </a:t>
            </a:r>
            <a:r>
              <a:rPr lang="mr-IN" dirty="0" smtClean="0"/>
              <a:t>–</a:t>
            </a:r>
            <a:r>
              <a:rPr lang="en-US" dirty="0" smtClean="0"/>
              <a:t> no order</a:t>
            </a:r>
          </a:p>
          <a:p>
            <a:pPr lvl="1"/>
            <a:r>
              <a:rPr lang="en-US" dirty="0" smtClean="0"/>
              <a:t>NT2 had accepted guilt (conspiracy to intercept, 6 </a:t>
            </a:r>
            <a:r>
              <a:rPr lang="en-US" dirty="0" err="1" smtClean="0"/>
              <a:t>wks</a:t>
            </a:r>
            <a:r>
              <a:rPr lang="en-US" dirty="0" smtClean="0"/>
              <a:t> jail in 2000s) and shown remorse; held the conviction was no longer of relevance </a:t>
            </a:r>
            <a:r>
              <a:rPr lang="mr-IN" dirty="0" smtClean="0"/>
              <a:t>–</a:t>
            </a:r>
            <a:r>
              <a:rPr lang="en-US" dirty="0" smtClean="0"/>
              <a:t> Google ordered to de-list.</a:t>
            </a:r>
          </a:p>
          <a:p>
            <a:r>
              <a:rPr lang="en-US" dirty="0" smtClean="0"/>
              <a:t>Google </a:t>
            </a:r>
            <a:r>
              <a:rPr lang="en-US" dirty="0"/>
              <a:t>received 650K RTBF requests to remove 2.4 million URLs from 2014 to Feb. 2018</a:t>
            </a:r>
          </a:p>
          <a:p>
            <a:pPr lvl="1"/>
            <a:r>
              <a:rPr lang="en-US" dirty="0"/>
              <a:t>43% of URLs were deleted as a result (about 1M)</a:t>
            </a:r>
          </a:p>
          <a:p>
            <a:pPr lvl="1"/>
            <a:r>
              <a:rPr lang="en-US" dirty="0"/>
              <a:t>Approx. 90% of requests from ‘private individuals’</a:t>
            </a:r>
          </a:p>
          <a:p>
            <a:endParaRPr lang="en-US" dirty="0"/>
          </a:p>
        </p:txBody>
      </p:sp>
    </p:spTree>
    <p:extLst>
      <p:ext uri="{BB962C8B-B14F-4D97-AF65-F5344CB8AC3E}">
        <p14:creationId xmlns:p14="http://schemas.microsoft.com/office/powerpoint/2010/main" val="3711135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Rights of data </a:t>
            </a:r>
            <a:r>
              <a:rPr lang="en-US" sz="2800" dirty="0" smtClean="0"/>
              <a:t>subjects</a:t>
            </a:r>
            <a:br>
              <a:rPr lang="en-US" sz="2800" dirty="0" smtClean="0"/>
            </a:br>
            <a:r>
              <a:rPr lang="en-US" sz="3200" b="1" dirty="0" smtClean="0"/>
              <a:t>Portability</a:t>
            </a:r>
            <a:r>
              <a:rPr lang="en-US" sz="3200" dirty="0" smtClean="0"/>
              <a:t> to </a:t>
            </a:r>
            <a:r>
              <a:rPr lang="en-US" sz="3200" dirty="0"/>
              <a:t>self or 3</a:t>
            </a:r>
            <a:r>
              <a:rPr lang="en-US" sz="3200" baseline="30000" dirty="0"/>
              <a:t>rd</a:t>
            </a:r>
            <a:r>
              <a:rPr lang="en-US" sz="3200" dirty="0"/>
              <a:t> P (art. 20</a:t>
            </a:r>
            <a:r>
              <a:rPr lang="en-US" sz="3200" dirty="0" smtClean="0"/>
              <a:t>)</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‘Portability’ is the right to obtain a copy of PD which DS ‘has provided’ by consent or contract, to a controller, </a:t>
            </a:r>
          </a:p>
          <a:p>
            <a:pPr lvl="1"/>
            <a:r>
              <a:rPr lang="en-US" dirty="0"/>
              <a:t>p</a:t>
            </a:r>
            <a:r>
              <a:rPr lang="en-US" dirty="0" smtClean="0"/>
              <a:t>rovision in a ‘structured, </a:t>
            </a:r>
            <a:r>
              <a:rPr lang="en-US" i="1" dirty="0" smtClean="0"/>
              <a:t>commonly used</a:t>
            </a:r>
            <a:r>
              <a:rPr lang="en-US" dirty="0" smtClean="0"/>
              <a:t> machine readable format’</a:t>
            </a:r>
          </a:p>
          <a:p>
            <a:pPr lvl="1"/>
            <a:r>
              <a:rPr lang="en-US" dirty="0" smtClean="0"/>
              <a:t>Includes </a:t>
            </a:r>
            <a:r>
              <a:rPr lang="en-US" i="1" dirty="0" smtClean="0"/>
              <a:t>right to transmit </a:t>
            </a:r>
            <a:r>
              <a:rPr lang="en-US" dirty="0" smtClean="0"/>
              <a:t>to 3</a:t>
            </a:r>
            <a:r>
              <a:rPr lang="en-US" baseline="30000" dirty="0" smtClean="0"/>
              <a:t>rd</a:t>
            </a:r>
            <a:r>
              <a:rPr lang="en-US" dirty="0" smtClean="0"/>
              <a:t> P ‘without hindrance’ (art. 20(1)) – no © barriers can be erected</a:t>
            </a:r>
          </a:p>
          <a:p>
            <a:pPr lvl="1"/>
            <a:r>
              <a:rPr lang="en-US" dirty="0" smtClean="0"/>
              <a:t>DS can require </a:t>
            </a:r>
            <a:r>
              <a:rPr lang="en-US" i="1" dirty="0" smtClean="0"/>
              <a:t>direct transmission </a:t>
            </a:r>
            <a:r>
              <a:rPr lang="en-US" dirty="0" smtClean="0"/>
              <a:t>to another controller</a:t>
            </a:r>
          </a:p>
          <a:p>
            <a:r>
              <a:rPr lang="en-US" dirty="0" smtClean="0"/>
              <a:t>Applies to ‘PD’: incl. </a:t>
            </a:r>
            <a:r>
              <a:rPr lang="en-US" dirty="0" err="1" smtClean="0"/>
              <a:t>psuedonymised</a:t>
            </a:r>
            <a:r>
              <a:rPr lang="en-US" dirty="0" smtClean="0"/>
              <a:t> but not de-ID data</a:t>
            </a:r>
          </a:p>
          <a:p>
            <a:r>
              <a:rPr lang="en-US" dirty="0" smtClean="0"/>
              <a:t>Portability is limited to data DS ‘has provided’: </a:t>
            </a:r>
          </a:p>
          <a:p>
            <a:pPr lvl="1"/>
            <a:r>
              <a:rPr lang="en-US" dirty="0" smtClean="0"/>
              <a:t>Does it include data </a:t>
            </a:r>
            <a:r>
              <a:rPr lang="en-US" i="1" dirty="0" smtClean="0"/>
              <a:t>generated</a:t>
            </a:r>
            <a:r>
              <a:rPr lang="en-US" dirty="0" smtClean="0"/>
              <a:t> </a:t>
            </a:r>
            <a:r>
              <a:rPr lang="en-US" i="1" dirty="0" smtClean="0"/>
              <a:t>by use of service </a:t>
            </a:r>
            <a:r>
              <a:rPr lang="en-US" dirty="0" smtClean="0"/>
              <a:t>(EDPS), or </a:t>
            </a:r>
            <a:r>
              <a:rPr lang="en-US" i="1" dirty="0" smtClean="0"/>
              <a:t>‘observed’ </a:t>
            </a:r>
            <a:r>
              <a:rPr lang="en-US" dirty="0" smtClean="0"/>
              <a:t>by controller (WP29/EDPB)?; others (EU Com) say there must be an voluntary &amp; affirmative provision of data (see </a:t>
            </a:r>
            <a:r>
              <a:rPr lang="en-US" dirty="0" err="1" smtClean="0"/>
              <a:t>Lynskey</a:t>
            </a:r>
            <a:r>
              <a:rPr lang="en-US" dirty="0" smtClean="0"/>
              <a:t> in </a:t>
            </a:r>
            <a:r>
              <a:rPr lang="en-US" dirty="0" err="1" smtClean="0"/>
              <a:t>Kuner</a:t>
            </a:r>
            <a:r>
              <a:rPr lang="en-US" dirty="0" smtClean="0"/>
              <a:t> 2018)</a:t>
            </a:r>
          </a:p>
          <a:p>
            <a:pPr lvl="1"/>
            <a:r>
              <a:rPr lang="en-US" dirty="0" smtClean="0"/>
              <a:t>Excludes data </a:t>
            </a:r>
            <a:r>
              <a:rPr lang="en-US" i="1" dirty="0" smtClean="0"/>
              <a:t>inferred</a:t>
            </a:r>
            <a:r>
              <a:rPr lang="en-US" dirty="0" smtClean="0"/>
              <a:t>/ otherwise derived by controller</a:t>
            </a:r>
          </a:p>
          <a:p>
            <a:pPr lvl="1"/>
            <a:r>
              <a:rPr lang="en-US" dirty="0" smtClean="0"/>
              <a:t>Excludes data </a:t>
            </a:r>
            <a:r>
              <a:rPr lang="en-US" i="1" dirty="0" smtClean="0"/>
              <a:t>aggregated</a:t>
            </a:r>
            <a:r>
              <a:rPr lang="en-US" dirty="0" smtClean="0"/>
              <a:t> by controller, </a:t>
            </a:r>
            <a:r>
              <a:rPr lang="en-US" dirty="0" err="1" smtClean="0"/>
              <a:t>indep</a:t>
            </a:r>
            <a:r>
              <a:rPr lang="en-US" dirty="0" smtClean="0"/>
              <a:t>. of DS (</a:t>
            </a:r>
            <a:r>
              <a:rPr lang="en-US" dirty="0" err="1" smtClean="0"/>
              <a:t>eg</a:t>
            </a:r>
            <a:r>
              <a:rPr lang="en-US" dirty="0" smtClean="0"/>
              <a:t> reviews, ‘likes’).</a:t>
            </a:r>
          </a:p>
          <a:p>
            <a:pPr lvl="1"/>
            <a:r>
              <a:rPr lang="en-US" dirty="0" smtClean="0"/>
              <a:t>Excludes data collected under statutory obligations (R68).</a:t>
            </a:r>
            <a:endParaRPr lang="en-US" dirty="0"/>
          </a:p>
        </p:txBody>
      </p:sp>
    </p:spTree>
    <p:extLst>
      <p:ext uri="{BB962C8B-B14F-4D97-AF65-F5344CB8AC3E}">
        <p14:creationId xmlns:p14="http://schemas.microsoft.com/office/powerpoint/2010/main" val="129152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4 Rights of data subjects</a:t>
            </a:r>
            <a:r>
              <a:rPr lang="en-US" sz="3100" dirty="0"/>
              <a:t/>
            </a:r>
            <a:br>
              <a:rPr lang="en-US" sz="3100" dirty="0"/>
            </a:br>
            <a:r>
              <a:rPr lang="en-US" sz="3100" dirty="0" smtClean="0"/>
              <a:t>…to avoid/ contest </a:t>
            </a:r>
            <a:r>
              <a:rPr lang="en-US" sz="3100" b="1" dirty="0"/>
              <a:t>automated decisions </a:t>
            </a:r>
            <a:r>
              <a:rPr lang="en-US" sz="3100" dirty="0" smtClean="0"/>
              <a:t>(</a:t>
            </a:r>
            <a:r>
              <a:rPr lang="en-US" sz="3100" dirty="0"/>
              <a:t>art. 22</a:t>
            </a:r>
            <a:r>
              <a:rPr lang="en-US" sz="3100" dirty="0" smtClean="0"/>
              <a:t>)</a:t>
            </a:r>
            <a:endParaRPr lang="en-US" dirty="0"/>
          </a:p>
        </p:txBody>
      </p:sp>
      <p:sp>
        <p:nvSpPr>
          <p:cNvPr id="3" name="Content Placeholder 2"/>
          <p:cNvSpPr>
            <a:spLocks noGrp="1"/>
          </p:cNvSpPr>
          <p:nvPr>
            <p:ph idx="1"/>
          </p:nvPr>
        </p:nvSpPr>
        <p:spPr>
          <a:xfrm>
            <a:off x="457200" y="1600200"/>
            <a:ext cx="8229600" cy="4633383"/>
          </a:xfrm>
        </p:spPr>
        <p:txBody>
          <a:bodyPr>
            <a:normAutofit fontScale="70000" lnSpcReduction="20000"/>
          </a:bodyPr>
          <a:lstStyle/>
          <a:p>
            <a:r>
              <a:rPr lang="en-US" i="1" dirty="0" smtClean="0"/>
              <a:t>Prima facie </a:t>
            </a:r>
            <a:r>
              <a:rPr lang="en-US" dirty="0" smtClean="0"/>
              <a:t>right not to be subject [at all] to automated decisions which produce legal (or similarly significant effects) (art. 22(1))</a:t>
            </a:r>
          </a:p>
          <a:p>
            <a:r>
              <a:rPr lang="en-US" dirty="0"/>
              <a:t>B</a:t>
            </a:r>
            <a:r>
              <a:rPr lang="en-US" dirty="0" smtClean="0"/>
              <a:t>an does not apply </a:t>
            </a:r>
            <a:r>
              <a:rPr lang="en-US" dirty="0"/>
              <a:t>(art. 22(2)</a:t>
            </a:r>
            <a:r>
              <a:rPr lang="en-US" dirty="0" smtClean="0"/>
              <a:t>) where PD involved is provided via contract, State law, or explicit (art. 9(2)) consent </a:t>
            </a:r>
          </a:p>
          <a:p>
            <a:r>
              <a:rPr lang="en-US" dirty="0" smtClean="0"/>
              <a:t>But controller must provide protections of DS’s legitimate interests (</a:t>
            </a:r>
            <a:r>
              <a:rPr lang="en-US" dirty="0"/>
              <a:t>art. 22</a:t>
            </a:r>
            <a:r>
              <a:rPr lang="en-US" dirty="0" smtClean="0"/>
              <a:t>(3), and art. 22(2)(b) for State laws)</a:t>
            </a:r>
          </a:p>
          <a:p>
            <a:pPr lvl="1"/>
            <a:r>
              <a:rPr lang="en-US" dirty="0" err="1" smtClean="0"/>
              <a:t>Incl</a:t>
            </a:r>
            <a:r>
              <a:rPr lang="en-US" dirty="0" smtClean="0"/>
              <a:t> at least the rights to obtain human intervention, express opinion and contest decisions </a:t>
            </a:r>
            <a:r>
              <a:rPr lang="en-US" dirty="0"/>
              <a:t>(art. 22(3)</a:t>
            </a:r>
            <a:r>
              <a:rPr lang="en-US" dirty="0" smtClean="0"/>
              <a:t>) </a:t>
            </a:r>
            <a:endParaRPr lang="en-AU" dirty="0" smtClean="0"/>
          </a:p>
          <a:p>
            <a:pPr lvl="1"/>
            <a:r>
              <a:rPr lang="en-AU" dirty="0" smtClean="0"/>
              <a:t>Some argue </a:t>
            </a:r>
            <a:r>
              <a:rPr lang="en-US" dirty="0" smtClean="0"/>
              <a:t>this implies a right </a:t>
            </a:r>
            <a:r>
              <a:rPr lang="en-US" dirty="0"/>
              <a:t>to </a:t>
            </a:r>
            <a:r>
              <a:rPr lang="en-US" dirty="0" smtClean="0"/>
              <a:t>explanation (R 71 says so) </a:t>
            </a:r>
            <a:r>
              <a:rPr lang="en-US" dirty="0"/>
              <a:t>(</a:t>
            </a:r>
            <a:r>
              <a:rPr lang="en-US" dirty="0" err="1" smtClean="0"/>
              <a:t>Bygrave</a:t>
            </a:r>
            <a:r>
              <a:rPr lang="en-US" dirty="0" smtClean="0"/>
              <a:t>, in </a:t>
            </a:r>
            <a:r>
              <a:rPr lang="en-US" dirty="0" err="1"/>
              <a:t>Kuner</a:t>
            </a:r>
            <a:r>
              <a:rPr lang="en-US" dirty="0"/>
              <a:t>, 2019) </a:t>
            </a:r>
          </a:p>
          <a:p>
            <a:r>
              <a:rPr lang="en-US" dirty="0" smtClean="0"/>
              <a:t>Where sensitive (‘special’) categories of PD are involved, art. 22(2) rarely applies</a:t>
            </a:r>
            <a:r>
              <a:rPr lang="en-US" dirty="0"/>
              <a:t> </a:t>
            </a:r>
            <a:r>
              <a:rPr lang="en-US" dirty="0" smtClean="0"/>
              <a:t>(&amp; only with stronger protections) (art. 22(4).</a:t>
            </a:r>
          </a:p>
          <a:p>
            <a:r>
              <a:rPr lang="en-US" dirty="0" smtClean="0"/>
              <a:t>BCRs cannot involve fully-automated decisions (art. 47(2)(e)</a:t>
            </a:r>
          </a:p>
        </p:txBody>
      </p:sp>
    </p:spTree>
    <p:extLst>
      <p:ext uri="{BB962C8B-B14F-4D97-AF65-F5344CB8AC3E}">
        <p14:creationId xmlns:p14="http://schemas.microsoft.com/office/powerpoint/2010/main" val="222965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Rights of data subjects</a:t>
            </a:r>
            <a:r>
              <a:rPr lang="en-US" sz="3200" dirty="0"/>
              <a:t/>
            </a:r>
            <a:br>
              <a:rPr lang="en-US" sz="3200" dirty="0"/>
            </a:br>
            <a:r>
              <a:rPr lang="en-US" sz="3200" dirty="0"/>
              <a:t>…to avoid/ contest automated decisions </a:t>
            </a:r>
            <a:r>
              <a:rPr lang="en-US" sz="3200" dirty="0" smtClean="0"/>
              <a:t>(cont.)</a:t>
            </a:r>
            <a:endParaRPr lang="en-US" sz="3200" dirty="0"/>
          </a:p>
        </p:txBody>
      </p:sp>
      <p:sp>
        <p:nvSpPr>
          <p:cNvPr id="3" name="Content Placeholder 2"/>
          <p:cNvSpPr>
            <a:spLocks noGrp="1"/>
          </p:cNvSpPr>
          <p:nvPr>
            <p:ph idx="1"/>
          </p:nvPr>
        </p:nvSpPr>
        <p:spPr/>
        <p:txBody>
          <a:bodyPr>
            <a:normAutofit fontScale="62500" lnSpcReduction="20000"/>
          </a:bodyPr>
          <a:lstStyle/>
          <a:p>
            <a:pPr marL="0" indent="-400050"/>
            <a:r>
              <a:rPr lang="en-US" dirty="0" smtClean="0"/>
              <a:t>Is Art. 22 a ‘qualified prohibition’ or only a right to object?</a:t>
            </a:r>
          </a:p>
          <a:p>
            <a:pPr marL="400050" lvl="1" indent="-400050">
              <a:buFont typeface="Lucida Grande"/>
              <a:buChar char="–"/>
            </a:pPr>
            <a:r>
              <a:rPr lang="en-US" dirty="0" smtClean="0"/>
              <a:t>‘Considerable disagreement’, but </a:t>
            </a:r>
            <a:r>
              <a:rPr lang="en-US" dirty="0" err="1" smtClean="0"/>
              <a:t>Bygrave</a:t>
            </a:r>
            <a:r>
              <a:rPr lang="en-US" dirty="0" smtClean="0"/>
              <a:t> (in </a:t>
            </a:r>
            <a:r>
              <a:rPr lang="en-US" dirty="0" err="1"/>
              <a:t>Kuner</a:t>
            </a:r>
            <a:r>
              <a:rPr lang="en-US" dirty="0"/>
              <a:t>, 2019</a:t>
            </a:r>
            <a:r>
              <a:rPr lang="en-US" dirty="0" smtClean="0"/>
              <a:t>) concludes that it is (only) a right to object; says text supports; </a:t>
            </a:r>
            <a:r>
              <a:rPr lang="en-US" dirty="0" err="1" smtClean="0"/>
              <a:t>recognises</a:t>
            </a:r>
            <a:r>
              <a:rPr lang="en-US" dirty="0" smtClean="0"/>
              <a:t> widespread public and private sector decision processes.</a:t>
            </a:r>
          </a:p>
          <a:p>
            <a:pPr marL="400050" lvl="1" indent="-400050">
              <a:buFont typeface="Lucida Grande"/>
              <a:buChar char="–"/>
            </a:pPr>
            <a:r>
              <a:rPr lang="en-US" dirty="0" smtClean="0"/>
              <a:t>But a DPIA (art. 35) finding of a high risk system, means DPA must be consulted (art. 36), and can use powers to ban a decisional system (art. 58) (</a:t>
            </a:r>
            <a:r>
              <a:rPr lang="en-US" dirty="0" err="1" smtClean="0"/>
              <a:t>Bygrave</a:t>
            </a:r>
            <a:r>
              <a:rPr lang="en-US" dirty="0" smtClean="0"/>
              <a:t>)</a:t>
            </a:r>
          </a:p>
          <a:p>
            <a:pPr marL="400050" lvl="1" indent="-400050">
              <a:buFont typeface="Lucida Grande"/>
              <a:buChar char="–"/>
            </a:pPr>
            <a:r>
              <a:rPr lang="en-US" dirty="0" smtClean="0"/>
              <a:t>BUT where s22(2) does not apply, some decisions will be subject to s22(1) alone.</a:t>
            </a:r>
          </a:p>
          <a:p>
            <a:r>
              <a:rPr lang="en-US" dirty="0" smtClean="0"/>
              <a:t>Art. 22 is based closely on Art. 15 of DPD</a:t>
            </a:r>
          </a:p>
          <a:p>
            <a:pPr lvl="1"/>
            <a:r>
              <a:rPr lang="en-US" dirty="0" smtClean="0"/>
              <a:t>CNIL (2017) held automated university admission system invalid </a:t>
            </a:r>
          </a:p>
          <a:p>
            <a:pPr lvl="1"/>
            <a:r>
              <a:rPr lang="en-US" dirty="0" smtClean="0"/>
              <a:t>Otherwise, little </a:t>
            </a:r>
            <a:r>
              <a:rPr lang="en-US" dirty="0"/>
              <a:t>impact on DPA or court </a:t>
            </a:r>
            <a:r>
              <a:rPr lang="en-US" dirty="0" smtClean="0"/>
              <a:t>decisions</a:t>
            </a:r>
          </a:p>
          <a:p>
            <a:pPr lvl="1"/>
            <a:r>
              <a:rPr lang="en-US" dirty="0" smtClean="0"/>
              <a:t>Not regarded by A29  WP as significant for adequacy</a:t>
            </a:r>
          </a:p>
          <a:p>
            <a:r>
              <a:rPr lang="en-US" dirty="0" smtClean="0"/>
              <a:t>Will Art. 22 have impact </a:t>
            </a:r>
            <a:r>
              <a:rPr lang="en-US" dirty="0"/>
              <a:t>on AI-based </a:t>
            </a:r>
            <a:r>
              <a:rPr lang="en-US" dirty="0" smtClean="0"/>
              <a:t>decisions?</a:t>
            </a:r>
            <a:endParaRPr lang="en-US" dirty="0"/>
          </a:p>
          <a:p>
            <a:pPr lvl="1"/>
            <a:r>
              <a:rPr lang="en-US" dirty="0" smtClean="0"/>
              <a:t>AI based on machine learning (ML), from constantly changing data sets, cannot explain conclusions</a:t>
            </a:r>
          </a:p>
          <a:p>
            <a:pPr lvl="1"/>
            <a:r>
              <a:rPr lang="en-US" dirty="0" smtClean="0"/>
              <a:t>Q</a:t>
            </a:r>
            <a:r>
              <a:rPr lang="en-US" dirty="0"/>
              <a:t>: What happens if algorithms can’t explain decisions</a:t>
            </a:r>
            <a:r>
              <a:rPr lang="en-US" dirty="0" smtClean="0"/>
              <a:t>? Can PD be used in such processing?</a:t>
            </a:r>
            <a:endParaRPr lang="en-US" dirty="0"/>
          </a:p>
          <a:p>
            <a:endParaRPr lang="en-US" dirty="0"/>
          </a:p>
        </p:txBody>
      </p:sp>
    </p:spTree>
    <p:extLst>
      <p:ext uri="{BB962C8B-B14F-4D97-AF65-F5344CB8AC3E}">
        <p14:creationId xmlns:p14="http://schemas.microsoft.com/office/powerpoint/2010/main" val="1164157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5 Obligations of controllers &amp; others</a:t>
            </a:r>
            <a:endParaRPr lang="en-US" dirty="0"/>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pPr marL="0" indent="0">
              <a:buNone/>
            </a:pPr>
            <a:r>
              <a:rPr lang="en-US" dirty="0" smtClean="0"/>
              <a:t>The GDPR imposes more (*) responsibilities than the Directive.</a:t>
            </a:r>
          </a:p>
          <a:p>
            <a:pPr marL="0" indent="0">
              <a:buNone/>
            </a:pPr>
            <a:r>
              <a:rPr lang="en-US" dirty="0" smtClean="0"/>
              <a:t>Many </a:t>
            </a:r>
            <a:r>
              <a:rPr lang="en-US" dirty="0"/>
              <a:t>of these deserve discussion – but </a:t>
            </a:r>
            <a:r>
              <a:rPr lang="en-US" dirty="0" smtClean="0"/>
              <a:t>time only for those underlined.</a:t>
            </a:r>
          </a:p>
          <a:p>
            <a:pPr marL="514350" indent="-514350">
              <a:buFont typeface="+mj-lt"/>
              <a:buAutoNum type="arabicPeriod"/>
            </a:pPr>
            <a:r>
              <a:rPr lang="en-US" dirty="0"/>
              <a:t>*</a:t>
            </a:r>
            <a:r>
              <a:rPr lang="en-US" b="1" u="sng" dirty="0"/>
              <a:t>Demonstrable</a:t>
            </a:r>
            <a:r>
              <a:rPr lang="en-US" u="sng" dirty="0"/>
              <a:t> accountability </a:t>
            </a:r>
            <a:r>
              <a:rPr lang="en-US" dirty="0"/>
              <a:t>(art. 5(2); art. 24)</a:t>
            </a:r>
          </a:p>
          <a:p>
            <a:pPr marL="514350" indent="-514350">
              <a:buFont typeface="+mj-lt"/>
              <a:buAutoNum type="arabicPeriod"/>
            </a:pPr>
            <a:r>
              <a:rPr lang="en-US" dirty="0" smtClean="0"/>
              <a:t>‘Data </a:t>
            </a:r>
            <a:r>
              <a:rPr lang="en-US" b="1" dirty="0" smtClean="0"/>
              <a:t>quality</a:t>
            </a:r>
            <a:r>
              <a:rPr lang="en-US" dirty="0" smtClean="0"/>
              <a:t>’ – adequate, relevant, accurate, timely (art. 5(1)(c), (d))</a:t>
            </a:r>
          </a:p>
          <a:p>
            <a:pPr marL="514350" indent="-514350">
              <a:buFont typeface="+mj-lt"/>
              <a:buAutoNum type="arabicPeriod"/>
            </a:pPr>
            <a:r>
              <a:rPr lang="en-US" dirty="0" smtClean="0"/>
              <a:t>Data </a:t>
            </a:r>
            <a:r>
              <a:rPr lang="en-US" b="1" dirty="0" err="1" smtClean="0"/>
              <a:t>minimisation</a:t>
            </a:r>
            <a:r>
              <a:rPr lang="en-US" dirty="0" smtClean="0"/>
              <a:t> – ‘limited to what is necessary’ (art. 5(1)(c))</a:t>
            </a:r>
          </a:p>
          <a:p>
            <a:pPr marL="514350" indent="-514350">
              <a:buFont typeface="+mj-lt"/>
              <a:buAutoNum type="arabicPeriod"/>
            </a:pPr>
            <a:r>
              <a:rPr lang="en-US" b="1" dirty="0" smtClean="0"/>
              <a:t>Storage limitation</a:t>
            </a:r>
            <a:r>
              <a:rPr lang="en-US" dirty="0" smtClean="0"/>
              <a:t>: erasure/anon. once purpose complete (art. 5(1)(e))</a:t>
            </a:r>
          </a:p>
          <a:p>
            <a:pPr marL="514350" indent="-514350">
              <a:buFont typeface="+mj-lt"/>
              <a:buAutoNum type="arabicPeriod"/>
            </a:pPr>
            <a:r>
              <a:rPr lang="en-US" dirty="0" smtClean="0"/>
              <a:t>* </a:t>
            </a:r>
            <a:r>
              <a:rPr lang="en-US" b="1" dirty="0" smtClean="0"/>
              <a:t>Transparent</a:t>
            </a:r>
            <a:r>
              <a:rPr lang="en-US" dirty="0" smtClean="0"/>
              <a:t> processing (art. 5(1)(a))</a:t>
            </a:r>
          </a:p>
          <a:p>
            <a:pPr marL="514350" indent="-514350">
              <a:buFont typeface="+mj-lt"/>
              <a:buAutoNum type="arabicPeriod"/>
            </a:pPr>
            <a:r>
              <a:rPr lang="en-US" dirty="0" smtClean="0"/>
              <a:t>*Data protection </a:t>
            </a:r>
            <a:r>
              <a:rPr lang="en-US" b="1" u="sng" dirty="0" smtClean="0"/>
              <a:t>by design &amp; by default </a:t>
            </a:r>
            <a:r>
              <a:rPr lang="en-US" dirty="0" smtClean="0"/>
              <a:t>(art. 25)</a:t>
            </a:r>
          </a:p>
          <a:p>
            <a:pPr marL="514350" indent="-514350">
              <a:buFont typeface="+mj-lt"/>
              <a:buAutoNum type="arabicPeriod"/>
            </a:pPr>
            <a:r>
              <a:rPr lang="en-US" dirty="0" smtClean="0"/>
              <a:t>Due diligence in </a:t>
            </a:r>
            <a:r>
              <a:rPr lang="en-US" b="1" dirty="0" smtClean="0"/>
              <a:t>selecting/contracting processors </a:t>
            </a:r>
            <a:r>
              <a:rPr lang="en-US" dirty="0" smtClean="0"/>
              <a:t>(art. 28)</a:t>
            </a:r>
          </a:p>
          <a:p>
            <a:pPr marL="514350" indent="-514350">
              <a:buFont typeface="+mj-lt"/>
              <a:buAutoNum type="arabicPeriod"/>
            </a:pPr>
            <a:r>
              <a:rPr lang="en-US" dirty="0" smtClean="0"/>
              <a:t>*</a:t>
            </a:r>
            <a:r>
              <a:rPr lang="en-US" b="1" dirty="0" smtClean="0"/>
              <a:t>Records</a:t>
            </a:r>
            <a:r>
              <a:rPr lang="en-US" dirty="0" smtClean="0"/>
              <a:t> of processing (art. 30)</a:t>
            </a:r>
          </a:p>
          <a:p>
            <a:pPr marL="514350" indent="-514350">
              <a:buFont typeface="+mj-lt"/>
              <a:buAutoNum type="arabicPeriod"/>
            </a:pPr>
            <a:r>
              <a:rPr lang="en-US" b="1" dirty="0" smtClean="0"/>
              <a:t>Security</a:t>
            </a:r>
            <a:r>
              <a:rPr lang="en-US" dirty="0" smtClean="0"/>
              <a:t> (art. 32; art. 5(1)(f))</a:t>
            </a:r>
          </a:p>
          <a:p>
            <a:pPr marL="514350" indent="-514350">
              <a:buFont typeface="+mj-lt"/>
              <a:buAutoNum type="arabicPeriod"/>
            </a:pPr>
            <a:r>
              <a:rPr lang="en-US" dirty="0" smtClean="0"/>
              <a:t>*Data breach notification (</a:t>
            </a:r>
            <a:r>
              <a:rPr lang="en-US" b="1" dirty="0" smtClean="0"/>
              <a:t>DBN</a:t>
            </a:r>
            <a:r>
              <a:rPr lang="en-US" dirty="0" smtClean="0"/>
              <a:t>) (arts. 33-34)</a:t>
            </a:r>
          </a:p>
          <a:p>
            <a:pPr marL="514350" indent="-514350">
              <a:buFont typeface="+mj-lt"/>
              <a:buAutoNum type="arabicPeriod"/>
            </a:pPr>
            <a:r>
              <a:rPr lang="en-US" dirty="0" smtClean="0"/>
              <a:t>*Data protection impact assessment </a:t>
            </a:r>
            <a:r>
              <a:rPr lang="en-US" u="sng" dirty="0" smtClean="0"/>
              <a:t>(</a:t>
            </a:r>
            <a:r>
              <a:rPr lang="en-US" b="1" u="sng" dirty="0" smtClean="0"/>
              <a:t>DPIA</a:t>
            </a:r>
            <a:r>
              <a:rPr lang="en-US" dirty="0" smtClean="0"/>
              <a:t>) (art. 35)</a:t>
            </a:r>
          </a:p>
          <a:p>
            <a:pPr marL="514350" indent="-514350">
              <a:buFont typeface="+mj-lt"/>
              <a:buAutoNum type="arabicPeriod"/>
            </a:pPr>
            <a:r>
              <a:rPr lang="en-US" dirty="0" smtClean="0"/>
              <a:t>*</a:t>
            </a:r>
            <a:r>
              <a:rPr lang="en-US" b="1" u="sng" dirty="0" smtClean="0"/>
              <a:t>Prior consultation </a:t>
            </a:r>
            <a:r>
              <a:rPr lang="en-US" dirty="0" smtClean="0"/>
              <a:t>with DPA, if DPIA ‘high risk’ found (art. 36)</a:t>
            </a:r>
          </a:p>
          <a:p>
            <a:pPr marL="514350" indent="-514350">
              <a:buFont typeface="+mj-lt"/>
              <a:buAutoNum type="arabicPeriod"/>
            </a:pPr>
            <a:r>
              <a:rPr lang="en-US" dirty="0" smtClean="0"/>
              <a:t>* Data Protection Officer (</a:t>
            </a:r>
            <a:r>
              <a:rPr lang="en-US" b="1" dirty="0" smtClean="0"/>
              <a:t>DPO</a:t>
            </a:r>
            <a:r>
              <a:rPr lang="en-US" dirty="0" smtClean="0"/>
              <a:t>) for public sector or large scale processing (art. 37)</a:t>
            </a:r>
          </a:p>
        </p:txBody>
      </p:sp>
    </p:spTree>
    <p:extLst>
      <p:ext uri="{BB962C8B-B14F-4D97-AF65-F5344CB8AC3E}">
        <p14:creationId xmlns:p14="http://schemas.microsoft.com/office/powerpoint/2010/main" val="1794934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5 Obligations of controllers &amp; others</a:t>
            </a:r>
            <a:r>
              <a:rPr lang="en-US" dirty="0" smtClean="0"/>
              <a:t/>
            </a:r>
            <a:br>
              <a:rPr lang="en-US" dirty="0" smtClean="0"/>
            </a:br>
            <a:r>
              <a:rPr lang="en-US" dirty="0" smtClean="0"/>
              <a:t>Demonstrable accountability (art. 24)</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Controller has to decide ‘appropriate technical and </a:t>
            </a:r>
            <a:r>
              <a:rPr lang="en-US" dirty="0" err="1" smtClean="0"/>
              <a:t>organisational</a:t>
            </a:r>
            <a:r>
              <a:rPr lang="en-US" dirty="0" smtClean="0"/>
              <a:t> measures’ to comply with all obligations (art. 24(1)): an objective standard to which they are ‘accountable’</a:t>
            </a:r>
          </a:p>
          <a:p>
            <a:pPr marL="514350" indent="-514350">
              <a:buFont typeface="+mj-lt"/>
              <a:buAutoNum type="arabicPeriod"/>
            </a:pPr>
            <a:r>
              <a:rPr lang="en-US" dirty="0" smtClean="0"/>
              <a:t>Controller must be able to demonstrate compliance at any time (art. 24(1))</a:t>
            </a:r>
          </a:p>
          <a:p>
            <a:pPr marL="514350" indent="-514350">
              <a:buFont typeface="+mj-lt"/>
              <a:buAutoNum type="arabicPeriod"/>
            </a:pPr>
            <a:r>
              <a:rPr lang="en-US" dirty="0" smtClean="0"/>
              <a:t>This is a separate obligation, which can be breached irrespective of other breaches.</a:t>
            </a:r>
          </a:p>
          <a:p>
            <a:pPr marL="514350" indent="-514350">
              <a:buFont typeface="+mj-lt"/>
              <a:buAutoNum type="arabicPeriod"/>
            </a:pPr>
            <a:r>
              <a:rPr lang="en-US" dirty="0" smtClean="0"/>
              <a:t>Adherence to approved Codes (art. 40), or certification mechanisms (art.42) assists in demonstrating accountability (art. 24(3).</a:t>
            </a:r>
          </a:p>
          <a:p>
            <a:r>
              <a:rPr lang="en-US" dirty="0" smtClean="0"/>
              <a:t>GDPR is not based on detailed prescription, but instead sets objectives which controllers must decide how to meet – and are required to meet (objective test).</a:t>
            </a:r>
          </a:p>
          <a:p>
            <a:pPr lvl="1"/>
            <a:r>
              <a:rPr lang="en-US" dirty="0" smtClean="0"/>
              <a:t>No longer requires notifications to DPAs, so they could (theoretically) check</a:t>
            </a:r>
          </a:p>
          <a:p>
            <a:pPr lvl="1"/>
            <a:r>
              <a:rPr lang="en-US" dirty="0" err="1" smtClean="0"/>
              <a:t>Docksey</a:t>
            </a:r>
            <a:r>
              <a:rPr lang="en-US" dirty="0" smtClean="0"/>
              <a:t> in </a:t>
            </a:r>
            <a:r>
              <a:rPr lang="en-US" dirty="0" err="1" smtClean="0"/>
              <a:t>Kuner</a:t>
            </a:r>
            <a:r>
              <a:rPr lang="en-US" dirty="0" smtClean="0"/>
              <a:t>, 2018, sees GDPR accountability as including responsiveness, transparency and liability</a:t>
            </a:r>
          </a:p>
          <a:p>
            <a:pPr lvl="1"/>
            <a:r>
              <a:rPr lang="en-US" dirty="0"/>
              <a:t>Is this the single most important difference from Directive</a:t>
            </a:r>
            <a:r>
              <a:rPr lang="en-US" dirty="0" smtClean="0"/>
              <a:t>?</a:t>
            </a:r>
            <a:endParaRPr lang="en-US" dirty="0"/>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7768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5 Obligations of controllers &amp; </a:t>
            </a:r>
            <a:r>
              <a:rPr lang="en-US" sz="3600" dirty="0" smtClean="0"/>
              <a:t>others</a:t>
            </a:r>
            <a:r>
              <a:rPr lang="en-US" dirty="0" smtClean="0"/>
              <a:t/>
            </a:r>
            <a:br>
              <a:rPr lang="en-US" dirty="0" smtClean="0"/>
            </a:br>
            <a:r>
              <a:rPr lang="en-US" sz="3600" dirty="0" smtClean="0"/>
              <a:t>Data protection </a:t>
            </a:r>
            <a:r>
              <a:rPr lang="en-US" sz="3600" b="1" dirty="0" smtClean="0"/>
              <a:t>by design &amp; by default </a:t>
            </a:r>
            <a:r>
              <a:rPr lang="en-US" sz="3600" dirty="0" smtClean="0"/>
              <a:t>(art. 25)</a:t>
            </a:r>
            <a:endParaRPr lang="en-US" sz="3600"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b="1" dirty="0" smtClean="0"/>
              <a:t>Design</a:t>
            </a:r>
            <a:r>
              <a:rPr lang="en-US" dirty="0" smtClean="0"/>
              <a:t>: ‘</a:t>
            </a:r>
            <a:r>
              <a:rPr lang="en-US" i="1" dirty="0" smtClean="0"/>
              <a:t>Taking </a:t>
            </a:r>
            <a:r>
              <a:rPr lang="en-US" i="1" dirty="0"/>
              <a:t>into account </a:t>
            </a:r>
            <a:r>
              <a:rPr lang="mr-IN" dirty="0" smtClean="0"/>
              <a:t>…</a:t>
            </a:r>
            <a:r>
              <a:rPr lang="en-US" dirty="0" smtClean="0"/>
              <a:t>controller </a:t>
            </a:r>
            <a:r>
              <a:rPr lang="en-US" dirty="0"/>
              <a:t>shall, both at the time of the determination of the means for processing and at the time of the processing itself, implement appropriate technical and </a:t>
            </a:r>
            <a:r>
              <a:rPr lang="en-US" dirty="0" err="1"/>
              <a:t>organisational</a:t>
            </a:r>
            <a:r>
              <a:rPr lang="en-US" dirty="0"/>
              <a:t> measures, such as </a:t>
            </a:r>
            <a:r>
              <a:rPr lang="en-US" dirty="0" err="1"/>
              <a:t>pseudonymisation</a:t>
            </a:r>
            <a:r>
              <a:rPr lang="en-US" dirty="0"/>
              <a:t>, which are designed to implement data-protection principles, such as data </a:t>
            </a:r>
            <a:r>
              <a:rPr lang="en-US" dirty="0" err="1" smtClean="0"/>
              <a:t>minimisation</a:t>
            </a:r>
            <a:r>
              <a:rPr lang="en-US" dirty="0" smtClean="0"/>
              <a:t> </a:t>
            </a:r>
            <a:r>
              <a:rPr lang="mr-IN" dirty="0" smtClean="0"/>
              <a:t>…</a:t>
            </a:r>
            <a:r>
              <a:rPr lang="en-AU" dirty="0" smtClean="0"/>
              <a:t>’ (art. 25(1))</a:t>
            </a:r>
          </a:p>
          <a:p>
            <a:pPr marL="514350" indent="-514350">
              <a:buFont typeface="+mj-lt"/>
              <a:buAutoNum type="arabicPeriod"/>
            </a:pPr>
            <a:r>
              <a:rPr lang="en-AU" b="1" dirty="0"/>
              <a:t>Default</a:t>
            </a:r>
            <a:r>
              <a:rPr lang="en-AU" dirty="0"/>
              <a:t>: ‘The controller </a:t>
            </a:r>
            <a:r>
              <a:rPr lang="en-AU" i="1" dirty="0"/>
              <a:t>shall implement </a:t>
            </a:r>
            <a:r>
              <a:rPr lang="en-AU" dirty="0"/>
              <a:t>appropriate technical and organisational measures for ensuring that, </a:t>
            </a:r>
            <a:r>
              <a:rPr lang="en-AU" i="1" dirty="0"/>
              <a:t>by default</a:t>
            </a:r>
            <a:r>
              <a:rPr lang="en-AU" dirty="0"/>
              <a:t>, only personal data which are necessary for each specific purpose of the processing are processed. That obligation applies to the amount of personal data collected, the extent of their processing, the period of their storage and their accessibility</a:t>
            </a:r>
            <a:r>
              <a:rPr lang="en-AU" dirty="0" smtClean="0"/>
              <a:t>.’ (art. 25(2)) </a:t>
            </a:r>
            <a:r>
              <a:rPr lang="mr-IN" dirty="0" smtClean="0"/>
              <a:t>–</a:t>
            </a:r>
            <a:r>
              <a:rPr lang="en-AU" dirty="0" smtClean="0"/>
              <a:t> </a:t>
            </a:r>
            <a:r>
              <a:rPr lang="en-AU" i="1" dirty="0" smtClean="0"/>
              <a:t>no qualifications </a:t>
            </a:r>
            <a:r>
              <a:rPr lang="en-AU" dirty="0" smtClean="0"/>
              <a:t>to obligation</a:t>
            </a:r>
          </a:p>
          <a:p>
            <a:pPr marL="514350" indent="-514350">
              <a:buFont typeface="+mj-lt"/>
              <a:buAutoNum type="arabicPeriod"/>
            </a:pPr>
            <a:r>
              <a:rPr lang="en-AU" b="1" dirty="0"/>
              <a:t>Demonstrate</a:t>
            </a:r>
            <a:r>
              <a:rPr lang="en-AU" dirty="0"/>
              <a:t>: ‘An approved certification mechanism </a:t>
            </a:r>
            <a:r>
              <a:rPr lang="en-AU" dirty="0" smtClean="0"/>
              <a:t>(art. 42) </a:t>
            </a:r>
            <a:r>
              <a:rPr lang="en-AU" dirty="0"/>
              <a:t>may be used </a:t>
            </a:r>
            <a:r>
              <a:rPr lang="mr-IN" dirty="0" smtClean="0"/>
              <a:t>…</a:t>
            </a:r>
            <a:r>
              <a:rPr lang="en-AU" dirty="0" smtClean="0"/>
              <a:t> to </a:t>
            </a:r>
            <a:r>
              <a:rPr lang="en-AU" dirty="0"/>
              <a:t>demonstrate </a:t>
            </a:r>
            <a:r>
              <a:rPr lang="en-AU" dirty="0" smtClean="0"/>
              <a:t>compliance’ (art. 25(3)) </a:t>
            </a:r>
          </a:p>
          <a:p>
            <a:r>
              <a:rPr lang="en-US" dirty="0" smtClean="0"/>
              <a:t>Adopts approach of ‘Privacy by Design’ (</a:t>
            </a:r>
            <a:r>
              <a:rPr lang="en-US" dirty="0" err="1" smtClean="0"/>
              <a:t>PbD</a:t>
            </a:r>
            <a:r>
              <a:rPr lang="en-US" dirty="0" smtClean="0"/>
              <a:t>) </a:t>
            </a:r>
            <a:r>
              <a:rPr lang="mr-IN" dirty="0" smtClean="0"/>
              <a:t>–</a:t>
            </a:r>
            <a:r>
              <a:rPr lang="en-US" dirty="0" smtClean="0"/>
              <a:t> endorsed by global Commissioners (2010); now included in Convention 108+; no case law yet but CJEU implied that EU CFR also implies this (</a:t>
            </a:r>
            <a:r>
              <a:rPr lang="en-US" dirty="0" err="1" smtClean="0"/>
              <a:t>Bygrave</a:t>
            </a:r>
            <a:r>
              <a:rPr lang="en-US" dirty="0"/>
              <a:t> </a:t>
            </a:r>
            <a:r>
              <a:rPr lang="en-US" dirty="0" smtClean="0"/>
              <a:t>in </a:t>
            </a:r>
            <a:r>
              <a:rPr lang="en-US" dirty="0" err="1" smtClean="0"/>
              <a:t>Kuner</a:t>
            </a:r>
            <a:r>
              <a:rPr lang="en-US" dirty="0" smtClean="0"/>
              <a:t>, 2018)</a:t>
            </a:r>
          </a:p>
          <a:p>
            <a:r>
              <a:rPr lang="en-US" dirty="0" smtClean="0"/>
              <a:t>How radical an effect on </a:t>
            </a:r>
            <a:r>
              <a:rPr lang="en-US" dirty="0" err="1" smtClean="0"/>
              <a:t>minimisation</a:t>
            </a:r>
            <a:r>
              <a:rPr lang="en-US" dirty="0" smtClean="0"/>
              <a:t> in data processing will art. 25 have?</a:t>
            </a:r>
          </a:p>
          <a:p>
            <a:pPr lvl="1"/>
            <a:r>
              <a:rPr lang="en-US" dirty="0" smtClean="0"/>
              <a:t>Default options should always be the most privacy protection that must be offered</a:t>
            </a:r>
          </a:p>
          <a:p>
            <a:pPr lvl="1"/>
            <a:r>
              <a:rPr lang="en-US" dirty="0" smtClean="0"/>
              <a:t>Excuse that ‘it’s too late to retro-fit’ should not work with GDPR.</a:t>
            </a:r>
            <a:endParaRPr lang="en-US" dirty="0"/>
          </a:p>
        </p:txBody>
      </p:sp>
    </p:spTree>
    <p:extLst>
      <p:ext uri="{BB962C8B-B14F-4D97-AF65-F5344CB8AC3E}">
        <p14:creationId xmlns:p14="http://schemas.microsoft.com/office/powerpoint/2010/main" val="402005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a:xfrm>
            <a:off x="0" y="0"/>
            <a:ext cx="9144000" cy="6858000"/>
          </a:xfrm>
          <a:prstGeom prst="rect">
            <a:avLst/>
          </a:prstGeom>
          <a:solidFill>
            <a:schemeClr val="tx2">
              <a:lumMod val="20000"/>
              <a:lumOff val="80000"/>
            </a:schemeClr>
          </a:solidFill>
          <a:ln w="9525">
            <a:solidFill>
              <a:schemeClr val="bg2"/>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207" name="Rectangle 206"/>
          <p:cNvSpPr/>
          <p:nvPr/>
        </p:nvSpPr>
        <p:spPr>
          <a:xfrm>
            <a:off x="3418459" y="5404236"/>
            <a:ext cx="2255800" cy="1440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u="sng" dirty="0">
                <a:solidFill>
                  <a:prstClr val="black"/>
                </a:solidFill>
              </a:rPr>
              <a:t>Key</a:t>
            </a:r>
          </a:p>
          <a:p>
            <a:pPr defTabSz="457200"/>
            <a:r>
              <a:rPr lang="en-US" sz="1400" b="1" dirty="0">
                <a:solidFill>
                  <a:prstClr val="black"/>
                </a:solidFill>
              </a:rPr>
              <a:t>Comprehensive</a:t>
            </a:r>
          </a:p>
          <a:p>
            <a:pPr defTabSz="457200"/>
            <a:r>
              <a:rPr lang="en-US" sz="1400" b="1" dirty="0">
                <a:solidFill>
                  <a:prstClr val="black"/>
                </a:solidFill>
              </a:rPr>
              <a:t>Public only</a:t>
            </a:r>
          </a:p>
          <a:p>
            <a:pPr defTabSz="457200"/>
            <a:r>
              <a:rPr lang="en-US" sz="1400" b="1" dirty="0">
                <a:solidFill>
                  <a:prstClr val="black"/>
                </a:solidFill>
              </a:rPr>
              <a:t>Private only</a:t>
            </a:r>
          </a:p>
          <a:p>
            <a:pPr defTabSz="457200"/>
            <a:r>
              <a:rPr lang="en-US" sz="1400" b="1" dirty="0">
                <a:solidFill>
                  <a:prstClr val="black"/>
                </a:solidFill>
              </a:rPr>
              <a:t>Most Private</a:t>
            </a:r>
          </a:p>
          <a:p>
            <a:pPr defTabSz="457200"/>
            <a:r>
              <a:rPr lang="en-US" sz="1400" b="1" dirty="0">
                <a:solidFill>
                  <a:prstClr val="black"/>
                </a:solidFill>
              </a:rPr>
              <a:t>Bills</a:t>
            </a:r>
          </a:p>
        </p:txBody>
      </p:sp>
      <p:sp>
        <p:nvSpPr>
          <p:cNvPr id="208" name="Rectangle 207"/>
          <p:cNvSpPr/>
          <p:nvPr/>
        </p:nvSpPr>
        <p:spPr>
          <a:xfrm>
            <a:off x="5057085" y="5793723"/>
            <a:ext cx="451984" cy="91440"/>
          </a:xfrm>
          <a:prstGeom prst="rect">
            <a:avLst/>
          </a:prstGeom>
          <a:solidFill>
            <a:srgbClr val="00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9" name="Rectangle 208"/>
          <p:cNvSpPr/>
          <p:nvPr/>
        </p:nvSpPr>
        <p:spPr>
          <a:xfrm>
            <a:off x="5057085" y="6010893"/>
            <a:ext cx="451984" cy="9144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0" name="Rectangle 209"/>
          <p:cNvSpPr/>
          <p:nvPr/>
        </p:nvSpPr>
        <p:spPr>
          <a:xfrm>
            <a:off x="5057085" y="6228063"/>
            <a:ext cx="451984" cy="9144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1" name="Rectangle 210"/>
          <p:cNvSpPr/>
          <p:nvPr/>
        </p:nvSpPr>
        <p:spPr>
          <a:xfrm>
            <a:off x="5057085" y="6445233"/>
            <a:ext cx="451984" cy="9144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2" name="Slide Number Placeholder 211"/>
          <p:cNvSpPr>
            <a:spLocks noGrp="1"/>
          </p:cNvSpPr>
          <p:nvPr>
            <p:ph type="sldNum" sz="quarter" idx="12"/>
          </p:nvPr>
        </p:nvSpPr>
        <p:spPr/>
        <p:txBody>
          <a:bodyPr/>
          <a:lstStyle/>
          <a:p>
            <a:fld id="{53DC12AC-3A5F-954C-AFE9-AE638E4C2359}" type="slidenum">
              <a:rPr lang="en-US" smtClean="0">
                <a:solidFill>
                  <a:prstClr val="black">
                    <a:tint val="75000"/>
                  </a:prstClr>
                </a:solidFill>
              </a:rPr>
              <a:pPr/>
              <a:t>3</a:t>
            </a:fld>
            <a:endParaRPr lang="en-US">
              <a:solidFill>
                <a:prstClr val="black">
                  <a:tint val="75000"/>
                </a:prstClr>
              </a:solidFill>
            </a:endParaRPr>
          </a:p>
        </p:txBody>
      </p:sp>
      <p:sp>
        <p:nvSpPr>
          <p:cNvPr id="213" name="Title 1"/>
          <p:cNvSpPr txBox="1">
            <a:spLocks/>
          </p:cNvSpPr>
          <p:nvPr/>
        </p:nvSpPr>
        <p:spPr>
          <a:xfrm>
            <a:off x="56271" y="15325"/>
            <a:ext cx="9034177" cy="935549"/>
          </a:xfrm>
          <a:prstGeom prst="rect">
            <a:avLst/>
          </a:prstGeom>
        </p:spPr>
        <p:txBody>
          <a:bodyPr>
            <a:normAutofit fontScale="92500" lnSpcReduction="10000"/>
          </a:bodyPr>
          <a:lstStyle>
            <a:lvl1pPr algn="ctr" defTabSz="457200" rtl="0" eaLnBrk="1" latinLnBrk="0" hangingPunct="1">
              <a:spcBef>
                <a:spcPct val="0"/>
              </a:spcBef>
              <a:buNone/>
              <a:defRPr sz="4400" kern="1200">
                <a:solidFill>
                  <a:srgbClr val="9B0F1B"/>
                </a:solidFill>
                <a:latin typeface="+mj-lt"/>
                <a:ea typeface="+mj-ea"/>
                <a:cs typeface="+mj-cs"/>
              </a:defRPr>
            </a:lvl1pPr>
          </a:lstStyle>
          <a:p>
            <a:r>
              <a:rPr lang="en-US" sz="3200" b="1" spc="300" dirty="0" smtClean="0">
                <a:latin typeface="Arial Narrow" pitchFamily="34" charset="0"/>
              </a:rPr>
              <a:t>133 </a:t>
            </a:r>
            <a:r>
              <a:rPr lang="en-US" sz="3200" b="1" spc="300" dirty="0">
                <a:latin typeface="Arial Narrow" pitchFamily="34" charset="0"/>
              </a:rPr>
              <a:t>Countries with data privacy Laws </a:t>
            </a:r>
            <a:br>
              <a:rPr lang="en-US" sz="3200" b="1" spc="300" dirty="0">
                <a:latin typeface="Arial Narrow" pitchFamily="34" charset="0"/>
              </a:rPr>
            </a:br>
            <a:r>
              <a:rPr lang="en-US" sz="3200" b="1" spc="300" dirty="0">
                <a:latin typeface="Arial Narrow" pitchFamily="34" charset="0"/>
              </a:rPr>
              <a:t>(to </a:t>
            </a:r>
            <a:r>
              <a:rPr lang="en-US" sz="3200" b="1" spc="300" dirty="0" smtClean="0">
                <a:latin typeface="Arial Narrow" pitchFamily="34" charset="0"/>
              </a:rPr>
              <a:t>March 2019)</a:t>
            </a:r>
            <a:endParaRPr lang="en-US" sz="1800" b="1" spc="300" dirty="0">
              <a:latin typeface="Arial Narrow" pitchFamily="34" charset="0"/>
            </a:endParaRPr>
          </a:p>
        </p:txBody>
      </p:sp>
      <p:sp>
        <p:nvSpPr>
          <p:cNvPr id="214" name="Rectangle 213"/>
          <p:cNvSpPr/>
          <p:nvPr/>
        </p:nvSpPr>
        <p:spPr>
          <a:xfrm>
            <a:off x="5049831" y="6641175"/>
            <a:ext cx="451984" cy="914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Freeform 2"/>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 name="Freeform 3"/>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 name="Freeform 4"/>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 name="Freeform 5"/>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 name="Freeform 6"/>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 name="Freeform 7"/>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 name="Freeform 8"/>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 name="Freeform 9"/>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 name="Freeform 10"/>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 name="Freeform 11"/>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 name="Freeform 12"/>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 name="Freeform 13"/>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 name="Freeform 14"/>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 name="Freeform 15"/>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 name="Freeform 16"/>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 name="Freeform 17"/>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 name="Freeform 18"/>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 name="Freeform 19"/>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1" name="Freeform 20"/>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2" name="Freeform 21"/>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3" name="Freeform 22"/>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4" name="Freeform 23"/>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5" name="Freeform 24"/>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6" name="Freeform 25"/>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7" name="Freeform 26"/>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8" name="Freeform 27"/>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9" name="Freeform 28"/>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0" name="Freeform 29"/>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1" name="Freeform 30"/>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2" name="Freeform 31"/>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3" name="Freeform 32"/>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4" name="Freeform 33"/>
          <p:cNvSpPr>
            <a:spLocks/>
          </p:cNvSpPr>
          <p:nvPr/>
        </p:nvSpPr>
        <p:spPr bwMode="auto">
          <a:xfrm>
            <a:off x="7210784" y="3988199"/>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5" name="Freeform 34"/>
          <p:cNvSpPr>
            <a:spLocks/>
          </p:cNvSpPr>
          <p:nvPr/>
        </p:nvSpPr>
        <p:spPr bwMode="auto">
          <a:xfrm>
            <a:off x="7432130" y="4143146"/>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6" name="Freeform 35"/>
          <p:cNvSpPr>
            <a:spLocks/>
          </p:cNvSpPr>
          <p:nvPr/>
        </p:nvSpPr>
        <p:spPr bwMode="auto">
          <a:xfrm>
            <a:off x="7071549" y="4374632"/>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7" name="Freeform 36"/>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8" name="Freeform 37"/>
          <p:cNvSpPr>
            <a:spLocks/>
          </p:cNvSpPr>
          <p:nvPr/>
        </p:nvSpPr>
        <p:spPr bwMode="auto">
          <a:xfrm>
            <a:off x="1607487" y="3515893"/>
            <a:ext cx="310600" cy="91474"/>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9" name="Freeform 38"/>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0" name="Freeform 39"/>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1" name="Freeform 40"/>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2" name="Freeform 41"/>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3" name="Freeform 42"/>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4" name="Rectangle 43"/>
          <p:cNvSpPr>
            <a:spLocks noChangeArrowheads="1"/>
          </p:cNvSpPr>
          <p:nvPr/>
        </p:nvSpPr>
        <p:spPr bwMode="auto">
          <a:xfrm>
            <a:off x="5095489" y="3297473"/>
            <a:ext cx="0" cy="3734"/>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45" name="Freeform 44"/>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6" name="Freeform 45"/>
          <p:cNvSpPr>
            <a:spLocks/>
          </p:cNvSpPr>
          <p:nvPr/>
        </p:nvSpPr>
        <p:spPr bwMode="auto">
          <a:xfrm>
            <a:off x="5082995" y="3024917"/>
            <a:ext cx="203497" cy="17174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7" name="Freeform 46"/>
          <p:cNvSpPr>
            <a:spLocks/>
          </p:cNvSpPr>
          <p:nvPr/>
        </p:nvSpPr>
        <p:spPr bwMode="auto">
          <a:xfrm>
            <a:off x="5056218" y="3161196"/>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8" name="Freeform 47"/>
          <p:cNvSpPr>
            <a:spLocks/>
          </p:cNvSpPr>
          <p:nvPr/>
        </p:nvSpPr>
        <p:spPr bwMode="auto">
          <a:xfrm>
            <a:off x="5056218" y="3161196"/>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49" name="Freeform 48"/>
          <p:cNvSpPr>
            <a:spLocks/>
          </p:cNvSpPr>
          <p:nvPr/>
        </p:nvSpPr>
        <p:spPr bwMode="auto">
          <a:xfrm>
            <a:off x="5550679" y="3418818"/>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0" name="Freeform 49"/>
          <p:cNvSpPr>
            <a:spLocks/>
          </p:cNvSpPr>
          <p:nvPr/>
        </p:nvSpPr>
        <p:spPr bwMode="auto">
          <a:xfrm>
            <a:off x="5570315" y="3454287"/>
            <a:ext cx="210636" cy="255756"/>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1" name="Freeform 5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2" name="Freeform 51"/>
          <p:cNvSpPr>
            <a:spLocks/>
          </p:cNvSpPr>
          <p:nvPr/>
        </p:nvSpPr>
        <p:spPr bwMode="auto">
          <a:xfrm>
            <a:off x="5095489" y="3196666"/>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3" name="Freeform 52"/>
          <p:cNvSpPr>
            <a:spLocks/>
          </p:cNvSpPr>
          <p:nvPr/>
        </p:nvSpPr>
        <p:spPr bwMode="auto">
          <a:xfrm>
            <a:off x="5570315" y="3510292"/>
            <a:ext cx="87468" cy="108276"/>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4" name="Freeform 53"/>
          <p:cNvSpPr>
            <a:spLocks/>
          </p:cNvSpPr>
          <p:nvPr/>
        </p:nvSpPr>
        <p:spPr bwMode="auto">
          <a:xfrm>
            <a:off x="5190098" y="3013717"/>
            <a:ext cx="280253" cy="294958"/>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5" name="Freeform 54"/>
          <p:cNvSpPr>
            <a:spLocks/>
          </p:cNvSpPr>
          <p:nvPr/>
        </p:nvSpPr>
        <p:spPr bwMode="auto">
          <a:xfrm>
            <a:off x="5350753" y="2933444"/>
            <a:ext cx="528377" cy="502175"/>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6" name="Freeform 55"/>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7" name="Freeform 56"/>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8" name="Freeform 57"/>
          <p:cNvSpPr>
            <a:spLocks/>
          </p:cNvSpPr>
          <p:nvPr/>
        </p:nvSpPr>
        <p:spPr bwMode="auto">
          <a:xfrm>
            <a:off x="4758114" y="2207248"/>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9" name="Freeform 58"/>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0" name="Freeform 59"/>
          <p:cNvSpPr>
            <a:spLocks/>
          </p:cNvSpPr>
          <p:nvPr/>
        </p:nvSpPr>
        <p:spPr bwMode="auto">
          <a:xfrm>
            <a:off x="3679939" y="3812717"/>
            <a:ext cx="212422" cy="16614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 name="Freeform 60"/>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2" name="Freeform 61"/>
          <p:cNvSpPr>
            <a:spLocks/>
          </p:cNvSpPr>
          <p:nvPr/>
        </p:nvSpPr>
        <p:spPr bwMode="auto">
          <a:xfrm>
            <a:off x="3637097" y="3374014"/>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3" name="Freeform 62"/>
          <p:cNvSpPr>
            <a:spLocks/>
          </p:cNvSpPr>
          <p:nvPr/>
        </p:nvSpPr>
        <p:spPr bwMode="auto">
          <a:xfrm>
            <a:off x="4792029" y="3217201"/>
            <a:ext cx="317740" cy="321094"/>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 name="Freeform 63"/>
          <p:cNvSpPr>
            <a:spLocks/>
          </p:cNvSpPr>
          <p:nvPr/>
        </p:nvSpPr>
        <p:spPr bwMode="auto">
          <a:xfrm>
            <a:off x="4358261" y="3161196"/>
            <a:ext cx="460545" cy="457371"/>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5" name="Freeform 64"/>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6" name="Freeform 65"/>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7" name="Freeform 66"/>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8" name="Freeform 67"/>
          <p:cNvSpPr>
            <a:spLocks/>
          </p:cNvSpPr>
          <p:nvPr/>
        </p:nvSpPr>
        <p:spPr bwMode="auto">
          <a:xfrm>
            <a:off x="3654949" y="3812717"/>
            <a:ext cx="69617" cy="5600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9" name="Freeform 68"/>
          <p:cNvSpPr>
            <a:spLocks/>
          </p:cNvSpPr>
          <p:nvPr/>
        </p:nvSpPr>
        <p:spPr bwMode="auto">
          <a:xfrm>
            <a:off x="4722413" y="3493491"/>
            <a:ext cx="456974" cy="586183"/>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0" name="Freeform 69"/>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1" name="Freeform 70"/>
          <p:cNvSpPr>
            <a:spLocks/>
          </p:cNvSpPr>
          <p:nvPr/>
        </p:nvSpPr>
        <p:spPr bwMode="auto">
          <a:xfrm>
            <a:off x="3788827" y="3943396"/>
            <a:ext cx="119599" cy="108276"/>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2" name="Freeform 71"/>
          <p:cNvSpPr>
            <a:spLocks/>
          </p:cNvSpPr>
          <p:nvPr/>
        </p:nvSpPr>
        <p:spPr bwMode="auto">
          <a:xfrm>
            <a:off x="3733491" y="3906059"/>
            <a:ext cx="89253" cy="8214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3" name="Rectangle 72"/>
          <p:cNvSpPr>
            <a:spLocks noChangeArrowheads="1"/>
          </p:cNvSpPr>
          <p:nvPr/>
        </p:nvSpPr>
        <p:spPr bwMode="auto">
          <a:xfrm>
            <a:off x="3863800" y="3346012"/>
            <a:ext cx="10710" cy="28003"/>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74" name="Freeform 73"/>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5" name="Freeform 74"/>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 name="Freeform 75"/>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7" name="Freeform 76"/>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8" name="Freeform 77"/>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9" name="Freeform 78"/>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0" name="Freeform 79"/>
          <p:cNvSpPr>
            <a:spLocks/>
          </p:cNvSpPr>
          <p:nvPr/>
        </p:nvSpPr>
        <p:spPr bwMode="auto">
          <a:xfrm>
            <a:off x="4879498"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1" name="Freeform 80"/>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2" name="Freeform 81"/>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3" name="Freeform 82"/>
          <p:cNvSpPr>
            <a:spLocks/>
          </p:cNvSpPr>
          <p:nvPr/>
        </p:nvSpPr>
        <p:spPr bwMode="auto">
          <a:xfrm>
            <a:off x="5481062" y="2996915"/>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4" name="Rectangle 83"/>
          <p:cNvSpPr>
            <a:spLocks noChangeArrowheads="1"/>
          </p:cNvSpPr>
          <p:nvPr/>
        </p:nvSpPr>
        <p:spPr bwMode="auto">
          <a:xfrm>
            <a:off x="4561757" y="2563812"/>
            <a:ext cx="10710" cy="1866"/>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85" name="Freeform 84"/>
          <p:cNvSpPr>
            <a:spLocks/>
          </p:cNvSpPr>
          <p:nvPr/>
        </p:nvSpPr>
        <p:spPr bwMode="auto">
          <a:xfrm>
            <a:off x="4238662" y="1204763"/>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6" name="Freeform 85"/>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7" name="Freeform 86"/>
          <p:cNvSpPr>
            <a:spLocks/>
          </p:cNvSpPr>
          <p:nvPr/>
        </p:nvSpPr>
        <p:spPr bwMode="auto">
          <a:xfrm>
            <a:off x="4722413" y="2399531"/>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8" name="Freeform 87"/>
          <p:cNvSpPr>
            <a:spLocks/>
          </p:cNvSpPr>
          <p:nvPr/>
        </p:nvSpPr>
        <p:spPr bwMode="auto">
          <a:xfrm>
            <a:off x="5011592" y="2399531"/>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9" name="Freeform 88"/>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0" name="Freeform 89"/>
          <p:cNvSpPr>
            <a:spLocks/>
          </p:cNvSpPr>
          <p:nvPr/>
        </p:nvSpPr>
        <p:spPr bwMode="auto">
          <a:xfrm>
            <a:off x="4501066"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1" name="Freeform 90"/>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2" name="Freeform 91"/>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3" name="Freeform 92"/>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4" name="Freeform 93"/>
          <p:cNvSpPr>
            <a:spLocks/>
          </p:cNvSpPr>
          <p:nvPr/>
        </p:nvSpPr>
        <p:spPr bwMode="auto">
          <a:xfrm>
            <a:off x="5261500" y="3851921"/>
            <a:ext cx="264188" cy="373365"/>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5" name="Freeform 94"/>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6" name="Freeform 95"/>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7" name="Freeform 96"/>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8" name="Freeform 97"/>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9" name="Freeform 98"/>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0" name="Freeform 99"/>
          <p:cNvSpPr>
            <a:spLocks/>
          </p:cNvSpPr>
          <p:nvPr/>
        </p:nvSpPr>
        <p:spPr bwMode="auto">
          <a:xfrm>
            <a:off x="4668861" y="4705060"/>
            <a:ext cx="265973" cy="27629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1" name="Freeform 100"/>
          <p:cNvSpPr>
            <a:spLocks/>
          </p:cNvSpPr>
          <p:nvPr/>
        </p:nvSpPr>
        <p:spPr bwMode="auto">
          <a:xfrm>
            <a:off x="4941974" y="4492242"/>
            <a:ext cx="301675" cy="4965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2" name="Freeform 101"/>
          <p:cNvSpPr>
            <a:spLocks/>
          </p:cNvSpPr>
          <p:nvPr/>
        </p:nvSpPr>
        <p:spPr bwMode="auto">
          <a:xfrm>
            <a:off x="4941974" y="4208485"/>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3" name="Freeform 102"/>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4" name="Freeform 103"/>
          <p:cNvSpPr>
            <a:spLocks/>
          </p:cNvSpPr>
          <p:nvPr/>
        </p:nvSpPr>
        <p:spPr bwMode="auto">
          <a:xfrm>
            <a:off x="4447514" y="4023669"/>
            <a:ext cx="521236" cy="541380"/>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5" name="Freeform 104"/>
          <p:cNvSpPr>
            <a:spLocks/>
          </p:cNvSpPr>
          <p:nvPr/>
        </p:nvSpPr>
        <p:spPr bwMode="auto">
          <a:xfrm>
            <a:off x="5029443" y="3655904"/>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6" name="Freeform 105"/>
          <p:cNvSpPr>
            <a:spLocks/>
          </p:cNvSpPr>
          <p:nvPr/>
        </p:nvSpPr>
        <p:spPr bwMode="auto">
          <a:xfrm>
            <a:off x="5056218" y="4042337"/>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7" name="Freeform 106"/>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8" name="Freeform 107"/>
          <p:cNvSpPr>
            <a:spLocks/>
          </p:cNvSpPr>
          <p:nvPr/>
        </p:nvSpPr>
        <p:spPr bwMode="auto">
          <a:xfrm>
            <a:off x="4729553" y="4072207"/>
            <a:ext cx="380217" cy="64032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109" name="Freeform 10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0" name="Freeform 10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1" name="Freeform 11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2" name="Freeform 11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3" name="Freeform 112"/>
          <p:cNvSpPr>
            <a:spLocks/>
          </p:cNvSpPr>
          <p:nvPr/>
        </p:nvSpPr>
        <p:spPr bwMode="auto">
          <a:xfrm>
            <a:off x="4024455" y="3868723"/>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4" name="Freeform 113"/>
          <p:cNvSpPr>
            <a:spLocks/>
          </p:cNvSpPr>
          <p:nvPr/>
        </p:nvSpPr>
        <p:spPr bwMode="auto">
          <a:xfrm>
            <a:off x="4194036" y="3749245"/>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5" name="Freeform 114"/>
          <p:cNvSpPr>
            <a:spLocks/>
          </p:cNvSpPr>
          <p:nvPr/>
        </p:nvSpPr>
        <p:spPr bwMode="auto">
          <a:xfrm>
            <a:off x="4518916" y="3868723"/>
            <a:ext cx="360581" cy="22028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6" name="Freeform 115"/>
          <p:cNvSpPr>
            <a:spLocks/>
          </p:cNvSpPr>
          <p:nvPr/>
        </p:nvSpPr>
        <p:spPr bwMode="auto">
          <a:xfrm>
            <a:off x="4413598" y="4072207"/>
            <a:ext cx="219563" cy="27442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7" name="Freeform 116"/>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8" name="Freeform 117"/>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9" name="Freeform 118"/>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0" name="Freeform 119"/>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1" name="Freeform 120"/>
          <p:cNvSpPr>
            <a:spLocks/>
          </p:cNvSpPr>
          <p:nvPr/>
        </p:nvSpPr>
        <p:spPr bwMode="auto">
          <a:xfrm>
            <a:off x="4111923" y="3861255"/>
            <a:ext cx="62477" cy="145612"/>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2" name="Freeform 121"/>
          <p:cNvSpPr>
            <a:spLocks/>
          </p:cNvSpPr>
          <p:nvPr/>
        </p:nvSpPr>
        <p:spPr bwMode="auto">
          <a:xfrm>
            <a:off x="4440374" y="4678924"/>
            <a:ext cx="360581" cy="382699"/>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3" name="Freeform 122"/>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5" name="Freeform 124"/>
          <p:cNvSpPr>
            <a:spLocks/>
          </p:cNvSpPr>
          <p:nvPr/>
        </p:nvSpPr>
        <p:spPr bwMode="auto">
          <a:xfrm>
            <a:off x="56272" y="1146890"/>
            <a:ext cx="2383052"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6" name="Freeform 125"/>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7" name="Freeform 126"/>
          <p:cNvSpPr>
            <a:spLocks/>
          </p:cNvSpPr>
          <p:nvPr/>
        </p:nvSpPr>
        <p:spPr bwMode="auto">
          <a:xfrm>
            <a:off x="1536085"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8" name="Freeform 127"/>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9" name="Freeform 128"/>
          <p:cNvSpPr>
            <a:spLocks/>
          </p:cNvSpPr>
          <p:nvPr/>
        </p:nvSpPr>
        <p:spPr bwMode="auto">
          <a:xfrm>
            <a:off x="1678889" y="3920993"/>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0" name="Freeform 12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1" name="Freeform 130"/>
          <p:cNvSpPr>
            <a:spLocks/>
          </p:cNvSpPr>
          <p:nvPr/>
        </p:nvSpPr>
        <p:spPr bwMode="auto">
          <a:xfrm>
            <a:off x="1491458" y="3726844"/>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2" name="Freeform 131"/>
          <p:cNvSpPr>
            <a:spLocks/>
          </p:cNvSpPr>
          <p:nvPr/>
        </p:nvSpPr>
        <p:spPr bwMode="auto">
          <a:xfrm>
            <a:off x="1402206" y="3678306"/>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3" name="Freeform 132"/>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4" name="Freeform 133"/>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5" name="Freeform 134"/>
          <p:cNvSpPr>
            <a:spLocks/>
          </p:cNvSpPr>
          <p:nvPr/>
        </p:nvSpPr>
        <p:spPr bwMode="auto">
          <a:xfrm>
            <a:off x="1016634" y="1150625"/>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6" name="Freeform 135"/>
          <p:cNvSpPr>
            <a:spLocks/>
          </p:cNvSpPr>
          <p:nvPr/>
        </p:nvSpPr>
        <p:spPr bwMode="auto">
          <a:xfrm>
            <a:off x="1412917"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7" name="Freeform 136"/>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8" name="Freeform 137"/>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9" name="Freeform 138"/>
          <p:cNvSpPr>
            <a:spLocks/>
          </p:cNvSpPr>
          <p:nvPr/>
        </p:nvSpPr>
        <p:spPr bwMode="auto">
          <a:xfrm>
            <a:off x="1630693" y="1596797"/>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0" name="Freeform 139"/>
          <p:cNvSpPr>
            <a:spLocks/>
          </p:cNvSpPr>
          <p:nvPr/>
        </p:nvSpPr>
        <p:spPr bwMode="auto">
          <a:xfrm>
            <a:off x="1500383" y="1171160"/>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1" name="Freeform 140"/>
          <p:cNvSpPr>
            <a:spLocks/>
          </p:cNvSpPr>
          <p:nvPr/>
        </p:nvSpPr>
        <p:spPr bwMode="auto">
          <a:xfrm>
            <a:off x="918454"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2" name="Freeform 141"/>
          <p:cNvSpPr>
            <a:spLocks/>
          </p:cNvSpPr>
          <p:nvPr/>
        </p:nvSpPr>
        <p:spPr bwMode="auto">
          <a:xfrm>
            <a:off x="1107671"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3" name="Freeform 142"/>
          <p:cNvSpPr>
            <a:spLocks/>
          </p:cNvSpPr>
          <p:nvPr/>
        </p:nvSpPr>
        <p:spPr bwMode="auto">
          <a:xfrm>
            <a:off x="1039839" y="971409"/>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4" name="Freeform 143"/>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5" name="Freeform 144"/>
          <p:cNvSpPr>
            <a:spLocks/>
          </p:cNvSpPr>
          <p:nvPr/>
        </p:nvSpPr>
        <p:spPr bwMode="auto">
          <a:xfrm>
            <a:off x="1387925" y="1102087"/>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6" name="Freeform 145"/>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7" name="Freeform 146"/>
          <p:cNvSpPr>
            <a:spLocks/>
          </p:cNvSpPr>
          <p:nvPr/>
        </p:nvSpPr>
        <p:spPr bwMode="auto">
          <a:xfrm>
            <a:off x="1186213" y="950874"/>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8" name="Freeform 147"/>
          <p:cNvSpPr>
            <a:spLocks/>
          </p:cNvSpPr>
          <p:nvPr/>
        </p:nvSpPr>
        <p:spPr bwMode="auto">
          <a:xfrm flipV="1">
            <a:off x="1377215" y="667118"/>
            <a:ext cx="242767" cy="380832"/>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9" name="Freeform 148"/>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0" name="Freeform 149"/>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1" name="Freeform 150"/>
          <p:cNvSpPr>
            <a:spLocks/>
          </p:cNvSpPr>
          <p:nvPr/>
        </p:nvSpPr>
        <p:spPr bwMode="auto">
          <a:xfrm>
            <a:off x="1286177"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2" name="Freeform 151"/>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3" name="Freeform 152"/>
          <p:cNvSpPr>
            <a:spLocks/>
          </p:cNvSpPr>
          <p:nvPr/>
        </p:nvSpPr>
        <p:spPr bwMode="auto">
          <a:xfrm>
            <a:off x="2169780" y="3704441"/>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4" name="Freeform 153"/>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75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5" name="Freeform 154"/>
          <p:cNvSpPr>
            <a:spLocks/>
          </p:cNvSpPr>
          <p:nvPr/>
        </p:nvSpPr>
        <p:spPr bwMode="auto">
          <a:xfrm>
            <a:off x="7835553" y="4128212"/>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6" name="Freeform 155"/>
          <p:cNvSpPr>
            <a:spLocks/>
          </p:cNvSpPr>
          <p:nvPr/>
        </p:nvSpPr>
        <p:spPr bwMode="auto">
          <a:xfrm>
            <a:off x="8078321" y="4180483"/>
            <a:ext cx="196357" cy="199749"/>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nvGrpSpPr>
          <p:cNvPr id="157" name="Group 156"/>
          <p:cNvGrpSpPr>
            <a:grpSpLocks/>
          </p:cNvGrpSpPr>
          <p:nvPr/>
        </p:nvGrpSpPr>
        <p:grpSpPr bwMode="auto">
          <a:xfrm>
            <a:off x="3874510" y="2076569"/>
            <a:ext cx="282039" cy="433104"/>
            <a:chOff x="2201" y="1250"/>
            <a:chExt cx="133" cy="193"/>
          </a:xfrm>
          <a:solidFill>
            <a:schemeClr val="bg1"/>
          </a:solidFill>
        </p:grpSpPr>
        <p:sp>
          <p:nvSpPr>
            <p:cNvPr id="197" name="Freeform 196"/>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8" name="Freeform 197"/>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sp>
        <p:nvSpPr>
          <p:cNvPr id="158" name="Freeform 157"/>
          <p:cNvSpPr>
            <a:spLocks/>
          </p:cNvSpPr>
          <p:nvPr/>
        </p:nvSpPr>
        <p:spPr bwMode="auto">
          <a:xfrm>
            <a:off x="4979461"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9" name="Freeform 158"/>
          <p:cNvSpPr>
            <a:spLocks/>
          </p:cNvSpPr>
          <p:nvPr/>
        </p:nvSpPr>
        <p:spPr bwMode="auto">
          <a:xfrm>
            <a:off x="6179020" y="2352860"/>
            <a:ext cx="1695805" cy="1232105"/>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0" name="Freeform 159"/>
          <p:cNvSpPr>
            <a:spLocks/>
          </p:cNvSpPr>
          <p:nvPr/>
        </p:nvSpPr>
        <p:spPr bwMode="auto">
          <a:xfrm>
            <a:off x="6229002" y="4197283"/>
            <a:ext cx="64262" cy="80274"/>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1" name="Freeform 160"/>
          <p:cNvSpPr>
            <a:spLocks/>
          </p:cNvSpPr>
          <p:nvPr/>
        </p:nvSpPr>
        <p:spPr bwMode="auto">
          <a:xfrm>
            <a:off x="7150091" y="3584965"/>
            <a:ext cx="60692" cy="63472"/>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2" name="Freeform 161"/>
          <p:cNvSpPr>
            <a:spLocks/>
          </p:cNvSpPr>
          <p:nvPr/>
        </p:nvSpPr>
        <p:spPr bwMode="auto">
          <a:xfrm>
            <a:off x="7476756" y="3428152"/>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3" name="Freeform 162"/>
          <p:cNvSpPr>
            <a:spLocks/>
          </p:cNvSpPr>
          <p:nvPr/>
        </p:nvSpPr>
        <p:spPr bwMode="auto">
          <a:xfrm>
            <a:off x="7740945"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4" name="Freeform 163"/>
          <p:cNvSpPr>
            <a:spLocks/>
          </p:cNvSpPr>
          <p:nvPr/>
        </p:nvSpPr>
        <p:spPr bwMode="auto">
          <a:xfrm>
            <a:off x="7803422" y="2720625"/>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5" name="Freeform 164"/>
          <p:cNvSpPr>
            <a:spLocks/>
          </p:cNvSpPr>
          <p:nvPr/>
        </p:nvSpPr>
        <p:spPr bwMode="auto">
          <a:xfrm>
            <a:off x="8076535" y="2315524"/>
            <a:ext cx="69618" cy="36029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6" name="Freeform 165"/>
          <p:cNvSpPr>
            <a:spLocks/>
          </p:cNvSpPr>
          <p:nvPr/>
        </p:nvSpPr>
        <p:spPr bwMode="auto">
          <a:xfrm>
            <a:off x="7457122" y="3639104"/>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7" name="Freeform 166"/>
          <p:cNvSpPr>
            <a:spLocks/>
          </p:cNvSpPr>
          <p:nvPr/>
        </p:nvSpPr>
        <p:spPr bwMode="auto">
          <a:xfrm>
            <a:off x="7521384" y="3906059"/>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8" name="Freeform 167"/>
          <p:cNvSpPr>
            <a:spLocks/>
          </p:cNvSpPr>
          <p:nvPr/>
        </p:nvSpPr>
        <p:spPr bwMode="auto">
          <a:xfrm>
            <a:off x="6573517" y="2408864"/>
            <a:ext cx="874679" cy="459239"/>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9" name="Line 449"/>
          <p:cNvSpPr>
            <a:spLocks noChangeShapeType="1"/>
          </p:cNvSpPr>
          <p:nvPr/>
        </p:nvSpPr>
        <p:spPr bwMode="auto">
          <a:xfrm>
            <a:off x="7414280" y="3659638"/>
            <a:ext cx="0" cy="0"/>
          </a:xfrm>
          <a:prstGeom prst="line">
            <a:avLst/>
          </a:prstGeom>
          <a:solidFill>
            <a:schemeClr val="bg1"/>
          </a:solidFill>
          <a:ln w="0">
            <a:solidFill>
              <a:schemeClr val="bg2">
                <a:lumMod val="75000"/>
              </a:schemeClr>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0" name="Freeform 169"/>
          <p:cNvSpPr>
            <a:spLocks/>
          </p:cNvSpPr>
          <p:nvPr/>
        </p:nvSpPr>
        <p:spPr bwMode="auto">
          <a:xfrm>
            <a:off x="7582075" y="2819566"/>
            <a:ext cx="139234" cy="18294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solidFill>
              <a:schemeClr val="bg2">
                <a:lumMod val="75000"/>
              </a:schemeClr>
            </a:solidFill>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1" name="Freeform 170"/>
          <p:cNvSpPr>
            <a:spLocks/>
          </p:cNvSpPr>
          <p:nvPr/>
        </p:nvSpPr>
        <p:spPr bwMode="auto">
          <a:xfrm>
            <a:off x="7635627"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2" name="Freeform 171"/>
          <p:cNvSpPr>
            <a:spLocks/>
          </p:cNvSpPr>
          <p:nvPr/>
        </p:nvSpPr>
        <p:spPr bwMode="auto">
          <a:xfrm>
            <a:off x="2330436"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3" name="Freeform 172"/>
          <p:cNvSpPr>
            <a:spLocks/>
          </p:cNvSpPr>
          <p:nvPr/>
        </p:nvSpPr>
        <p:spPr bwMode="auto">
          <a:xfrm>
            <a:off x="1714590" y="4210352"/>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4" name="Freeform 173"/>
          <p:cNvSpPr>
            <a:spLocks/>
          </p:cNvSpPr>
          <p:nvPr/>
        </p:nvSpPr>
        <p:spPr bwMode="auto">
          <a:xfrm>
            <a:off x="1944863" y="4064739"/>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5" name="Freeform 174"/>
          <p:cNvSpPr>
            <a:spLocks/>
          </p:cNvSpPr>
          <p:nvPr/>
        </p:nvSpPr>
        <p:spPr bwMode="auto">
          <a:xfrm>
            <a:off x="1930582" y="4772266"/>
            <a:ext cx="531947" cy="111449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6" name="Freeform 175"/>
          <p:cNvSpPr>
            <a:spLocks/>
          </p:cNvSpPr>
          <p:nvPr/>
        </p:nvSpPr>
        <p:spPr bwMode="auto">
          <a:xfrm>
            <a:off x="1859180" y="4654656"/>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7" name="Freeform 176"/>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8" name="Freeform 177"/>
          <p:cNvSpPr>
            <a:spLocks/>
          </p:cNvSpPr>
          <p:nvPr/>
        </p:nvSpPr>
        <p:spPr bwMode="auto">
          <a:xfrm>
            <a:off x="2046611" y="4471708"/>
            <a:ext cx="299890" cy="337895"/>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9" name="Freeform 178"/>
          <p:cNvSpPr>
            <a:spLocks/>
          </p:cNvSpPr>
          <p:nvPr/>
        </p:nvSpPr>
        <p:spPr bwMode="auto">
          <a:xfrm>
            <a:off x="2257248" y="3960197"/>
            <a:ext cx="132095" cy="210951"/>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0" name="Freeform 179"/>
          <p:cNvSpPr>
            <a:spLocks/>
          </p:cNvSpPr>
          <p:nvPr/>
        </p:nvSpPr>
        <p:spPr bwMode="auto">
          <a:xfrm>
            <a:off x="2462530" y="4034870"/>
            <a:ext cx="85683" cy="11014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1" name="Freeform 180"/>
          <p:cNvSpPr>
            <a:spLocks/>
          </p:cNvSpPr>
          <p:nvPr/>
        </p:nvSpPr>
        <p:spPr bwMode="auto">
          <a:xfrm>
            <a:off x="2357211" y="4031137"/>
            <a:ext cx="108889" cy="128810"/>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2" name="Freeform 181"/>
          <p:cNvSpPr>
            <a:spLocks/>
          </p:cNvSpPr>
          <p:nvPr/>
        </p:nvSpPr>
        <p:spPr bwMode="auto">
          <a:xfrm>
            <a:off x="1948434" y="3861255"/>
            <a:ext cx="374862" cy="330429"/>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3" name="Freeform 182"/>
          <p:cNvSpPr>
            <a:spLocks/>
          </p:cNvSpPr>
          <p:nvPr/>
        </p:nvSpPr>
        <p:spPr bwMode="auto">
          <a:xfrm>
            <a:off x="1736011" y="4154347"/>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4" name="Freeform 183"/>
          <p:cNvSpPr>
            <a:spLocks/>
          </p:cNvSpPr>
          <p:nvPr/>
        </p:nvSpPr>
        <p:spPr bwMode="auto">
          <a:xfrm>
            <a:off x="4397533" y="2201648"/>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5" name="Freeform 184"/>
          <p:cNvSpPr>
            <a:spLocks/>
          </p:cNvSpPr>
          <p:nvPr/>
        </p:nvSpPr>
        <p:spPr bwMode="auto">
          <a:xfrm>
            <a:off x="5816653" y="3008117"/>
            <a:ext cx="492676" cy="490974"/>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6" name="Freeform 185"/>
          <p:cNvSpPr>
            <a:spLocks/>
          </p:cNvSpPr>
          <p:nvPr/>
        </p:nvSpPr>
        <p:spPr bwMode="auto">
          <a:xfrm>
            <a:off x="6091551" y="3013717"/>
            <a:ext cx="821127" cy="1047289"/>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7" name="Freeform 186"/>
          <p:cNvSpPr>
            <a:spLocks/>
          </p:cNvSpPr>
          <p:nvPr/>
        </p:nvSpPr>
        <p:spPr bwMode="auto">
          <a:xfrm>
            <a:off x="5797017" y="2976380"/>
            <a:ext cx="398067" cy="322962"/>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8" name="Freeform 187"/>
          <p:cNvSpPr>
            <a:spLocks/>
          </p:cNvSpPr>
          <p:nvPr/>
        </p:nvSpPr>
        <p:spPr bwMode="auto">
          <a:xfrm>
            <a:off x="6691330" y="3458021"/>
            <a:ext cx="126740" cy="162414"/>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9" name="Freeform 188"/>
          <p:cNvSpPr>
            <a:spLocks/>
          </p:cNvSpPr>
          <p:nvPr/>
        </p:nvSpPr>
        <p:spPr bwMode="auto">
          <a:xfrm>
            <a:off x="6418217" y="3243336"/>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0" name="Freeform 189"/>
          <p:cNvSpPr>
            <a:spLocks/>
          </p:cNvSpPr>
          <p:nvPr/>
        </p:nvSpPr>
        <p:spPr bwMode="auto">
          <a:xfrm>
            <a:off x="6809145" y="3403883"/>
            <a:ext cx="303460" cy="574982"/>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1" name="Freeform 190"/>
          <p:cNvSpPr>
            <a:spLocks/>
          </p:cNvSpPr>
          <p:nvPr/>
        </p:nvSpPr>
        <p:spPr bwMode="auto">
          <a:xfrm>
            <a:off x="6682406" y="3325476"/>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2" name="Freeform 191"/>
          <p:cNvSpPr>
            <a:spLocks/>
          </p:cNvSpPr>
          <p:nvPr/>
        </p:nvSpPr>
        <p:spPr bwMode="auto">
          <a:xfrm>
            <a:off x="7064408" y="4081540"/>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3" name="Freeform 192"/>
          <p:cNvSpPr>
            <a:spLocks/>
          </p:cNvSpPr>
          <p:nvPr/>
        </p:nvSpPr>
        <p:spPr bwMode="auto">
          <a:xfrm>
            <a:off x="7103680" y="3543895"/>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4" name="Freeform 193"/>
          <p:cNvSpPr>
            <a:spLocks/>
          </p:cNvSpPr>
          <p:nvPr/>
        </p:nvSpPr>
        <p:spPr bwMode="auto">
          <a:xfrm>
            <a:off x="6959090"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5" name="Freeform 194"/>
          <p:cNvSpPr>
            <a:spLocks/>
          </p:cNvSpPr>
          <p:nvPr/>
        </p:nvSpPr>
        <p:spPr bwMode="auto">
          <a:xfrm>
            <a:off x="7034062" y="3573764"/>
            <a:ext cx="237413" cy="270690"/>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6" name="Freeform 195"/>
          <p:cNvSpPr>
            <a:spLocks/>
          </p:cNvSpPr>
          <p:nvPr/>
        </p:nvSpPr>
        <p:spPr bwMode="auto">
          <a:xfrm>
            <a:off x="7105464" y="3825786"/>
            <a:ext cx="166011" cy="138145"/>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5" name="Freeform 204"/>
          <p:cNvSpPr/>
          <p:nvPr/>
        </p:nvSpPr>
        <p:spPr>
          <a:xfrm>
            <a:off x="5488350" y="3332608"/>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16" name="Freeform 215"/>
          <p:cNvSpPr/>
          <p:nvPr/>
        </p:nvSpPr>
        <p:spPr>
          <a:xfrm>
            <a:off x="4922044" y="4075433"/>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00" name="Freeform 199"/>
          <p:cNvSpPr/>
          <p:nvPr/>
        </p:nvSpPr>
        <p:spPr>
          <a:xfrm>
            <a:off x="5364126" y="2902688"/>
            <a:ext cx="50504" cy="61138"/>
          </a:xfrm>
          <a:custGeom>
            <a:avLst/>
            <a:gdLst>
              <a:gd name="connsiteX0" fmla="*/ 0 w 50504"/>
              <a:gd name="connsiteY0" fmla="*/ 7975 h 61138"/>
              <a:gd name="connsiteX1" fmla="*/ 50504 w 50504"/>
              <a:gd name="connsiteY1" fmla="*/ 0 h 61138"/>
              <a:gd name="connsiteX2" fmla="*/ 50504 w 50504"/>
              <a:gd name="connsiteY2" fmla="*/ 31898 h 61138"/>
              <a:gd name="connsiteX3" fmla="*/ 31897 w 50504"/>
              <a:gd name="connsiteY3" fmla="*/ 61138 h 61138"/>
              <a:gd name="connsiteX4" fmla="*/ 0 w 50504"/>
              <a:gd name="connsiteY4" fmla="*/ 7975 h 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61138">
                <a:moveTo>
                  <a:pt x="0" y="7975"/>
                </a:moveTo>
                <a:lnTo>
                  <a:pt x="50504" y="0"/>
                </a:lnTo>
                <a:lnTo>
                  <a:pt x="50504" y="31898"/>
                </a:lnTo>
                <a:lnTo>
                  <a:pt x="31897" y="61138"/>
                </a:lnTo>
                <a:lnTo>
                  <a:pt x="0" y="7975"/>
                </a:lnTo>
                <a:close/>
              </a:path>
            </a:pathLst>
          </a:custGeom>
          <a:solidFill>
            <a:srgbClr val="000099"/>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581" name="Freeform 580"/>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2" name="Freeform 581"/>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3" name="Freeform 582"/>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4" name="Freeform 583"/>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5" name="Freeform 584"/>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6" name="Freeform 585"/>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7" name="Freeform 586"/>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8" name="Freeform 587"/>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89" name="Freeform 588"/>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0" name="Freeform 589"/>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1" name="Freeform 590"/>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2" name="Freeform 591"/>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3" name="Freeform 592"/>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4" name="Freeform 593"/>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5" name="Freeform 594"/>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6" name="Freeform 595"/>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7" name="Freeform 596"/>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8" name="Freeform 597"/>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599" name="Freeform 598"/>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0" name="Freeform 599"/>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1" name="Freeform 600"/>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2" name="Freeform 601"/>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3" name="Freeform 602"/>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4" name="Freeform 603"/>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5" name="Freeform 604"/>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6" name="Freeform 605"/>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7" name="Freeform 606"/>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8" name="Freeform 607"/>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9" name="Freeform 608"/>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0" name="Freeform 609"/>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1" name="Freeform 610"/>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2" name="Freeform 611"/>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3" name="Freeform 612"/>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4" name="Freeform 613"/>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5" name="Freeform 614"/>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6" name="Freeform 615"/>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7" name="Freeform 616"/>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8" name="Rectangle 617"/>
          <p:cNvSpPr>
            <a:spLocks noChangeArrowheads="1"/>
          </p:cNvSpPr>
          <p:nvPr/>
        </p:nvSpPr>
        <p:spPr bwMode="auto">
          <a:xfrm>
            <a:off x="5095489" y="3297473"/>
            <a:ext cx="0" cy="3734"/>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19" name="Freeform 618"/>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0" name="Freeform 619"/>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1" name="Freeform 620"/>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2" name="Freeform 621"/>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3" name="Freeform 622"/>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4" name="Freeform 623"/>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5" name="Freeform 624"/>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6" name="Freeform 625"/>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7" name="Freeform 626"/>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8" name="Rectangle 627"/>
          <p:cNvSpPr>
            <a:spLocks noChangeArrowheads="1"/>
          </p:cNvSpPr>
          <p:nvPr/>
        </p:nvSpPr>
        <p:spPr bwMode="auto">
          <a:xfrm>
            <a:off x="3863800" y="3346012"/>
            <a:ext cx="10710" cy="28003"/>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29" name="Freeform 628"/>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0" name="Freeform 629"/>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1" name="Freeform 630"/>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2" name="Freeform 631"/>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3" name="Freeform 632"/>
          <p:cNvSpPr>
            <a:spLocks/>
          </p:cNvSpPr>
          <p:nvPr/>
        </p:nvSpPr>
        <p:spPr bwMode="auto">
          <a:xfrm>
            <a:off x="4879499"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4" name="Freeform 633"/>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5" name="Freeform 634"/>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6" name="Freeform 635"/>
          <p:cNvSpPr>
            <a:spLocks/>
          </p:cNvSpPr>
          <p:nvPr/>
        </p:nvSpPr>
        <p:spPr bwMode="auto">
          <a:xfrm>
            <a:off x="5481062" y="2996916"/>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7" name="Rectangle 636"/>
          <p:cNvSpPr>
            <a:spLocks noChangeArrowheads="1"/>
          </p:cNvSpPr>
          <p:nvPr/>
        </p:nvSpPr>
        <p:spPr bwMode="auto">
          <a:xfrm>
            <a:off x="4561757" y="2563812"/>
            <a:ext cx="10710" cy="1866"/>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38" name="Freeform 637"/>
          <p:cNvSpPr>
            <a:spLocks/>
          </p:cNvSpPr>
          <p:nvPr/>
        </p:nvSpPr>
        <p:spPr bwMode="auto">
          <a:xfrm>
            <a:off x="4238662" y="1204764"/>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9" name="Freeform 638"/>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0" name="Freeform 639"/>
          <p:cNvSpPr>
            <a:spLocks/>
          </p:cNvSpPr>
          <p:nvPr/>
        </p:nvSpPr>
        <p:spPr bwMode="auto">
          <a:xfrm>
            <a:off x="4722414" y="2399532"/>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1" name="Freeform 640"/>
          <p:cNvSpPr>
            <a:spLocks/>
          </p:cNvSpPr>
          <p:nvPr/>
        </p:nvSpPr>
        <p:spPr bwMode="auto">
          <a:xfrm>
            <a:off x="5011592" y="2399532"/>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2" name="Freeform 641"/>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3" name="Freeform 642"/>
          <p:cNvSpPr>
            <a:spLocks/>
          </p:cNvSpPr>
          <p:nvPr/>
        </p:nvSpPr>
        <p:spPr bwMode="auto">
          <a:xfrm>
            <a:off x="4501067"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4" name="Freeform 643"/>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5" name="Freeform 644"/>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6" name="Freeform 645"/>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7" name="Freeform 646"/>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8" name="Freeform 647"/>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9" name="Freeform 64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0" name="Freeform 64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1" name="Freeform 65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2" name="Freeform 65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3" name="Freeform 652"/>
          <p:cNvSpPr>
            <a:spLocks/>
          </p:cNvSpPr>
          <p:nvPr/>
        </p:nvSpPr>
        <p:spPr bwMode="auto">
          <a:xfrm>
            <a:off x="4024456" y="3868724"/>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4" name="Freeform 653"/>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5" name="Freeform 654"/>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6" name="Freeform 655"/>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7" name="Freeform 656"/>
          <p:cNvSpPr>
            <a:spLocks/>
          </p:cNvSpPr>
          <p:nvPr/>
        </p:nvSpPr>
        <p:spPr bwMode="auto">
          <a:xfrm>
            <a:off x="56272" y="1146890"/>
            <a:ext cx="2383053"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58" name="Freeform 657"/>
          <p:cNvSpPr>
            <a:spLocks/>
          </p:cNvSpPr>
          <p:nvPr/>
        </p:nvSpPr>
        <p:spPr bwMode="auto">
          <a:xfrm>
            <a:off x="1536086"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9" name="Freeform 658"/>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0" name="Freeform 65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1" name="Freeform 660"/>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2" name="Freeform 661"/>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3" name="Freeform 662"/>
          <p:cNvSpPr>
            <a:spLocks/>
          </p:cNvSpPr>
          <p:nvPr/>
        </p:nvSpPr>
        <p:spPr bwMode="auto">
          <a:xfrm>
            <a:off x="1016634" y="1150626"/>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4" name="Freeform 663"/>
          <p:cNvSpPr>
            <a:spLocks/>
          </p:cNvSpPr>
          <p:nvPr/>
        </p:nvSpPr>
        <p:spPr bwMode="auto">
          <a:xfrm>
            <a:off x="1412918"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5" name="Freeform 664"/>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6" name="Freeform 665"/>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7" name="Freeform 666"/>
          <p:cNvSpPr>
            <a:spLocks/>
          </p:cNvSpPr>
          <p:nvPr/>
        </p:nvSpPr>
        <p:spPr bwMode="auto">
          <a:xfrm>
            <a:off x="1630693" y="1596798"/>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8" name="Freeform 667"/>
          <p:cNvSpPr>
            <a:spLocks/>
          </p:cNvSpPr>
          <p:nvPr/>
        </p:nvSpPr>
        <p:spPr bwMode="auto">
          <a:xfrm>
            <a:off x="1500383" y="1171161"/>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9" name="Freeform 668"/>
          <p:cNvSpPr>
            <a:spLocks/>
          </p:cNvSpPr>
          <p:nvPr/>
        </p:nvSpPr>
        <p:spPr bwMode="auto">
          <a:xfrm>
            <a:off x="918453"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0" name="Freeform 669"/>
          <p:cNvSpPr>
            <a:spLocks/>
          </p:cNvSpPr>
          <p:nvPr/>
        </p:nvSpPr>
        <p:spPr bwMode="auto">
          <a:xfrm>
            <a:off x="1107670"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1" name="Freeform 670"/>
          <p:cNvSpPr>
            <a:spLocks/>
          </p:cNvSpPr>
          <p:nvPr/>
        </p:nvSpPr>
        <p:spPr bwMode="auto">
          <a:xfrm>
            <a:off x="1039839" y="971410"/>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2" name="Freeform 671"/>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3" name="Freeform 672"/>
          <p:cNvSpPr>
            <a:spLocks/>
          </p:cNvSpPr>
          <p:nvPr/>
        </p:nvSpPr>
        <p:spPr bwMode="auto">
          <a:xfrm>
            <a:off x="1387925" y="1102088"/>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4" name="Freeform 673"/>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5" name="Freeform 674"/>
          <p:cNvSpPr>
            <a:spLocks/>
          </p:cNvSpPr>
          <p:nvPr/>
        </p:nvSpPr>
        <p:spPr bwMode="auto">
          <a:xfrm>
            <a:off x="1186213" y="950875"/>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6" name="Freeform 675"/>
          <p:cNvSpPr>
            <a:spLocks/>
          </p:cNvSpPr>
          <p:nvPr/>
        </p:nvSpPr>
        <p:spPr bwMode="auto">
          <a:xfrm flipV="1">
            <a:off x="1377215" y="667118"/>
            <a:ext cx="242767" cy="380831"/>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7" name="Freeform 676"/>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8" name="Freeform 677"/>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9" name="Freeform 678"/>
          <p:cNvSpPr>
            <a:spLocks/>
          </p:cNvSpPr>
          <p:nvPr/>
        </p:nvSpPr>
        <p:spPr bwMode="auto">
          <a:xfrm>
            <a:off x="1286176"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0" name="Freeform 679"/>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1" name="Freeform 680"/>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000099"/>
          </a:solidFill>
          <a:ln w="9525" cap="flat" cmpd="sng">
            <a:solidFill>
              <a:schemeClr val="bg2">
                <a:lumMod val="40000"/>
                <a:lumOff val="60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grpSp>
        <p:nvGrpSpPr>
          <p:cNvPr id="683" name="Group 682"/>
          <p:cNvGrpSpPr>
            <a:grpSpLocks/>
          </p:cNvGrpSpPr>
          <p:nvPr/>
        </p:nvGrpSpPr>
        <p:grpSpPr bwMode="auto">
          <a:xfrm>
            <a:off x="3874510" y="2076569"/>
            <a:ext cx="282039" cy="433104"/>
            <a:chOff x="2201" y="1250"/>
            <a:chExt cx="133" cy="193"/>
          </a:xfrm>
          <a:solidFill>
            <a:srgbClr val="0070C0"/>
          </a:solidFill>
        </p:grpSpPr>
        <p:sp>
          <p:nvSpPr>
            <p:cNvPr id="684" name="Freeform 683"/>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5" name="Freeform 684"/>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grpSp>
      <p:sp>
        <p:nvSpPr>
          <p:cNvPr id="686" name="Freeform 685"/>
          <p:cNvSpPr>
            <a:spLocks/>
          </p:cNvSpPr>
          <p:nvPr/>
        </p:nvSpPr>
        <p:spPr bwMode="auto">
          <a:xfrm>
            <a:off x="4979460"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7" name="Freeform 686"/>
          <p:cNvSpPr>
            <a:spLocks/>
          </p:cNvSpPr>
          <p:nvPr/>
        </p:nvSpPr>
        <p:spPr bwMode="auto">
          <a:xfrm>
            <a:off x="7476755" y="3428151"/>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8" name="Freeform 687"/>
          <p:cNvSpPr>
            <a:spLocks/>
          </p:cNvSpPr>
          <p:nvPr/>
        </p:nvSpPr>
        <p:spPr bwMode="auto">
          <a:xfrm>
            <a:off x="7740944"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9" name="Freeform 688"/>
          <p:cNvSpPr>
            <a:spLocks/>
          </p:cNvSpPr>
          <p:nvPr/>
        </p:nvSpPr>
        <p:spPr bwMode="auto">
          <a:xfrm>
            <a:off x="7803420" y="2720624"/>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0" name="Freeform 689"/>
          <p:cNvSpPr>
            <a:spLocks/>
          </p:cNvSpPr>
          <p:nvPr/>
        </p:nvSpPr>
        <p:spPr bwMode="auto">
          <a:xfrm>
            <a:off x="8076534" y="2315523"/>
            <a:ext cx="69618" cy="36029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1" name="Freeform 690"/>
          <p:cNvSpPr>
            <a:spLocks/>
          </p:cNvSpPr>
          <p:nvPr/>
        </p:nvSpPr>
        <p:spPr bwMode="auto">
          <a:xfrm>
            <a:off x="7457121" y="3639103"/>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2" name="Freeform 691"/>
          <p:cNvSpPr>
            <a:spLocks/>
          </p:cNvSpPr>
          <p:nvPr/>
        </p:nvSpPr>
        <p:spPr bwMode="auto">
          <a:xfrm>
            <a:off x="7521383" y="3906058"/>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3" name="Line 449"/>
          <p:cNvSpPr>
            <a:spLocks noChangeShapeType="1"/>
          </p:cNvSpPr>
          <p:nvPr/>
        </p:nvSpPr>
        <p:spPr bwMode="auto">
          <a:xfrm>
            <a:off x="7414279" y="3659637"/>
            <a:ext cx="0" cy="0"/>
          </a:xfrm>
          <a:prstGeom prst="line">
            <a:avLst/>
          </a:prstGeom>
          <a:solidFill>
            <a:srgbClr val="0070C0"/>
          </a:solidFill>
          <a:ln w="0">
            <a:solidFill>
              <a:schemeClr val="bg2"/>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4" name="Freeform 693"/>
          <p:cNvSpPr>
            <a:spLocks/>
          </p:cNvSpPr>
          <p:nvPr/>
        </p:nvSpPr>
        <p:spPr bwMode="auto">
          <a:xfrm>
            <a:off x="7635626"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5" name="Freeform 694"/>
          <p:cNvSpPr>
            <a:spLocks/>
          </p:cNvSpPr>
          <p:nvPr/>
        </p:nvSpPr>
        <p:spPr bwMode="auto">
          <a:xfrm>
            <a:off x="2330435"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6" name="Freeform 695"/>
          <p:cNvSpPr>
            <a:spLocks/>
          </p:cNvSpPr>
          <p:nvPr/>
        </p:nvSpPr>
        <p:spPr bwMode="auto">
          <a:xfrm>
            <a:off x="1714590" y="4210351"/>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7" name="Freeform 696"/>
          <p:cNvSpPr>
            <a:spLocks/>
          </p:cNvSpPr>
          <p:nvPr/>
        </p:nvSpPr>
        <p:spPr bwMode="auto">
          <a:xfrm>
            <a:off x="1930582" y="4772265"/>
            <a:ext cx="531947" cy="1114494"/>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8" name="Freeform 697"/>
          <p:cNvSpPr>
            <a:spLocks/>
          </p:cNvSpPr>
          <p:nvPr/>
        </p:nvSpPr>
        <p:spPr bwMode="auto">
          <a:xfrm>
            <a:off x="1859179" y="4654655"/>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0099"/>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9" name="Freeform 698"/>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0" name="Freeform 699"/>
          <p:cNvSpPr>
            <a:spLocks/>
          </p:cNvSpPr>
          <p:nvPr/>
        </p:nvSpPr>
        <p:spPr bwMode="auto">
          <a:xfrm>
            <a:off x="4397532" y="2201649"/>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000099"/>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1" name="Freeform 70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2" name="Freeform 701"/>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3" name="Freeform 702"/>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4" name="Freeform 703"/>
          <p:cNvSpPr>
            <a:spLocks/>
          </p:cNvSpPr>
          <p:nvPr/>
        </p:nvSpPr>
        <p:spPr bwMode="auto">
          <a:xfrm>
            <a:off x="6418214" y="3243337"/>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accent6">
              <a:lumMod val="60000"/>
              <a:lumOff val="40000"/>
            </a:schemeClr>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5" name="Freeform 704"/>
          <p:cNvSpPr>
            <a:spLocks/>
          </p:cNvSpPr>
          <p:nvPr/>
        </p:nvSpPr>
        <p:spPr bwMode="auto">
          <a:xfrm>
            <a:off x="6959085"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0099"/>
          </a:solidFill>
          <a:ln w="9525">
            <a:solidFill>
              <a:schemeClr val="bg2">
                <a:lumMod val="40000"/>
                <a:lumOff val="60000"/>
              </a:schemeClr>
            </a:solidFill>
            <a:round/>
            <a:headEnd/>
            <a:tailEnd/>
          </a:ln>
          <a:extLst/>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06" name="Freeform 705"/>
          <p:cNvSpPr>
            <a:spLocks/>
          </p:cNvSpPr>
          <p:nvPr/>
        </p:nvSpPr>
        <p:spPr bwMode="auto">
          <a:xfrm>
            <a:off x="7215814" y="3995141"/>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7" name="Freeform 706"/>
          <p:cNvSpPr>
            <a:spLocks/>
          </p:cNvSpPr>
          <p:nvPr/>
        </p:nvSpPr>
        <p:spPr bwMode="auto">
          <a:xfrm>
            <a:off x="7437160" y="4150088"/>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8" name="Freeform 707"/>
          <p:cNvSpPr>
            <a:spLocks/>
          </p:cNvSpPr>
          <p:nvPr/>
        </p:nvSpPr>
        <p:spPr bwMode="auto">
          <a:xfrm>
            <a:off x="7076579" y="4381574"/>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9" name="Freeform 708"/>
          <p:cNvSpPr>
            <a:spLocks/>
          </p:cNvSpPr>
          <p:nvPr/>
        </p:nvSpPr>
        <p:spPr bwMode="auto">
          <a:xfrm>
            <a:off x="5555709" y="3425760"/>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0" name="Freeform 709"/>
          <p:cNvSpPr>
            <a:spLocks/>
          </p:cNvSpPr>
          <p:nvPr/>
        </p:nvSpPr>
        <p:spPr bwMode="auto">
          <a:xfrm>
            <a:off x="7840582" y="4135153"/>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0000"/>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1" name="Freeform 710"/>
          <p:cNvSpPr>
            <a:spLocks/>
          </p:cNvSpPr>
          <p:nvPr/>
        </p:nvSpPr>
        <p:spPr bwMode="auto">
          <a:xfrm>
            <a:off x="6096579" y="3020660"/>
            <a:ext cx="821127" cy="1047290"/>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2" name="Freeform 711"/>
          <p:cNvSpPr>
            <a:spLocks/>
          </p:cNvSpPr>
          <p:nvPr/>
        </p:nvSpPr>
        <p:spPr bwMode="auto">
          <a:xfrm>
            <a:off x="7069432" y="4088487"/>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0000"/>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3" name="Freeform 712"/>
          <p:cNvSpPr>
            <a:spLocks/>
          </p:cNvSpPr>
          <p:nvPr/>
        </p:nvSpPr>
        <p:spPr bwMode="auto">
          <a:xfrm>
            <a:off x="7108699" y="3550840"/>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FF000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14" name="Freeform 713"/>
          <p:cNvSpPr/>
          <p:nvPr/>
        </p:nvSpPr>
        <p:spPr>
          <a:xfrm>
            <a:off x="5493380" y="3339550"/>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15" name="Freeform 714"/>
          <p:cNvSpPr>
            <a:spLocks/>
          </p:cNvSpPr>
          <p:nvPr/>
        </p:nvSpPr>
        <p:spPr bwMode="auto">
          <a:xfrm>
            <a:off x="6179019" y="2352860"/>
            <a:ext cx="1695805" cy="1232104"/>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rgbClr val="FF0000"/>
          </a:solidFill>
          <a:ln w="9525">
            <a:solidFill>
              <a:schemeClr val="bg2"/>
            </a:solidFill>
            <a:round/>
            <a:headEnd/>
            <a:tailEnd/>
          </a:ln>
          <a:extLst/>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56" name="Freeform 755"/>
          <p:cNvSpPr>
            <a:spLocks/>
          </p:cNvSpPr>
          <p:nvPr/>
        </p:nvSpPr>
        <p:spPr bwMode="auto">
          <a:xfrm>
            <a:off x="5064322" y="3159414"/>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57" name="Freeform 756"/>
          <p:cNvSpPr>
            <a:spLocks/>
          </p:cNvSpPr>
          <p:nvPr/>
        </p:nvSpPr>
        <p:spPr bwMode="auto">
          <a:xfrm>
            <a:off x="5103593" y="3194884"/>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8" name="Freeform 757"/>
          <p:cNvSpPr>
            <a:spLocks/>
          </p:cNvSpPr>
          <p:nvPr/>
        </p:nvSpPr>
        <p:spPr bwMode="auto">
          <a:xfrm>
            <a:off x="4766218" y="2205466"/>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9" name="Freeform 758"/>
          <p:cNvSpPr>
            <a:spLocks/>
          </p:cNvSpPr>
          <p:nvPr/>
        </p:nvSpPr>
        <p:spPr bwMode="auto">
          <a:xfrm>
            <a:off x="3645201" y="3372232"/>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0" name="Freeform 759"/>
          <p:cNvSpPr>
            <a:spLocks/>
          </p:cNvSpPr>
          <p:nvPr/>
        </p:nvSpPr>
        <p:spPr bwMode="auto">
          <a:xfrm>
            <a:off x="4120027" y="3480508"/>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000099"/>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1" name="Freeform 760"/>
          <p:cNvSpPr>
            <a:spLocks/>
          </p:cNvSpPr>
          <p:nvPr/>
        </p:nvSpPr>
        <p:spPr bwMode="auto">
          <a:xfrm>
            <a:off x="4950078" y="4206703"/>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2" name="Freeform 761"/>
          <p:cNvSpPr>
            <a:spLocks/>
          </p:cNvSpPr>
          <p:nvPr/>
        </p:nvSpPr>
        <p:spPr bwMode="auto">
          <a:xfrm>
            <a:off x="5037547" y="3654123"/>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3" name="Freeform 762"/>
          <p:cNvSpPr>
            <a:spLocks/>
          </p:cNvSpPr>
          <p:nvPr/>
        </p:nvSpPr>
        <p:spPr bwMode="auto">
          <a:xfrm>
            <a:off x="5064322" y="4040555"/>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4" name="Freeform 763"/>
          <p:cNvSpPr>
            <a:spLocks/>
          </p:cNvSpPr>
          <p:nvPr/>
        </p:nvSpPr>
        <p:spPr bwMode="auto">
          <a:xfrm>
            <a:off x="4202140" y="3747463"/>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5" name="Freeform 764"/>
          <p:cNvSpPr>
            <a:spLocks/>
          </p:cNvSpPr>
          <p:nvPr/>
        </p:nvSpPr>
        <p:spPr bwMode="auto">
          <a:xfrm>
            <a:off x="4146802" y="3627986"/>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00B05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6" name="Freeform 765"/>
          <p:cNvSpPr>
            <a:spLocks/>
          </p:cNvSpPr>
          <p:nvPr/>
        </p:nvSpPr>
        <p:spPr bwMode="auto">
          <a:xfrm>
            <a:off x="1686993" y="3919211"/>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7" name="Freeform 766"/>
          <p:cNvSpPr>
            <a:spLocks/>
          </p:cNvSpPr>
          <p:nvPr/>
        </p:nvSpPr>
        <p:spPr bwMode="auto">
          <a:xfrm>
            <a:off x="1499562" y="3725062"/>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8" name="Freeform 767"/>
          <p:cNvSpPr>
            <a:spLocks/>
          </p:cNvSpPr>
          <p:nvPr/>
        </p:nvSpPr>
        <p:spPr bwMode="auto">
          <a:xfrm>
            <a:off x="1410310" y="3676524"/>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9" name="Freeform 768"/>
          <p:cNvSpPr>
            <a:spLocks/>
          </p:cNvSpPr>
          <p:nvPr/>
        </p:nvSpPr>
        <p:spPr bwMode="auto">
          <a:xfrm>
            <a:off x="2177884" y="3702659"/>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no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0" name="Freeform 769"/>
          <p:cNvSpPr>
            <a:spLocks/>
          </p:cNvSpPr>
          <p:nvPr/>
        </p:nvSpPr>
        <p:spPr bwMode="auto">
          <a:xfrm>
            <a:off x="1952966" y="4062956"/>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0099"/>
          </a:solidFill>
          <a:ln w="9525">
            <a:solidFill>
              <a:schemeClr val="bg2">
                <a:lumMod val="40000"/>
                <a:lumOff val="60000"/>
              </a:schemeClr>
            </a:solidFill>
            <a:round/>
            <a:headEnd/>
            <a:tailEnd/>
          </a:ln>
          <a:extLst/>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71" name="Freeform 770"/>
          <p:cNvSpPr>
            <a:spLocks/>
          </p:cNvSpPr>
          <p:nvPr/>
        </p:nvSpPr>
        <p:spPr bwMode="auto">
          <a:xfrm>
            <a:off x="1744114" y="4152565"/>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2" name="Freeform 771"/>
          <p:cNvSpPr>
            <a:spLocks/>
          </p:cNvSpPr>
          <p:nvPr/>
        </p:nvSpPr>
        <p:spPr bwMode="auto">
          <a:xfrm>
            <a:off x="6690504" y="3323697"/>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73" name="Freeform 772"/>
          <p:cNvSpPr/>
          <p:nvPr/>
        </p:nvSpPr>
        <p:spPr>
          <a:xfrm rot="16955691">
            <a:off x="2141977" y="3703771"/>
            <a:ext cx="50014" cy="45719"/>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74" name="Freeform 773"/>
          <p:cNvSpPr/>
          <p:nvPr/>
        </p:nvSpPr>
        <p:spPr>
          <a:xfrm>
            <a:off x="4930148" y="4073651"/>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rgbClr val="000099"/>
          </a:solidFill>
          <a:ln w="9525">
            <a:solidFill>
              <a:schemeClr val="bg2">
                <a:lumMod val="40000"/>
                <a:lumOff val="60000"/>
              </a:schemeClr>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Tree>
    <p:extLst>
      <p:ext uri="{BB962C8B-B14F-4D97-AF65-F5344CB8AC3E}">
        <p14:creationId xmlns:p14="http://schemas.microsoft.com/office/powerpoint/2010/main" val="385448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Obligations of controllers &amp; others</a:t>
            </a:r>
            <a:r>
              <a:rPr lang="en-US" sz="3600" dirty="0" smtClean="0"/>
              <a:t/>
            </a:r>
            <a:br>
              <a:rPr lang="en-US" sz="3600" dirty="0" smtClean="0"/>
            </a:br>
            <a:r>
              <a:rPr lang="en-US" sz="4000" dirty="0"/>
              <a:t>DPIAs &amp; higher risk processing</a:t>
            </a:r>
            <a:endParaRPr lang="en-US" dirty="0"/>
          </a:p>
        </p:txBody>
      </p:sp>
      <p:sp>
        <p:nvSpPr>
          <p:cNvPr id="3" name="Content Placeholder 2"/>
          <p:cNvSpPr>
            <a:spLocks noGrp="1"/>
          </p:cNvSpPr>
          <p:nvPr>
            <p:ph idx="1"/>
          </p:nvPr>
        </p:nvSpPr>
        <p:spPr>
          <a:xfrm>
            <a:off x="457200" y="1600200"/>
            <a:ext cx="8229600" cy="4845050"/>
          </a:xfrm>
        </p:spPr>
        <p:txBody>
          <a:bodyPr>
            <a:normAutofit fontScale="62500" lnSpcReduction="20000"/>
          </a:bodyPr>
          <a:lstStyle/>
          <a:p>
            <a:r>
              <a:rPr lang="en-US" dirty="0"/>
              <a:t>Data protection impact assessment (DPIA</a:t>
            </a:r>
            <a:r>
              <a:rPr lang="en-US" dirty="0" smtClean="0"/>
              <a:t>) </a:t>
            </a:r>
            <a:r>
              <a:rPr lang="en-US" dirty="0"/>
              <a:t>(</a:t>
            </a:r>
            <a:r>
              <a:rPr lang="en-US" dirty="0" smtClean="0"/>
              <a:t>arts. 35-36)</a:t>
            </a:r>
          </a:p>
          <a:p>
            <a:r>
              <a:rPr lang="en-US" dirty="0" smtClean="0"/>
              <a:t>Controller must decide if DPIA needed because </a:t>
            </a:r>
            <a:r>
              <a:rPr lang="en-US" b="1" dirty="0" smtClean="0"/>
              <a:t>of likely high risk</a:t>
            </a:r>
            <a:r>
              <a:rPr lang="en-US" dirty="0" smtClean="0"/>
              <a:t>, and if so carry it out (art. 35(1));</a:t>
            </a:r>
          </a:p>
          <a:p>
            <a:r>
              <a:rPr lang="en-US" dirty="0"/>
              <a:t>If controller finds </a:t>
            </a:r>
            <a:r>
              <a:rPr lang="en-US" b="1" dirty="0"/>
              <a:t>high risk would result</a:t>
            </a:r>
            <a:r>
              <a:rPr lang="en-US" dirty="0"/>
              <a:t>, despite mitigation, prior consultation with DPA </a:t>
            </a:r>
            <a:r>
              <a:rPr lang="en-US" dirty="0" smtClean="0"/>
              <a:t>required; DPA has 8 weeks to exercise powers (including </a:t>
            </a:r>
            <a:r>
              <a:rPr lang="en-US" b="1" dirty="0" smtClean="0"/>
              <a:t>preventing processing</a:t>
            </a:r>
            <a:r>
              <a:rPr lang="en-US" dirty="0" smtClean="0"/>
              <a:t>) </a:t>
            </a:r>
            <a:r>
              <a:rPr lang="en-US" dirty="0"/>
              <a:t>(art. 36</a:t>
            </a:r>
            <a:r>
              <a:rPr lang="en-US" dirty="0" smtClean="0"/>
              <a:t>)</a:t>
            </a:r>
          </a:p>
          <a:p>
            <a:r>
              <a:rPr lang="en-US" dirty="0" smtClean="0"/>
              <a:t>High risk categories requiring DPIA </a:t>
            </a:r>
            <a:r>
              <a:rPr lang="en-US" b="1" dirty="0" smtClean="0"/>
              <a:t>specified</a:t>
            </a:r>
            <a:r>
              <a:rPr lang="en-US" dirty="0" smtClean="0"/>
              <a:t>: some automated processing; large scale sensitive data; large scale public area monitoring (art. 35(2));</a:t>
            </a:r>
          </a:p>
          <a:p>
            <a:r>
              <a:rPr lang="en-US" dirty="0" smtClean="0"/>
              <a:t>DPAs must </a:t>
            </a:r>
            <a:r>
              <a:rPr lang="en-US" b="1" dirty="0" smtClean="0"/>
              <a:t>define other categories </a:t>
            </a:r>
            <a:r>
              <a:rPr lang="en-US" dirty="0" smtClean="0"/>
              <a:t>requiring (and not requiring) DPIA (art. 35(3)-(4)); must refer proposals to EDPB (art. 35(6).</a:t>
            </a:r>
          </a:p>
          <a:p>
            <a:pPr lvl="1"/>
            <a:r>
              <a:rPr lang="en-US" dirty="0" smtClean="0"/>
              <a:t>EDPB has issued 28 opinions (to 0219) on national lists, to obtain consistency</a:t>
            </a:r>
          </a:p>
          <a:p>
            <a:r>
              <a:rPr lang="en-US" dirty="0" smtClean="0"/>
              <a:t>Potential big effect on </a:t>
            </a:r>
            <a:r>
              <a:rPr lang="en-US" b="1" dirty="0" smtClean="0"/>
              <a:t>systems design </a:t>
            </a:r>
            <a:r>
              <a:rPr lang="en-US" dirty="0" smtClean="0"/>
              <a:t>(+‘By design &amp; default’)</a:t>
            </a:r>
          </a:p>
          <a:p>
            <a:r>
              <a:rPr lang="en-US" dirty="0" smtClean="0"/>
              <a:t>Responsibilities on parties other than controllers:</a:t>
            </a:r>
          </a:p>
          <a:p>
            <a:pPr lvl="1"/>
            <a:r>
              <a:rPr lang="en-US" dirty="0"/>
              <a:t>o</a:t>
            </a:r>
            <a:r>
              <a:rPr lang="en-US" dirty="0" smtClean="0"/>
              <a:t>n processors (arts. 28-30) </a:t>
            </a:r>
          </a:p>
          <a:p>
            <a:pPr lvl="1"/>
            <a:r>
              <a:rPr lang="en-US" dirty="0" smtClean="0"/>
              <a:t>on foreign processors to appoint EU representatives.</a:t>
            </a:r>
          </a:p>
          <a:p>
            <a:endParaRPr lang="en-US" dirty="0"/>
          </a:p>
        </p:txBody>
      </p:sp>
    </p:spTree>
    <p:extLst>
      <p:ext uri="{BB962C8B-B14F-4D97-AF65-F5344CB8AC3E}">
        <p14:creationId xmlns:p14="http://schemas.microsoft.com/office/powerpoint/2010/main" val="22132516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 Independent supervisory authorities </a:t>
            </a:r>
            <a:br>
              <a:rPr lang="en-US" sz="3200" dirty="0" smtClean="0"/>
            </a:br>
            <a:r>
              <a:rPr lang="en-US" sz="3200" b="1" dirty="0" smtClean="0"/>
              <a:t>DPAs</a:t>
            </a:r>
            <a:r>
              <a:rPr lang="en-US" sz="3200" dirty="0" smtClean="0"/>
              <a:t> (arts. 51-59)</a:t>
            </a:r>
            <a:endParaRPr lang="en-US" sz="3200" dirty="0"/>
          </a:p>
        </p:txBody>
      </p:sp>
      <p:sp>
        <p:nvSpPr>
          <p:cNvPr id="3" name="Content Placeholder 2"/>
          <p:cNvSpPr>
            <a:spLocks noGrp="1"/>
          </p:cNvSpPr>
          <p:nvPr>
            <p:ph idx="1"/>
          </p:nvPr>
        </p:nvSpPr>
        <p:spPr/>
        <p:txBody>
          <a:bodyPr>
            <a:noAutofit/>
          </a:bodyPr>
          <a:lstStyle/>
          <a:p>
            <a:r>
              <a:rPr lang="en-US" sz="2000" dirty="0" smtClean="0"/>
              <a:t>Each EU country must have one or more supervisory authority which is </a:t>
            </a:r>
            <a:r>
              <a:rPr lang="en-US" sz="2000" b="1" dirty="0" smtClean="0"/>
              <a:t>independent</a:t>
            </a:r>
            <a:r>
              <a:rPr lang="en-US" sz="2000" dirty="0" smtClean="0"/>
              <a:t> (art. 51) – a ‘DPA’ (Data Protection Authority)</a:t>
            </a:r>
          </a:p>
          <a:p>
            <a:r>
              <a:rPr lang="en-US" sz="2000" dirty="0"/>
              <a:t>Considerable CJEU case law on ‘completely independent’ (arts. 52-54</a:t>
            </a:r>
            <a:r>
              <a:rPr lang="en-US" sz="2000" dirty="0" smtClean="0"/>
              <a:t>)</a:t>
            </a:r>
          </a:p>
          <a:p>
            <a:r>
              <a:rPr lang="en-US" sz="2000" i="1" dirty="0" smtClean="0"/>
              <a:t>How DPAs are structured depends on State laws, but GDPR requires a substantial degree of consistency</a:t>
            </a:r>
          </a:p>
          <a:p>
            <a:r>
              <a:rPr lang="en-US" sz="2000" dirty="0" smtClean="0"/>
              <a:t>20 tasks of a DPA within its territory listed (</a:t>
            </a:r>
            <a:r>
              <a:rPr lang="en-US" sz="2000" dirty="0" smtClean="0">
                <a:hlinkClick r:id="rId2"/>
              </a:rPr>
              <a:t>art. 57</a:t>
            </a:r>
            <a:r>
              <a:rPr lang="en-US" sz="2000" dirty="0" smtClean="0"/>
              <a:t>)</a:t>
            </a:r>
          </a:p>
          <a:p>
            <a:r>
              <a:rPr lang="en-US" sz="2000" dirty="0" smtClean="0"/>
              <a:t>DPAs must have a wide range of ‘</a:t>
            </a:r>
            <a:r>
              <a:rPr lang="en-US" sz="2000" b="1" dirty="0" smtClean="0"/>
              <a:t>corrective powers</a:t>
            </a:r>
            <a:r>
              <a:rPr lang="en-US" sz="2000" dirty="0" smtClean="0"/>
              <a:t>’ (</a:t>
            </a:r>
            <a:r>
              <a:rPr lang="en-US" sz="2000" dirty="0" smtClean="0">
                <a:hlinkClick r:id="rId3"/>
              </a:rPr>
              <a:t>art. 58</a:t>
            </a:r>
            <a:r>
              <a:rPr lang="en-US" sz="2000" dirty="0" smtClean="0"/>
              <a:t>(2))</a:t>
            </a:r>
          </a:p>
          <a:p>
            <a:pPr lvl="1"/>
            <a:r>
              <a:rPr lang="en-US" sz="1800" dirty="0" smtClean="0"/>
              <a:t>Consistent with theories of ‘responsive regulation’</a:t>
            </a:r>
          </a:p>
          <a:p>
            <a:pPr lvl="1"/>
            <a:r>
              <a:rPr lang="en-US" sz="1800" dirty="0" smtClean="0"/>
              <a:t>BUT powers to </a:t>
            </a:r>
            <a:r>
              <a:rPr lang="en-US" sz="1800" dirty="0" err="1" smtClean="0"/>
              <a:t>publicise</a:t>
            </a:r>
            <a:r>
              <a:rPr lang="en-US" sz="1800" dirty="0" smtClean="0"/>
              <a:t> breaches are not stated</a:t>
            </a:r>
            <a:endParaRPr lang="en-US" sz="1800" dirty="0" smtClean="0"/>
          </a:p>
          <a:p>
            <a:r>
              <a:rPr lang="en-US" sz="2000" dirty="0" smtClean="0"/>
              <a:t>DPAs must have ‘</a:t>
            </a:r>
            <a:r>
              <a:rPr lang="en-US" sz="2000" b="1" dirty="0" err="1" smtClean="0"/>
              <a:t>authorisation</a:t>
            </a:r>
            <a:r>
              <a:rPr lang="en-US" sz="2000" b="1" dirty="0" smtClean="0"/>
              <a:t> and advisory powers’ </a:t>
            </a:r>
            <a:r>
              <a:rPr lang="en-US" sz="2000" dirty="0" smtClean="0"/>
              <a:t>(art. 58(3)) beyond complaint resolution</a:t>
            </a:r>
          </a:p>
          <a:p>
            <a:pPr lvl="1"/>
            <a:r>
              <a:rPr lang="en-US" sz="2000" dirty="0" smtClean="0"/>
              <a:t>Includes powers to make various standards &amp; codes</a:t>
            </a:r>
          </a:p>
          <a:p>
            <a:r>
              <a:rPr lang="en-US" sz="2000" dirty="0"/>
              <a:t>DPAs must have extensive </a:t>
            </a:r>
            <a:r>
              <a:rPr lang="en-US" sz="2000" b="1" dirty="0"/>
              <a:t>‘investigative powers’ </a:t>
            </a:r>
            <a:r>
              <a:rPr lang="en-US" sz="2000" dirty="0"/>
              <a:t>including requiring documents, audits, and entering premises (art. 58(1)</a:t>
            </a:r>
            <a:r>
              <a:rPr lang="en-US" sz="2000" dirty="0" smtClean="0"/>
              <a:t>)</a:t>
            </a:r>
          </a:p>
        </p:txBody>
      </p:sp>
    </p:spTree>
    <p:extLst>
      <p:ext uri="{BB962C8B-B14F-4D97-AF65-F5344CB8AC3E}">
        <p14:creationId xmlns:p14="http://schemas.microsoft.com/office/powerpoint/2010/main" val="17189624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7 Enforcement: Remedies and penalties</a:t>
            </a:r>
            <a:br>
              <a:rPr lang="en-US" sz="3600" dirty="0" smtClean="0"/>
            </a:br>
            <a:r>
              <a:rPr lang="en-US" sz="3600" dirty="0" smtClean="0"/>
              <a:t>Alternative enforcement routes</a:t>
            </a:r>
            <a:endParaRPr lang="en-US" sz="3600" dirty="0"/>
          </a:p>
        </p:txBody>
      </p:sp>
      <p:sp>
        <p:nvSpPr>
          <p:cNvPr id="3" name="Content Placeholder 2"/>
          <p:cNvSpPr>
            <a:spLocks noGrp="1"/>
          </p:cNvSpPr>
          <p:nvPr>
            <p:ph idx="1"/>
          </p:nvPr>
        </p:nvSpPr>
        <p:spPr>
          <a:xfrm>
            <a:off x="457200" y="1322388"/>
            <a:ext cx="8229600" cy="5048779"/>
          </a:xfrm>
        </p:spPr>
        <p:txBody>
          <a:bodyPr>
            <a:noAutofit/>
          </a:bodyPr>
          <a:lstStyle/>
          <a:p>
            <a:r>
              <a:rPr lang="en-US" sz="2000" dirty="0" smtClean="0"/>
              <a:t>DPAs must have </a:t>
            </a:r>
            <a:r>
              <a:rPr lang="en-US" sz="2000" b="1" dirty="0" smtClean="0"/>
              <a:t>‘corrective powers’ </a:t>
            </a:r>
            <a:r>
              <a:rPr lang="en-US" sz="2000" dirty="0"/>
              <a:t>(art. 58(1)</a:t>
            </a:r>
            <a:r>
              <a:rPr lang="en-US" sz="2000" dirty="0" smtClean="0"/>
              <a:t>) including:</a:t>
            </a:r>
          </a:p>
          <a:p>
            <a:pPr lvl="1"/>
            <a:r>
              <a:rPr lang="en-US" sz="2000" dirty="0" smtClean="0"/>
              <a:t>Ordering compliance; ordering bans on processing (temporary/permanent); ordering rectifications and erasures;</a:t>
            </a:r>
          </a:p>
          <a:p>
            <a:pPr lvl="1"/>
            <a:r>
              <a:rPr lang="en-US" sz="2000" dirty="0" smtClean="0"/>
              <a:t>Ordering suspension of international data flows;</a:t>
            </a:r>
          </a:p>
          <a:p>
            <a:pPr lvl="1"/>
            <a:r>
              <a:rPr lang="en-US" sz="2000" dirty="0" smtClean="0"/>
              <a:t>Imposing </a:t>
            </a:r>
            <a:r>
              <a:rPr lang="en-US" sz="2000" b="1" dirty="0" smtClean="0"/>
              <a:t>administrative fines </a:t>
            </a:r>
            <a:r>
              <a:rPr lang="en-US" sz="2000" dirty="0" smtClean="0"/>
              <a:t>under art. 83.</a:t>
            </a:r>
          </a:p>
          <a:p>
            <a:r>
              <a:rPr lang="en-US" sz="2000" b="1" dirty="0" smtClean="0"/>
              <a:t>Right of appeal </a:t>
            </a:r>
            <a:r>
              <a:rPr lang="en-US" sz="2000" dirty="0" smtClean="0"/>
              <a:t>against DPA decisions required (art. 58(4); art. 78 details)</a:t>
            </a:r>
          </a:p>
          <a:p>
            <a:pPr lvl="1"/>
            <a:r>
              <a:rPr lang="en-US" sz="2000" dirty="0" smtClean="0"/>
              <a:t>DS may go directly to Court if DPA does not act in 3 months (art. 78(2))</a:t>
            </a:r>
          </a:p>
          <a:p>
            <a:r>
              <a:rPr lang="en-US" sz="2000" dirty="0" smtClean="0"/>
              <a:t>DPA must be able to </a:t>
            </a:r>
            <a:r>
              <a:rPr lang="en-US" sz="2000" b="1" dirty="0" smtClean="0"/>
              <a:t>refer infringements </a:t>
            </a:r>
            <a:r>
              <a:rPr lang="en-US" sz="2000" dirty="0" smtClean="0"/>
              <a:t>to the Courts (art. 58(5)</a:t>
            </a:r>
            <a:r>
              <a:rPr lang="en-US" sz="2000" dirty="0" smtClean="0"/>
              <a:t>)</a:t>
            </a:r>
          </a:p>
          <a:p>
            <a:pPr algn="just"/>
            <a:r>
              <a:rPr lang="en-US" sz="2000" dirty="0" smtClean="0"/>
              <a:t>DS can sue controllers/processors </a:t>
            </a:r>
            <a:r>
              <a:rPr lang="en-US" sz="2000" b="1" dirty="0" smtClean="0"/>
              <a:t>directly in the Courts </a:t>
            </a:r>
            <a:r>
              <a:rPr lang="en-US" sz="2000" dirty="0" smtClean="0"/>
              <a:t>(</a:t>
            </a:r>
            <a:r>
              <a:rPr lang="en-US" sz="2000" dirty="0" smtClean="0">
                <a:hlinkClick r:id="rId2"/>
              </a:rPr>
              <a:t>art. 79</a:t>
            </a:r>
            <a:r>
              <a:rPr lang="en-US" sz="2000" dirty="0" smtClean="0"/>
              <a:t>)</a:t>
            </a:r>
          </a:p>
          <a:p>
            <a:pPr lvl="1"/>
            <a:r>
              <a:rPr lang="en-US" sz="1800" dirty="0" smtClean="0"/>
              <a:t>Can do so </a:t>
            </a:r>
            <a:r>
              <a:rPr lang="en-US" sz="1800" dirty="0" smtClean="0"/>
              <a:t>when controller has an establishment, or where the DS resides</a:t>
            </a:r>
            <a:endParaRPr lang="en-US" sz="1800" dirty="0" smtClean="0"/>
          </a:p>
          <a:p>
            <a:r>
              <a:rPr lang="en-US" sz="2000" dirty="0" smtClean="0"/>
              <a:t>Right to obtain </a:t>
            </a:r>
            <a:r>
              <a:rPr lang="en-US" sz="2000" b="1" dirty="0" smtClean="0"/>
              <a:t>compensation</a:t>
            </a:r>
            <a:r>
              <a:rPr lang="en-US" sz="2000" dirty="0" smtClean="0"/>
              <a:t> required (art. 82), not necessarily from DPAs, but State laws can provide for DPA ‘additional powers’ (art 58(6)</a:t>
            </a:r>
          </a:p>
          <a:p>
            <a:r>
              <a:rPr lang="en-US" sz="2000" dirty="0" smtClean="0"/>
              <a:t>GDPR does not require criminal offences – but States can provide them</a:t>
            </a:r>
          </a:p>
          <a:p>
            <a:r>
              <a:rPr lang="en-US" sz="2000" i="1" dirty="0" smtClean="0"/>
              <a:t>Result: In effect, DS has two alternative approaches – DPA or Courts</a:t>
            </a:r>
          </a:p>
        </p:txBody>
      </p:sp>
    </p:spTree>
    <p:extLst>
      <p:ext uri="{BB962C8B-B14F-4D97-AF65-F5344CB8AC3E}">
        <p14:creationId xmlns:p14="http://schemas.microsoft.com/office/powerpoint/2010/main" val="25307806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7 Enforcement: Remedies and </a:t>
            </a:r>
            <a:r>
              <a:rPr lang="en-US" sz="3200" dirty="0" smtClean="0"/>
              <a:t>penalties</a:t>
            </a:r>
            <a:r>
              <a:rPr lang="en-US" sz="3600" dirty="0" smtClean="0"/>
              <a:t/>
            </a:r>
            <a:br>
              <a:rPr lang="en-US" sz="3600" dirty="0" smtClean="0"/>
            </a:br>
            <a:r>
              <a:rPr lang="en-US" sz="3600" dirty="0" smtClean="0"/>
              <a:t>Role of NGOs in enforcement</a:t>
            </a:r>
            <a:endParaRPr lang="en-US" sz="3600" dirty="0"/>
          </a:p>
        </p:txBody>
      </p:sp>
      <p:sp>
        <p:nvSpPr>
          <p:cNvPr id="3" name="Content Placeholder 2"/>
          <p:cNvSpPr>
            <a:spLocks noGrp="1"/>
          </p:cNvSpPr>
          <p:nvPr>
            <p:ph idx="1"/>
          </p:nvPr>
        </p:nvSpPr>
        <p:spPr/>
        <p:txBody>
          <a:bodyPr>
            <a:normAutofit fontScale="77500" lnSpcReduction="20000"/>
          </a:bodyPr>
          <a:lstStyle/>
          <a:p>
            <a:r>
              <a:rPr lang="en-US" b="1" dirty="0"/>
              <a:t>Representative actions </a:t>
            </a:r>
            <a:r>
              <a:rPr lang="en-US" dirty="0"/>
              <a:t>by DS must be allowed (art. 80) – two types </a:t>
            </a:r>
            <a:endParaRPr lang="en-US" dirty="0" smtClean="0"/>
          </a:p>
          <a:p>
            <a:pPr marL="514350" indent="-514350">
              <a:buFont typeface="+mj-lt"/>
              <a:buAutoNum type="arabicPeriod"/>
            </a:pPr>
            <a:r>
              <a:rPr lang="en-US" dirty="0" smtClean="0"/>
              <a:t>DS has right to mandate a not-for-profit body to exercise rights and receive compensation (art 80(1)).</a:t>
            </a:r>
          </a:p>
          <a:p>
            <a:pPr marL="914400" lvl="1" indent="-514350"/>
            <a:r>
              <a:rPr lang="en-US" dirty="0" smtClean="0"/>
              <a:t>Body must be properly constituted with public interest objectives, and be active in data protection</a:t>
            </a:r>
          </a:p>
          <a:p>
            <a:pPr marL="514350" indent="-514350">
              <a:buFont typeface="+mj-lt"/>
              <a:buAutoNum type="arabicPeriod"/>
            </a:pPr>
            <a:r>
              <a:rPr lang="en-US" dirty="0" smtClean="0"/>
              <a:t>Such a body may lodge complaints and exercise rights even without a DS mandate (art. 80(2)).</a:t>
            </a:r>
          </a:p>
          <a:p>
            <a:r>
              <a:rPr lang="en-US" dirty="0" smtClean="0"/>
              <a:t>Such representative actions are now driving GDPR</a:t>
            </a:r>
          </a:p>
          <a:p>
            <a:pPr lvl="1"/>
            <a:r>
              <a:rPr lang="en-US" dirty="0" smtClean="0"/>
              <a:t>NOYB (Austria), LQDN (France) and Privacy International (UK) seem to be the most active GDPR litigants</a:t>
            </a:r>
          </a:p>
          <a:p>
            <a:pPr lvl="1"/>
            <a:r>
              <a:rPr lang="en-US" dirty="0" smtClean="0"/>
              <a:t>PI complaints against 8 streaming services (Materials) argue they have no legal basis for processing (including sensitive data)</a:t>
            </a:r>
            <a:endParaRPr lang="en-US" dirty="0"/>
          </a:p>
          <a:p>
            <a:endParaRPr lang="en-US" dirty="0"/>
          </a:p>
        </p:txBody>
      </p:sp>
    </p:spTree>
    <p:extLst>
      <p:ext uri="{BB962C8B-B14F-4D97-AF65-F5344CB8AC3E}">
        <p14:creationId xmlns:p14="http://schemas.microsoft.com/office/powerpoint/2010/main" val="189461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7 Enforcement: Remedies and penalties</a:t>
            </a:r>
            <a:r>
              <a:rPr lang="en-US" sz="3200" dirty="0"/>
              <a:t/>
            </a:r>
            <a:br>
              <a:rPr lang="en-US" sz="3200" dirty="0"/>
            </a:br>
            <a:r>
              <a:rPr lang="en-US" sz="3200" dirty="0"/>
              <a:t>Role of NGOs in </a:t>
            </a:r>
            <a:r>
              <a:rPr lang="en-US" sz="3200" dirty="0" smtClean="0"/>
              <a:t>enforcement (</a:t>
            </a:r>
            <a:r>
              <a:rPr lang="en-US" sz="3200" dirty="0" err="1" smtClean="0"/>
              <a:t>cont</a:t>
            </a:r>
            <a:r>
              <a:rPr lang="en-US" sz="3200" dirty="0" smtClean="0"/>
              <a:t>)</a:t>
            </a:r>
            <a:endParaRPr lang="en-US" sz="2800" dirty="0"/>
          </a:p>
        </p:txBody>
      </p:sp>
      <p:sp>
        <p:nvSpPr>
          <p:cNvPr id="3" name="Content Placeholder 2"/>
          <p:cNvSpPr>
            <a:spLocks noGrp="1"/>
          </p:cNvSpPr>
          <p:nvPr>
            <p:ph idx="1"/>
          </p:nvPr>
        </p:nvSpPr>
        <p:spPr/>
        <p:txBody>
          <a:bodyPr>
            <a:normAutofit fontScale="92500" lnSpcReduction="20000"/>
          </a:bodyPr>
          <a:lstStyle/>
          <a:p>
            <a:r>
              <a:rPr lang="en-US" i="1" dirty="0" smtClean="0"/>
              <a:t>Various Claimants v WM </a:t>
            </a:r>
            <a:r>
              <a:rPr lang="en-US" i="1" dirty="0" err="1" smtClean="0"/>
              <a:t>Morrisons</a:t>
            </a:r>
            <a:r>
              <a:rPr lang="en-US" i="1" dirty="0" smtClean="0"/>
              <a:t> Supermarket </a:t>
            </a:r>
            <a:r>
              <a:rPr lang="en-US" i="1" dirty="0" err="1" smtClean="0"/>
              <a:t>plc</a:t>
            </a:r>
            <a:r>
              <a:rPr lang="en-US" i="1" dirty="0" smtClean="0"/>
              <a:t> </a:t>
            </a:r>
            <a:r>
              <a:rPr lang="en-US" dirty="0" smtClean="0"/>
              <a:t>[2017] EWHC 3113 (QB)</a:t>
            </a:r>
          </a:p>
          <a:p>
            <a:pPr lvl="1"/>
            <a:r>
              <a:rPr lang="en-US" dirty="0" smtClean="0"/>
              <a:t>First </a:t>
            </a:r>
            <a:r>
              <a:rPr lang="en-US" dirty="0" err="1" smtClean="0"/>
              <a:t>eg</a:t>
            </a:r>
            <a:r>
              <a:rPr lang="en-US" dirty="0" smtClean="0"/>
              <a:t> of data protection group (class) action in UK</a:t>
            </a:r>
          </a:p>
          <a:p>
            <a:pPr lvl="1"/>
            <a:r>
              <a:rPr lang="en-US" dirty="0" smtClean="0"/>
              <a:t>Held: </a:t>
            </a:r>
            <a:r>
              <a:rPr lang="en-US" dirty="0" err="1" smtClean="0"/>
              <a:t>Morrisons</a:t>
            </a:r>
            <a:r>
              <a:rPr lang="en-US" dirty="0" smtClean="0"/>
              <a:t> liable for acts of malicious IT security staffer disclosing payroll data of 100K employees; </a:t>
            </a:r>
          </a:p>
          <a:p>
            <a:pPr lvl="2"/>
            <a:r>
              <a:rPr lang="en-US" dirty="0" smtClean="0"/>
              <a:t>vicarious liability because actions were close enough to his normal role to be regarded as acting in course of employment</a:t>
            </a:r>
          </a:p>
          <a:p>
            <a:pPr lvl="1"/>
            <a:r>
              <a:rPr lang="en-US" dirty="0" smtClean="0"/>
              <a:t>Held: </a:t>
            </a:r>
            <a:r>
              <a:rPr lang="en-US" dirty="0" err="1" smtClean="0"/>
              <a:t>Morrisons</a:t>
            </a:r>
            <a:r>
              <a:rPr lang="en-US" dirty="0" smtClean="0"/>
              <a:t> was liable for data breach; on appeal, on vicarious liability point</a:t>
            </a:r>
          </a:p>
          <a:p>
            <a:r>
              <a:rPr lang="en-US" dirty="0" smtClean="0"/>
              <a:t>This should also be an alternative approach to group actions under GDPR</a:t>
            </a:r>
            <a:endParaRPr lang="en-US" dirty="0"/>
          </a:p>
        </p:txBody>
      </p:sp>
    </p:spTree>
    <p:extLst>
      <p:ext uri="{BB962C8B-B14F-4D97-AF65-F5344CB8AC3E}">
        <p14:creationId xmlns:p14="http://schemas.microsoft.com/office/powerpoint/2010/main" val="2756670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2400" dirty="0" smtClean="0"/>
              <a:t>7 </a:t>
            </a:r>
            <a:r>
              <a:rPr lang="en-US" sz="2800" dirty="0" smtClean="0"/>
              <a:t>Enforcement: Remedies and penalties</a:t>
            </a:r>
            <a:r>
              <a:rPr lang="en-US" sz="3200" dirty="0" smtClean="0"/>
              <a:t/>
            </a:r>
            <a:br>
              <a:rPr lang="en-US" sz="3200" dirty="0" smtClean="0"/>
            </a:br>
            <a:r>
              <a:rPr lang="en-US" sz="3200" dirty="0" smtClean="0"/>
              <a:t>Administrative fines under art. 83</a:t>
            </a:r>
            <a:endParaRPr lang="en-US" sz="2800" dirty="0"/>
          </a:p>
        </p:txBody>
      </p:sp>
      <p:sp>
        <p:nvSpPr>
          <p:cNvPr id="3" name="Content Placeholder 2"/>
          <p:cNvSpPr>
            <a:spLocks noGrp="1"/>
          </p:cNvSpPr>
          <p:nvPr>
            <p:ph idx="1"/>
          </p:nvPr>
        </p:nvSpPr>
        <p:spPr/>
        <p:txBody>
          <a:bodyPr>
            <a:normAutofit fontScale="77500" lnSpcReduction="20000"/>
          </a:bodyPr>
          <a:lstStyle/>
          <a:p>
            <a:r>
              <a:rPr lang="en-US" dirty="0" smtClean="0"/>
              <a:t>Administrative fines (GDPR art. 83)</a:t>
            </a:r>
          </a:p>
          <a:p>
            <a:pPr lvl="1"/>
            <a:r>
              <a:rPr lang="en-US" dirty="0" smtClean="0"/>
              <a:t>Not automatic, must be ‘effective, proportionate and </a:t>
            </a:r>
            <a:r>
              <a:rPr lang="en-US" b="1" dirty="0" smtClean="0"/>
              <a:t>dissuasive</a:t>
            </a:r>
            <a:r>
              <a:rPr lang="en-US" dirty="0" smtClean="0"/>
              <a:t>’ ‘in each individual case’</a:t>
            </a:r>
          </a:p>
          <a:p>
            <a:pPr lvl="1"/>
            <a:r>
              <a:rPr lang="en-US" dirty="0" smtClean="0"/>
              <a:t>Factors to be considered: ‘nature, gravity and duration’; ‘intentional or negligent’; mitigating acts; ‘degree of responsibility’; ‘previous infringements’ </a:t>
            </a:r>
            <a:r>
              <a:rPr lang="en-US" dirty="0" err="1" smtClean="0"/>
              <a:t>etc</a:t>
            </a:r>
            <a:endParaRPr lang="en-US" dirty="0" smtClean="0"/>
          </a:p>
          <a:p>
            <a:pPr lvl="1"/>
            <a:r>
              <a:rPr lang="en-US" dirty="0" smtClean="0"/>
              <a:t>Depending on provisions breached, fines are up to 10-20M euros, or </a:t>
            </a:r>
            <a:r>
              <a:rPr lang="en-US" b="1" dirty="0" smtClean="0"/>
              <a:t>2-4% of ‘total annual worldwide turnover</a:t>
            </a:r>
            <a:r>
              <a:rPr lang="en-US" dirty="0" smtClean="0"/>
              <a:t>’, whichever is higher. </a:t>
            </a:r>
            <a:r>
              <a:rPr lang="en-US" dirty="0"/>
              <a:t>Breach of DPA orders = 4%</a:t>
            </a:r>
            <a:r>
              <a:rPr lang="en-US" dirty="0" smtClean="0"/>
              <a:t>. (art. 83(4)-(</a:t>
            </a:r>
            <a:r>
              <a:rPr lang="en-US" dirty="0"/>
              <a:t>6</a:t>
            </a:r>
            <a:r>
              <a:rPr lang="en-US" dirty="0" smtClean="0"/>
              <a:t>)). </a:t>
            </a:r>
          </a:p>
          <a:p>
            <a:r>
              <a:rPr lang="en-US" dirty="0"/>
              <a:t>Facebook </a:t>
            </a:r>
            <a:r>
              <a:rPr lang="en-US" dirty="0">
                <a:hlinkClick r:id="rId2"/>
              </a:rPr>
              <a:t>fined £500K </a:t>
            </a:r>
            <a:r>
              <a:rPr lang="en-US" dirty="0"/>
              <a:t>(Directive’s maximum fine) by UK ICO (DPA) for failing to protect user data against Cambridge </a:t>
            </a:r>
            <a:r>
              <a:rPr lang="en-US" dirty="0" err="1"/>
              <a:t>Analytica</a:t>
            </a:r>
            <a:r>
              <a:rPr lang="en-US" dirty="0"/>
              <a:t>  (10 July 2018); fine = </a:t>
            </a:r>
            <a:r>
              <a:rPr lang="en-US" b="1" dirty="0"/>
              <a:t>18 minutes earnings</a:t>
            </a:r>
          </a:p>
          <a:p>
            <a:pPr lvl="1"/>
            <a:r>
              <a:rPr lang="en-US" dirty="0"/>
              <a:t>Facebook has appealed to the 1</a:t>
            </a:r>
            <a:r>
              <a:rPr lang="en-US" baseline="30000" dirty="0"/>
              <a:t>st</a:t>
            </a:r>
            <a:r>
              <a:rPr lang="en-US" dirty="0"/>
              <a:t> Tier tribunal</a:t>
            </a:r>
          </a:p>
          <a:p>
            <a:pPr lvl="1"/>
            <a:r>
              <a:rPr lang="en-US" dirty="0" smtClean="0"/>
              <a:t>Q: What max. fine could Facebook now get for a similar breach?</a:t>
            </a:r>
            <a:endParaRPr lang="en-US" dirty="0"/>
          </a:p>
        </p:txBody>
      </p:sp>
    </p:spTree>
    <p:extLst>
      <p:ext uri="{BB962C8B-B14F-4D97-AF65-F5344CB8AC3E}">
        <p14:creationId xmlns:p14="http://schemas.microsoft.com/office/powerpoint/2010/main" val="2337950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7 Enforcement: Remedies and penalties</a:t>
            </a:r>
            <a:r>
              <a:rPr lang="en-US" sz="3600" dirty="0"/>
              <a:t/>
            </a:r>
            <a:br>
              <a:rPr lang="en-US" sz="3600" dirty="0"/>
            </a:br>
            <a:r>
              <a:rPr lang="en-US" sz="3600" dirty="0"/>
              <a:t>Administrative fines </a:t>
            </a:r>
            <a:r>
              <a:rPr lang="en-US" sz="3600" dirty="0" smtClean="0"/>
              <a:t>(art</a:t>
            </a:r>
            <a:r>
              <a:rPr lang="en-US" sz="3600" dirty="0"/>
              <a:t>. </a:t>
            </a:r>
            <a:r>
              <a:rPr lang="en-US" sz="3600" dirty="0" smtClean="0"/>
              <a:t>83) (cont.)</a:t>
            </a:r>
            <a:endParaRPr lang="en-US" sz="3200" dirty="0"/>
          </a:p>
        </p:txBody>
      </p:sp>
      <p:sp>
        <p:nvSpPr>
          <p:cNvPr id="3" name="Content Placeholder 2"/>
          <p:cNvSpPr>
            <a:spLocks noGrp="1"/>
          </p:cNvSpPr>
          <p:nvPr>
            <p:ph idx="1"/>
          </p:nvPr>
        </p:nvSpPr>
        <p:spPr/>
        <p:txBody>
          <a:bodyPr>
            <a:normAutofit fontScale="77500" lnSpcReduction="20000"/>
          </a:bodyPr>
          <a:lstStyle/>
          <a:p>
            <a:r>
              <a:rPr lang="en-US" sz="2800" dirty="0" smtClean="0"/>
              <a:t>Under GDPR, 11 DPA have issued 56 M </a:t>
            </a:r>
            <a:r>
              <a:rPr lang="en-US" sz="2800" dirty="0" err="1" smtClean="0"/>
              <a:t>eur</a:t>
            </a:r>
            <a:r>
              <a:rPr lang="en-US" sz="2800" dirty="0" smtClean="0"/>
              <a:t> fines in 9 </a:t>
            </a:r>
            <a:r>
              <a:rPr lang="en-US" sz="2800" dirty="0"/>
              <a:t>months</a:t>
            </a:r>
            <a:r>
              <a:rPr lang="en-US" sz="2800" dirty="0" smtClean="0"/>
              <a:t> (EDPB Overview, 0219)</a:t>
            </a:r>
          </a:p>
          <a:p>
            <a:pPr lvl="1"/>
            <a:r>
              <a:rPr lang="en-US" sz="2400" dirty="0" smtClean="0"/>
              <a:t>50M </a:t>
            </a:r>
            <a:r>
              <a:rPr lang="en-US" sz="2400" dirty="0" err="1" smtClean="0"/>
              <a:t>eur</a:t>
            </a:r>
            <a:r>
              <a:rPr lang="en-US" sz="2400" dirty="0" smtClean="0"/>
              <a:t> is from one fine, </a:t>
            </a:r>
            <a:r>
              <a:rPr lang="en-US" sz="2400" i="1" dirty="0" smtClean="0"/>
              <a:t>NOYB v Google </a:t>
            </a:r>
            <a:r>
              <a:rPr lang="en-US" sz="2400" dirty="0" smtClean="0"/>
              <a:t>(CNIL, 2019) (later)</a:t>
            </a:r>
          </a:p>
          <a:p>
            <a:r>
              <a:rPr lang="en-US" sz="2800" dirty="0" smtClean="0"/>
              <a:t>Other fines by national DPAs (to 1218)</a:t>
            </a:r>
          </a:p>
          <a:p>
            <a:pPr lvl="1"/>
            <a:r>
              <a:rPr lang="en-US" sz="2400" dirty="0" smtClean="0"/>
              <a:t>Germany: unencrypted passwords and other PD of 330K chat platform users hacked: 20K </a:t>
            </a:r>
            <a:r>
              <a:rPr lang="en-US" sz="2400" dirty="0" err="1" smtClean="0"/>
              <a:t>eur</a:t>
            </a:r>
            <a:r>
              <a:rPr lang="en-US" sz="2400" dirty="0" smtClean="0"/>
              <a:t> fine</a:t>
            </a:r>
          </a:p>
          <a:p>
            <a:pPr lvl="1"/>
            <a:r>
              <a:rPr lang="en-US" sz="2400" dirty="0" smtClean="0"/>
              <a:t>Austria: business had CCTV camera covering sidewalk, and did not label it: 4,800 </a:t>
            </a:r>
            <a:r>
              <a:rPr lang="en-US" sz="2400" dirty="0" err="1" smtClean="0"/>
              <a:t>eur</a:t>
            </a:r>
            <a:r>
              <a:rPr lang="en-US" sz="2400" dirty="0" smtClean="0"/>
              <a:t> fine</a:t>
            </a:r>
          </a:p>
          <a:p>
            <a:pPr lvl="1"/>
            <a:r>
              <a:rPr lang="en-US" sz="2400" dirty="0" smtClean="0"/>
              <a:t>Portugal: hospital liable for inadequate security of patient files (</a:t>
            </a:r>
            <a:r>
              <a:rPr lang="en-US" sz="2400" dirty="0" err="1" smtClean="0"/>
              <a:t>eg</a:t>
            </a:r>
            <a:r>
              <a:rPr lang="en-US" sz="2400" dirty="0" smtClean="0"/>
              <a:t> open to all doctors, too many accounts; sensitive data): 400K </a:t>
            </a:r>
            <a:r>
              <a:rPr lang="en-US" sz="2400" dirty="0" err="1" smtClean="0"/>
              <a:t>eur</a:t>
            </a:r>
            <a:r>
              <a:rPr lang="en-US" sz="2400" dirty="0" smtClean="0"/>
              <a:t> fine</a:t>
            </a:r>
          </a:p>
          <a:p>
            <a:r>
              <a:rPr lang="en-US" dirty="0" smtClean="0"/>
              <a:t>Facebook fined 10M </a:t>
            </a:r>
            <a:r>
              <a:rPr lang="en-US" dirty="0" err="1" smtClean="0"/>
              <a:t>eur.</a:t>
            </a:r>
            <a:r>
              <a:rPr lang="en-US" dirty="0" smtClean="0"/>
              <a:t> by Italian competition regulator under consumer law (0119) </a:t>
            </a:r>
          </a:p>
          <a:p>
            <a:pPr lvl="1"/>
            <a:r>
              <a:rPr lang="en-US" dirty="0" smtClean="0"/>
              <a:t>reasons have strong overlap with GDPR: misleading on uses of data; failure to disclose profit-making purposes; default settings which </a:t>
            </a:r>
            <a:r>
              <a:rPr lang="en-US" dirty="0" err="1" smtClean="0"/>
              <a:t>favour</a:t>
            </a:r>
            <a:r>
              <a:rPr lang="en-US" dirty="0" smtClean="0"/>
              <a:t> transfer of data to 3</a:t>
            </a:r>
            <a:r>
              <a:rPr lang="en-US" baseline="30000" dirty="0" smtClean="0"/>
              <a:t>rd</a:t>
            </a:r>
            <a:r>
              <a:rPr lang="en-US" dirty="0" smtClean="0"/>
              <a:t> parties. </a:t>
            </a:r>
          </a:p>
          <a:p>
            <a:pPr lvl="1"/>
            <a:endParaRPr lang="en-US" sz="2400" dirty="0"/>
          </a:p>
        </p:txBody>
      </p:sp>
    </p:spTree>
    <p:extLst>
      <p:ext uri="{BB962C8B-B14F-4D97-AF65-F5344CB8AC3E}">
        <p14:creationId xmlns:p14="http://schemas.microsoft.com/office/powerpoint/2010/main" val="414586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 Consistency and cooperation between DPAs</a:t>
            </a:r>
            <a:br>
              <a:rPr lang="en-US" sz="3200" dirty="0" smtClean="0"/>
            </a:br>
            <a:endParaRPr lang="en-US" sz="3200" dirty="0"/>
          </a:p>
        </p:txBody>
      </p:sp>
      <p:sp>
        <p:nvSpPr>
          <p:cNvPr id="3" name="Content Placeholder 2"/>
          <p:cNvSpPr>
            <a:spLocks noGrp="1"/>
          </p:cNvSpPr>
          <p:nvPr>
            <p:ph idx="1"/>
          </p:nvPr>
        </p:nvSpPr>
        <p:spPr>
          <a:xfrm>
            <a:off x="457200" y="1166284"/>
            <a:ext cx="8229600" cy="5130799"/>
          </a:xfrm>
        </p:spPr>
        <p:txBody>
          <a:bodyPr>
            <a:normAutofit fontScale="70000" lnSpcReduction="20000"/>
          </a:bodyPr>
          <a:lstStyle/>
          <a:p>
            <a:r>
              <a:rPr lang="en-US" dirty="0" smtClean="0"/>
              <a:t>‘A layered system of cooperation’: </a:t>
            </a:r>
            <a:r>
              <a:rPr lang="en-US" b="1" dirty="0" smtClean="0"/>
              <a:t>major GDPR innovation</a:t>
            </a:r>
            <a:r>
              <a:rPr lang="en-US" dirty="0" smtClean="0"/>
              <a:t>, involving lead DPAs, one-stop-shop &amp; EDPB</a:t>
            </a:r>
          </a:p>
          <a:p>
            <a:r>
              <a:rPr lang="en-US" b="1" dirty="0" smtClean="0"/>
              <a:t>‘</a:t>
            </a:r>
            <a:r>
              <a:rPr lang="en-US" b="1" dirty="0"/>
              <a:t>Lead supervisory authority’ </a:t>
            </a:r>
            <a:r>
              <a:rPr lang="en-US" dirty="0"/>
              <a:t>(lead DPA) (art. 56(1)) = DPA in the country where a controller’s ‘main establishment’ is located (</a:t>
            </a:r>
            <a:r>
              <a:rPr lang="en-US" dirty="0" err="1"/>
              <a:t>eg</a:t>
            </a:r>
            <a:r>
              <a:rPr lang="en-US" dirty="0"/>
              <a:t> Ireland, for Facebook), for any cross-border cases.</a:t>
            </a:r>
          </a:p>
          <a:p>
            <a:pPr lvl="1"/>
            <a:r>
              <a:rPr lang="en-US" dirty="0"/>
              <a:t>But any DPA can handle cases involving a controller’s establishment solely in its jurisdiction, or substantially affecting DS only in its jurisdiction (art. 56(2))</a:t>
            </a:r>
          </a:p>
          <a:p>
            <a:pPr lvl="1"/>
            <a:r>
              <a:rPr lang="en-US" dirty="0"/>
              <a:t>However, lead DPA has 3 weeks to take </a:t>
            </a:r>
            <a:r>
              <a:rPr lang="en-US" dirty="0" smtClean="0"/>
              <a:t>lead role in </a:t>
            </a:r>
            <a:r>
              <a:rPr lang="en-US" dirty="0"/>
              <a:t>the case (art. 56(3)</a:t>
            </a:r>
            <a:r>
              <a:rPr lang="en-US" dirty="0" smtClean="0"/>
              <a:t>) – aim is to create EU-wide consistency</a:t>
            </a:r>
          </a:p>
          <a:p>
            <a:r>
              <a:rPr lang="en-US" b="1" dirty="0" smtClean="0"/>
              <a:t>‘One stop shop’ </a:t>
            </a:r>
            <a:r>
              <a:rPr lang="en-US" dirty="0" smtClean="0"/>
              <a:t>– Where multiple DPAs involved, lead DPA does draft resolution; other DPAs involved try to reach consensus; if not, case referred to whole European Data Protection Board (art. 60)</a:t>
            </a:r>
          </a:p>
          <a:p>
            <a:pPr lvl="1"/>
            <a:r>
              <a:rPr lang="en-US" dirty="0" smtClean="0"/>
              <a:t>EDPB’s </a:t>
            </a:r>
            <a:r>
              <a:rPr lang="en-US" b="1" dirty="0" smtClean="0"/>
              <a:t>binding decision </a:t>
            </a:r>
            <a:r>
              <a:rPr lang="en-US" dirty="0" smtClean="0"/>
              <a:t>(art. 65) is referred to lead DPA to implement in final decision (with other aspects not referred)</a:t>
            </a:r>
          </a:p>
          <a:p>
            <a:pPr lvl="1"/>
            <a:r>
              <a:rPr lang="en-US" dirty="0" smtClean="0"/>
              <a:t>Appeals are to national Courts, then CJEU, but EDPB aspect can be appealed direct to CJEU</a:t>
            </a:r>
          </a:p>
        </p:txBody>
      </p:sp>
    </p:spTree>
    <p:extLst>
      <p:ext uri="{BB962C8B-B14F-4D97-AF65-F5344CB8AC3E}">
        <p14:creationId xmlns:p14="http://schemas.microsoft.com/office/powerpoint/2010/main" val="428882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7157" cy="886505"/>
          </a:xfrm>
        </p:spPr>
        <p:txBody>
          <a:bodyPr>
            <a:noAutofit/>
          </a:bodyPr>
          <a:lstStyle/>
          <a:p>
            <a:r>
              <a:rPr lang="en-US" sz="2800" dirty="0" smtClean="0"/>
              <a:t>8 Consistency </a:t>
            </a:r>
            <a:r>
              <a:rPr lang="en-US" sz="2800" dirty="0"/>
              <a:t>and cooperation between </a:t>
            </a:r>
            <a:r>
              <a:rPr lang="en-US" sz="2800" dirty="0" smtClean="0"/>
              <a:t>DPAs (</a:t>
            </a:r>
            <a:r>
              <a:rPr lang="en-US" sz="2800" dirty="0" err="1" smtClean="0"/>
              <a:t>cont</a:t>
            </a:r>
            <a:r>
              <a:rPr lang="en-US" sz="2800" dirty="0"/>
              <a:t>)</a:t>
            </a:r>
          </a:p>
        </p:txBody>
      </p:sp>
      <p:sp>
        <p:nvSpPr>
          <p:cNvPr id="3" name="Content Placeholder 2"/>
          <p:cNvSpPr>
            <a:spLocks noGrp="1"/>
          </p:cNvSpPr>
          <p:nvPr>
            <p:ph idx="1"/>
          </p:nvPr>
        </p:nvSpPr>
        <p:spPr>
          <a:xfrm>
            <a:off x="457200" y="1273629"/>
            <a:ext cx="8229600" cy="5085442"/>
          </a:xfrm>
        </p:spPr>
        <p:txBody>
          <a:bodyPr>
            <a:normAutofit fontScale="85000" lnSpcReduction="10000"/>
          </a:bodyPr>
          <a:lstStyle/>
          <a:p>
            <a:r>
              <a:rPr lang="en-US" i="1" dirty="0" smtClean="0"/>
              <a:t>NYOB and La Quadrature du Net v Google </a:t>
            </a:r>
            <a:r>
              <a:rPr lang="en-US" dirty="0" smtClean="0"/>
              <a:t>(CNIL, 0219)</a:t>
            </a:r>
          </a:p>
          <a:p>
            <a:pPr lvl="1"/>
            <a:r>
              <a:rPr lang="en-US" dirty="0" smtClean="0"/>
              <a:t>NYOB &amp; LQDN NGOs lodged group complaints, with LQDN mandated by 10K complainants</a:t>
            </a:r>
          </a:p>
          <a:p>
            <a:pPr lvl="1"/>
            <a:r>
              <a:rPr lang="en-US" dirty="0" smtClean="0"/>
              <a:t>CNIL held Google did not have valid legal basis for processing, particularly for ad </a:t>
            </a:r>
            <a:r>
              <a:rPr lang="en-US" dirty="0" err="1" smtClean="0"/>
              <a:t>personalisation</a:t>
            </a:r>
            <a:r>
              <a:rPr lang="en-US" dirty="0" smtClean="0"/>
              <a:t>, when users set up an Android account </a:t>
            </a:r>
          </a:p>
          <a:p>
            <a:pPr lvl="2"/>
            <a:r>
              <a:rPr lang="en-US" dirty="0" smtClean="0"/>
              <a:t> invalid consent, and breaches of transparency </a:t>
            </a:r>
          </a:p>
          <a:p>
            <a:pPr lvl="1"/>
            <a:r>
              <a:rPr lang="en-US" dirty="0" smtClean="0"/>
              <a:t>CNIL held Google did not have a ‘main establishment’ (</a:t>
            </a:r>
            <a:r>
              <a:rPr lang="en-US" dirty="0" err="1" smtClean="0"/>
              <a:t>defn</a:t>
            </a:r>
            <a:r>
              <a:rPr lang="en-US" dirty="0" smtClean="0"/>
              <a:t> art. 4(16)) anywhere in EU </a:t>
            </a:r>
          </a:p>
          <a:p>
            <a:pPr lvl="2"/>
            <a:r>
              <a:rPr lang="en-US" dirty="0" smtClean="0"/>
              <a:t>Irish establishment had no decision powers re Android</a:t>
            </a:r>
          </a:p>
          <a:p>
            <a:pPr lvl="2"/>
            <a:r>
              <a:rPr lang="en-US" dirty="0" smtClean="0"/>
              <a:t>Therefore ‘one-stop shop’ did not apply, any DPA could investigate</a:t>
            </a:r>
          </a:p>
          <a:p>
            <a:pPr lvl="1"/>
            <a:r>
              <a:rPr lang="en-US" dirty="0" smtClean="0"/>
              <a:t>Fine of 50M </a:t>
            </a:r>
            <a:r>
              <a:rPr lang="en-US" dirty="0" err="1" smtClean="0"/>
              <a:t>eur</a:t>
            </a:r>
            <a:r>
              <a:rPr lang="en-US" dirty="0" smtClean="0"/>
              <a:t>: continuous breaches; essential principles of GDPR; serious consequences for users</a:t>
            </a:r>
          </a:p>
          <a:p>
            <a:pPr lvl="1"/>
            <a:endParaRPr lang="en-US" dirty="0"/>
          </a:p>
        </p:txBody>
      </p:sp>
    </p:spTree>
    <p:extLst>
      <p:ext uri="{BB962C8B-B14F-4D97-AF65-F5344CB8AC3E}">
        <p14:creationId xmlns:p14="http://schemas.microsoft.com/office/powerpoint/2010/main" val="2531906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8 Consistency and cooperation between </a:t>
            </a:r>
            <a:r>
              <a:rPr lang="en-US" sz="2800" dirty="0" smtClean="0"/>
              <a:t>DPAs</a:t>
            </a:r>
            <a:r>
              <a:rPr lang="en-US" sz="3200" dirty="0" smtClean="0"/>
              <a:t/>
            </a:r>
            <a:br>
              <a:rPr lang="en-US" sz="3200" dirty="0" smtClean="0"/>
            </a:br>
            <a:r>
              <a:rPr lang="en-US" sz="3200" b="1" dirty="0"/>
              <a:t>European Data Protection Board </a:t>
            </a:r>
            <a:r>
              <a:rPr lang="en-US" sz="3200" dirty="0"/>
              <a:t>(EDPB)</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b="1" dirty="0" smtClean="0"/>
              <a:t>EDPB = All 28 EU + 3 EEA DPAs + EDPS </a:t>
            </a:r>
            <a:r>
              <a:rPr lang="en-US" dirty="0" smtClean="0"/>
              <a:t>(European Data Protection Supervisor) </a:t>
            </a:r>
            <a:r>
              <a:rPr lang="en-US" dirty="0"/>
              <a:t>(art. 68</a:t>
            </a:r>
            <a:r>
              <a:rPr lang="en-US" dirty="0" smtClean="0"/>
              <a:t>) [old art. 29 Working Party under Directive] </a:t>
            </a:r>
          </a:p>
          <a:p>
            <a:pPr lvl="1"/>
            <a:r>
              <a:rPr lang="en-US" dirty="0" smtClean="0"/>
              <a:t>Has </a:t>
            </a:r>
            <a:r>
              <a:rPr lang="en-US" dirty="0"/>
              <a:t>a separate legal personality &amp; independence (art. 69) </a:t>
            </a:r>
            <a:endParaRPr lang="en-US" dirty="0" smtClean="0"/>
          </a:p>
          <a:p>
            <a:pPr lvl="1"/>
            <a:r>
              <a:rPr lang="en-US" dirty="0" smtClean="0"/>
              <a:t>Is central to the ‘consistency mechanism’ (art. 63)</a:t>
            </a:r>
          </a:p>
          <a:p>
            <a:r>
              <a:rPr lang="en-US" dirty="0" smtClean="0"/>
              <a:t>Main role may be art. 65 complaints where DPAs do not agree</a:t>
            </a:r>
          </a:p>
          <a:p>
            <a:pPr lvl="1"/>
            <a:r>
              <a:rPr lang="en-US" sz="2900" dirty="0" smtClean="0"/>
              <a:t>Example</a:t>
            </a:r>
            <a:r>
              <a:rPr lang="en-US" sz="2900" dirty="0"/>
              <a:t>: Irish DPA has considered many of Facebook’s actions </a:t>
            </a:r>
            <a:r>
              <a:rPr lang="en-US" sz="2900" dirty="0" smtClean="0"/>
              <a:t>legal, but DPAs in Belgium and elsewhere consider they are not</a:t>
            </a:r>
          </a:p>
          <a:p>
            <a:pPr lvl="1"/>
            <a:r>
              <a:rPr lang="en-US" sz="2900" dirty="0" smtClean="0"/>
              <a:t>DPAs collectively may be willing to issue stronger penalties than individually</a:t>
            </a:r>
          </a:p>
          <a:p>
            <a:pPr lvl="1"/>
            <a:r>
              <a:rPr lang="en-US" dirty="0" smtClean="0"/>
              <a:t>EDPB </a:t>
            </a:r>
            <a:r>
              <a:rPr lang="en-US" dirty="0"/>
              <a:t>decides by simple majority as a last resort</a:t>
            </a:r>
          </a:p>
          <a:p>
            <a:r>
              <a:rPr lang="en-US" dirty="0" smtClean="0"/>
              <a:t>EDPB can make </a:t>
            </a:r>
            <a:r>
              <a:rPr lang="en-US" b="1" dirty="0" smtClean="0"/>
              <a:t>6 types of other binding decisions </a:t>
            </a:r>
            <a:r>
              <a:rPr lang="en-US" dirty="0" smtClean="0"/>
              <a:t>with EU-wide implications (art. 64(1))</a:t>
            </a:r>
          </a:p>
          <a:p>
            <a:pPr lvl="1"/>
            <a:r>
              <a:rPr lang="en-US" dirty="0" smtClean="0"/>
              <a:t>issues of DPIA scope; codes; certification; standard DP clauses; binding corporate rules (BCRs); + DPIA ‘high risk’ categories</a:t>
            </a:r>
          </a:p>
          <a:p>
            <a:r>
              <a:rPr lang="en-US" dirty="0" smtClean="0"/>
              <a:t>EDPB has many </a:t>
            </a:r>
            <a:r>
              <a:rPr lang="en-US" b="1" dirty="0" smtClean="0"/>
              <a:t>‘guidance’ roles</a:t>
            </a:r>
            <a:r>
              <a:rPr lang="en-US" dirty="0" smtClean="0"/>
              <a:t> (Opinions, not decisions) (art. 70)</a:t>
            </a:r>
          </a:p>
          <a:p>
            <a:pPr lvl="1"/>
            <a:r>
              <a:rPr lang="en-US" dirty="0" smtClean="0">
                <a:hlinkClick r:id="rId2"/>
              </a:rPr>
              <a:t>EDPB website </a:t>
            </a:r>
            <a:r>
              <a:rPr lang="en-US" dirty="0" smtClean="0"/>
              <a:t>includes 16 Opinions made under the Directive </a:t>
            </a:r>
            <a:r>
              <a:rPr lang="en-US" dirty="0" smtClean="0">
                <a:hlinkClick r:id="rId3"/>
              </a:rPr>
              <a:t>endorsed by EDPS</a:t>
            </a:r>
            <a:r>
              <a:rPr lang="en-US" dirty="0" smtClean="0"/>
              <a:t>; + all consistency mechanism findings (when made)</a:t>
            </a:r>
          </a:p>
          <a:p>
            <a:pPr lvl="1"/>
            <a:endParaRPr lang="en-US" dirty="0"/>
          </a:p>
        </p:txBody>
      </p:sp>
    </p:spTree>
    <p:extLst>
      <p:ext uri="{BB962C8B-B14F-4D97-AF65-F5344CB8AC3E}">
        <p14:creationId xmlns:p14="http://schemas.microsoft.com/office/powerpoint/2010/main" val="15101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96729" cy="750433"/>
          </a:xfrm>
        </p:spPr>
        <p:txBody>
          <a:bodyPr>
            <a:normAutofit fontScale="90000"/>
          </a:bodyPr>
          <a:lstStyle/>
          <a:p>
            <a:r>
              <a:rPr lang="en-US" dirty="0"/>
              <a:t>G</a:t>
            </a:r>
            <a:r>
              <a:rPr lang="en-US" dirty="0" smtClean="0"/>
              <a:t>lobal context </a:t>
            </a:r>
            <a:r>
              <a:rPr lang="en-US" dirty="0"/>
              <a:t>of data privacy </a:t>
            </a:r>
            <a:r>
              <a:rPr lang="en-US" dirty="0" smtClean="0"/>
              <a:t>laws</a:t>
            </a:r>
            <a:endParaRPr lang="en-US" dirty="0"/>
          </a:p>
        </p:txBody>
      </p:sp>
      <p:pic>
        <p:nvPicPr>
          <p:cNvPr id="5" name="Content Placeholder 4" descr="surveillance-capitalism-thumb.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849" r="25722" b="3899"/>
          <a:stretch/>
        </p:blipFill>
        <p:spPr>
          <a:xfrm>
            <a:off x="390071" y="1135062"/>
            <a:ext cx="3737429" cy="5454465"/>
          </a:xfrm>
        </p:spPr>
      </p:pic>
      <p:pic>
        <p:nvPicPr>
          <p:cNvPr id="6" name="Content Placeholder 5" descr="Edward_Snowden-2.jpg"/>
          <p:cNvPicPr>
            <a:picLocks noGrp="1" noChangeAspect="1"/>
          </p:cNvPicPr>
          <p:nvPr>
            <p:ph sz="half" idx="2"/>
          </p:nvPr>
        </p:nvPicPr>
        <p:blipFill>
          <a:blip r:embed="rId3">
            <a:extLst>
              <a:ext uri="{28A0092B-C50C-407E-A947-70E740481C1C}">
                <a14:useLocalDpi xmlns:a14="http://schemas.microsoft.com/office/drawing/2010/main" val="0"/>
              </a:ext>
            </a:extLst>
          </a:blip>
          <a:srcRect l="3628" r="3628"/>
          <a:stretch>
            <a:fillRect/>
          </a:stretch>
        </p:blipFill>
        <p:spPr>
          <a:xfrm>
            <a:off x="4648200" y="1342840"/>
            <a:ext cx="4038600" cy="5246687"/>
          </a:xfrm>
        </p:spPr>
      </p:pic>
    </p:spTree>
    <p:extLst>
      <p:ext uri="{BB962C8B-B14F-4D97-AF65-F5344CB8AC3E}">
        <p14:creationId xmlns:p14="http://schemas.microsoft.com/office/powerpoint/2010/main" val="1056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Transfers to 3</a:t>
            </a:r>
            <a:r>
              <a:rPr lang="en-US" baseline="30000" dirty="0" smtClean="0"/>
              <a:t>rd</a:t>
            </a:r>
            <a:r>
              <a:rPr lang="en-US" dirty="0" smtClean="0"/>
              <a:t> countries</a:t>
            </a:r>
            <a:endParaRPr lang="en-US" dirty="0"/>
          </a:p>
        </p:txBody>
      </p:sp>
      <p:sp>
        <p:nvSpPr>
          <p:cNvPr id="3" name="Content Placeholder 2"/>
          <p:cNvSpPr>
            <a:spLocks noGrp="1"/>
          </p:cNvSpPr>
          <p:nvPr>
            <p:ph idx="1"/>
          </p:nvPr>
        </p:nvSpPr>
        <p:spPr>
          <a:xfrm>
            <a:off x="457200" y="1630363"/>
            <a:ext cx="8229600" cy="4525963"/>
          </a:xfrm>
        </p:spPr>
        <p:txBody>
          <a:bodyPr>
            <a:noAutofit/>
          </a:bodyPr>
          <a:lstStyle/>
          <a:p>
            <a:r>
              <a:rPr lang="en-US" sz="2000" dirty="0" smtClean="0"/>
              <a:t>International transfers of PD always involve </a:t>
            </a:r>
            <a:r>
              <a:rPr lang="en-US" sz="2000" b="1" dirty="0" smtClean="0"/>
              <a:t>two steps </a:t>
            </a:r>
            <a:r>
              <a:rPr lang="en-US" sz="2000" dirty="0" smtClean="0"/>
              <a:t>(as in Australia):</a:t>
            </a:r>
          </a:p>
          <a:p>
            <a:pPr lvl="1"/>
            <a:r>
              <a:rPr lang="en-US" sz="2000" dirty="0" smtClean="0"/>
              <a:t>Legitimate processing (as use, disclosure or storage)</a:t>
            </a:r>
          </a:p>
          <a:p>
            <a:pPr lvl="1"/>
            <a:r>
              <a:rPr lang="en-US" sz="2000" dirty="0" smtClean="0"/>
              <a:t>An approved form of international transfer (art. 44)</a:t>
            </a:r>
          </a:p>
          <a:p>
            <a:r>
              <a:rPr lang="en-US" sz="2000" dirty="0" smtClean="0"/>
              <a:t>‘Data transfer’ is </a:t>
            </a:r>
            <a:r>
              <a:rPr lang="en-US" sz="2000" b="1" dirty="0" smtClean="0"/>
              <a:t>not defined</a:t>
            </a:r>
          </a:p>
          <a:p>
            <a:pPr lvl="1"/>
            <a:r>
              <a:rPr lang="en-US" sz="2000" i="1" dirty="0" err="1" smtClean="0"/>
              <a:t>Lindqvist</a:t>
            </a:r>
            <a:r>
              <a:rPr lang="en-US" sz="2000" dirty="0" smtClean="0"/>
              <a:t> (2003) CJEU </a:t>
            </a:r>
            <a:r>
              <a:rPr lang="fi-FI" sz="2000" dirty="0"/>
              <a:t>(ECLI:EU:C:2003:596)</a:t>
            </a:r>
            <a:r>
              <a:rPr lang="en-US" sz="2000" dirty="0" smtClean="0"/>
              <a:t> – merely making PD accessible on a website (in Swedish, about a local school) was not a data transfer.</a:t>
            </a:r>
          </a:p>
          <a:p>
            <a:r>
              <a:rPr lang="en-US" sz="2000" dirty="0" smtClean="0"/>
              <a:t>GDPR is more explicit than Directive that there are a </a:t>
            </a:r>
            <a:r>
              <a:rPr lang="en-US" sz="2000" b="1" dirty="0" smtClean="0"/>
              <a:t>variety of tools </a:t>
            </a:r>
            <a:r>
              <a:rPr lang="en-US" sz="2000" dirty="0" smtClean="0"/>
              <a:t>for approved transfers, and the Commission stresses this</a:t>
            </a:r>
          </a:p>
          <a:p>
            <a:pPr lvl="1"/>
            <a:r>
              <a:rPr lang="en-US" sz="2000" dirty="0" smtClean="0"/>
              <a:t>Reason is that few countries are likely to get positive ‘adequacy’ assessments for their whole legal system.</a:t>
            </a:r>
          </a:p>
          <a:p>
            <a:r>
              <a:rPr lang="en-US" sz="2000" dirty="0" smtClean="0"/>
              <a:t>Broadly, </a:t>
            </a:r>
            <a:r>
              <a:rPr lang="en-US" sz="2000" b="1" dirty="0" smtClean="0"/>
              <a:t>3 ways of legitimating </a:t>
            </a:r>
            <a:r>
              <a:rPr lang="en-US" sz="2000" dirty="0" smtClean="0"/>
              <a:t>data transfers: adequacy findings (art. 45); ‘appropriate safeguards’ (art. 46); and derogations (art. 47).</a:t>
            </a:r>
          </a:p>
          <a:p>
            <a:r>
              <a:rPr lang="en-US" sz="2000" dirty="0"/>
              <a:t>Detailed analysis: </a:t>
            </a:r>
            <a:r>
              <a:rPr lang="en-US" sz="2000" b="1" dirty="0" err="1"/>
              <a:t>Kuner</a:t>
            </a:r>
            <a:r>
              <a:rPr lang="en-US" sz="2000" dirty="0"/>
              <a:t> on art. 45 in </a:t>
            </a:r>
            <a:r>
              <a:rPr lang="en-US" sz="2000" dirty="0" err="1"/>
              <a:t>Kuner</a:t>
            </a:r>
            <a:r>
              <a:rPr lang="en-US" sz="2000" dirty="0"/>
              <a:t> et al, 2019</a:t>
            </a:r>
            <a:r>
              <a:rPr lang="en-US" sz="2000" dirty="0" smtClean="0"/>
              <a:t>.</a:t>
            </a:r>
            <a:endParaRPr lang="en-US" sz="2000" dirty="0"/>
          </a:p>
        </p:txBody>
      </p:sp>
    </p:spTree>
    <p:extLst>
      <p:ext uri="{BB962C8B-B14F-4D97-AF65-F5344CB8AC3E}">
        <p14:creationId xmlns:p14="http://schemas.microsoft.com/office/powerpoint/2010/main" val="370281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a:t>
            </a:r>
            <a:r>
              <a:rPr lang="en-US" sz="3600" dirty="0" smtClean="0"/>
              <a:t>countries</a:t>
            </a:r>
            <a:r>
              <a:rPr lang="en-US" dirty="0" smtClean="0"/>
              <a:t/>
            </a:r>
            <a:br>
              <a:rPr lang="en-US" dirty="0" smtClean="0"/>
            </a:br>
            <a:r>
              <a:rPr lang="en-US" dirty="0" smtClean="0"/>
              <a:t>Adequacy </a:t>
            </a:r>
            <a:r>
              <a:rPr lang="en-US" dirty="0"/>
              <a:t>decisions (art. 45</a:t>
            </a:r>
            <a:r>
              <a:rPr lang="en-US" dirty="0" smtClean="0"/>
              <a:t>) – USA</a:t>
            </a:r>
            <a:endParaRPr lang="en-US" dirty="0"/>
          </a:p>
        </p:txBody>
      </p:sp>
      <p:sp>
        <p:nvSpPr>
          <p:cNvPr id="3" name="Content Placeholder 2"/>
          <p:cNvSpPr>
            <a:spLocks noGrp="1"/>
          </p:cNvSpPr>
          <p:nvPr>
            <p:ph idx="1"/>
          </p:nvPr>
        </p:nvSpPr>
        <p:spPr/>
        <p:txBody>
          <a:bodyPr>
            <a:normAutofit fontScale="32500" lnSpcReduction="20000"/>
          </a:bodyPr>
          <a:lstStyle/>
          <a:p>
            <a:r>
              <a:rPr lang="en-US" sz="7400" i="1" dirty="0" err="1" smtClean="0"/>
              <a:t>Schrems</a:t>
            </a:r>
            <a:r>
              <a:rPr lang="en-US" sz="7400" i="1" dirty="0" smtClean="0"/>
              <a:t> </a:t>
            </a:r>
            <a:r>
              <a:rPr lang="en-US" sz="7400" i="1" dirty="0"/>
              <a:t>v Irish DPA </a:t>
            </a:r>
            <a:r>
              <a:rPr lang="en-US" sz="7400" dirty="0"/>
              <a:t>(2015) </a:t>
            </a:r>
            <a:r>
              <a:rPr lang="en-US" sz="7400" dirty="0" smtClean="0"/>
              <a:t>CJEU </a:t>
            </a:r>
            <a:r>
              <a:rPr lang="fi-FI" sz="7400" dirty="0"/>
              <a:t>(ECLI:EU:C:2015:650)</a:t>
            </a:r>
            <a:r>
              <a:rPr lang="en-US" sz="7400" dirty="0" smtClean="0"/>
              <a:t>:</a:t>
            </a:r>
          </a:p>
          <a:p>
            <a:pPr lvl="1"/>
            <a:r>
              <a:rPr lang="en-US" sz="4900" dirty="0" smtClean="0"/>
              <a:t>In ‘Safe Harbor’ Decision </a:t>
            </a:r>
            <a:r>
              <a:rPr lang="en-US" sz="4900" dirty="0"/>
              <a:t>(2000) </a:t>
            </a:r>
            <a:r>
              <a:rPr lang="en-US" sz="4900" dirty="0" smtClean="0"/>
              <a:t>EC found that individual US companies that undertook to apply a set of data protection principles would be considered ‘adequate’, allowing unrestricted PD transfers from EU</a:t>
            </a:r>
          </a:p>
          <a:p>
            <a:pPr lvl="1"/>
            <a:r>
              <a:rPr lang="en-US" sz="4900" dirty="0" smtClean="0"/>
              <a:t>Max </a:t>
            </a:r>
            <a:r>
              <a:rPr lang="en-US" sz="4900" dirty="0" err="1" smtClean="0"/>
              <a:t>Schrems</a:t>
            </a:r>
            <a:r>
              <a:rPr lang="en-US" sz="4900" dirty="0" smtClean="0"/>
              <a:t> complained that transfers from EU to Facebook (under Safe Harbor) were in breach of DPD, because EC Decision was invalid</a:t>
            </a:r>
          </a:p>
          <a:p>
            <a:pPr lvl="1"/>
            <a:r>
              <a:rPr lang="en-US" sz="4900" dirty="0" smtClean="0"/>
              <a:t>CJEU Held </a:t>
            </a:r>
            <a:r>
              <a:rPr lang="en-US" sz="4900" dirty="0"/>
              <a:t>EU-US ‘Safe Harbor’ adequacy assessment </a:t>
            </a:r>
            <a:r>
              <a:rPr lang="en-US" sz="4900" dirty="0" smtClean="0"/>
              <a:t>was </a:t>
            </a:r>
            <a:r>
              <a:rPr lang="en-US" sz="4900" dirty="0"/>
              <a:t>an invalid </a:t>
            </a:r>
            <a:r>
              <a:rPr lang="en-US" sz="4900" dirty="0" smtClean="0"/>
              <a:t>decision by EC </a:t>
            </a:r>
            <a:r>
              <a:rPr lang="en-US" sz="4900" dirty="0"/>
              <a:t>under the </a:t>
            </a:r>
            <a:r>
              <a:rPr lang="en-US" sz="4900" dirty="0" smtClean="0"/>
              <a:t>Directive</a:t>
            </a:r>
          </a:p>
          <a:p>
            <a:pPr marL="1428750" lvl="2" indent="-514350">
              <a:buFont typeface="+mj-lt"/>
              <a:buAutoNum type="arabicPeriod"/>
            </a:pPr>
            <a:r>
              <a:rPr lang="en-US" sz="4900" dirty="0" smtClean="0"/>
              <a:t>‘adequate level of protection’ means ‘</a:t>
            </a:r>
            <a:r>
              <a:rPr lang="en-US" sz="4900" b="1" dirty="0" smtClean="0"/>
              <a:t>essentially equivalent</a:t>
            </a:r>
            <a:r>
              <a:rPr lang="en-US" sz="4900" dirty="0" smtClean="0"/>
              <a:t>’ to protection under the EU Directive, ‘read in light of’ the EU CFR’ (which requires standards only existing after DPD and Safe Harbor) [GDPR adopts and continues this language]</a:t>
            </a:r>
          </a:p>
          <a:p>
            <a:pPr marL="1428750" lvl="2" indent="-514350">
              <a:buFont typeface="+mj-lt"/>
              <a:buAutoNum type="arabicPeriod"/>
            </a:pPr>
            <a:r>
              <a:rPr lang="en-US" sz="4900" dirty="0" smtClean="0"/>
              <a:t>EC had </a:t>
            </a:r>
            <a:r>
              <a:rPr lang="en-US" sz="4900" b="1" dirty="0" smtClean="0"/>
              <a:t>failed to apply </a:t>
            </a:r>
            <a:r>
              <a:rPr lang="en-US" sz="4900" dirty="0" smtClean="0"/>
              <a:t>this [or any] test to the whole US privacy regime</a:t>
            </a:r>
          </a:p>
          <a:p>
            <a:pPr marL="1428750" lvl="2" indent="-514350">
              <a:buFont typeface="+mj-lt"/>
              <a:buAutoNum type="arabicPeriod"/>
            </a:pPr>
            <a:r>
              <a:rPr lang="en-US" sz="4900" dirty="0" smtClean="0"/>
              <a:t>Safe Harbor also failed because </a:t>
            </a:r>
            <a:r>
              <a:rPr lang="en-US" sz="4900" b="1" dirty="0" smtClean="0"/>
              <a:t>US public authorities </a:t>
            </a:r>
            <a:r>
              <a:rPr lang="en-US" sz="4900" dirty="0" smtClean="0"/>
              <a:t>could have bulk access to PD coming from EU; and EU citizens could not pursue judicial remedies – failed to respect two fundamental rights in the EU Charter (not just Directive)</a:t>
            </a:r>
          </a:p>
          <a:p>
            <a:pPr lvl="1"/>
            <a:r>
              <a:rPr lang="en-US" sz="4900" b="1" i="1" dirty="0" smtClean="0"/>
              <a:t>Result: </a:t>
            </a:r>
            <a:r>
              <a:rPr lang="en-US" sz="4900" b="1" i="1" dirty="0" err="1" smtClean="0"/>
              <a:t>Schrems</a:t>
            </a:r>
            <a:r>
              <a:rPr lang="en-US" sz="4900" b="1" i="1" dirty="0" smtClean="0"/>
              <a:t> Case</a:t>
            </a:r>
            <a:r>
              <a:rPr lang="en-US" sz="4900" b="1" dirty="0" smtClean="0"/>
              <a:t> toughened adequacy</a:t>
            </a:r>
            <a:r>
              <a:rPr lang="en-US" sz="4900" dirty="0" smtClean="0"/>
              <a:t>, mainly re public authority accesses; but meaning of ‘essentially equivalent’ remained unclear.</a:t>
            </a:r>
          </a:p>
          <a:p>
            <a:pPr lvl="2"/>
            <a:r>
              <a:rPr lang="en-US" sz="4900" dirty="0" err="1" smtClean="0"/>
              <a:t>Kuner</a:t>
            </a:r>
            <a:r>
              <a:rPr lang="en-US" sz="4900" dirty="0" smtClean="0"/>
              <a:t>, 2019, extracts 8 points from CJEU as to what ‘essential equivalence’ means</a:t>
            </a:r>
          </a:p>
          <a:p>
            <a:pPr lvl="1"/>
            <a:endParaRPr lang="en-US" dirty="0"/>
          </a:p>
        </p:txBody>
      </p:sp>
    </p:spTree>
    <p:extLst>
      <p:ext uri="{BB962C8B-B14F-4D97-AF65-F5344CB8AC3E}">
        <p14:creationId xmlns:p14="http://schemas.microsoft.com/office/powerpoint/2010/main" val="3903301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r>
              <a:rPr lang="en-US" dirty="0"/>
              <a:t/>
            </a:r>
            <a:br>
              <a:rPr lang="en-US" dirty="0"/>
            </a:br>
            <a:r>
              <a:rPr lang="en-US" sz="4000" dirty="0"/>
              <a:t>Adequacy decisions (art. 45</a:t>
            </a:r>
            <a:r>
              <a:rPr lang="en-US" sz="4000" dirty="0" smtClean="0"/>
              <a:t>) – USA (cont.)</a:t>
            </a:r>
            <a:endParaRPr lang="en-US" sz="4000" dirty="0"/>
          </a:p>
        </p:txBody>
      </p:sp>
      <p:sp>
        <p:nvSpPr>
          <p:cNvPr id="3" name="Content Placeholder 2"/>
          <p:cNvSpPr>
            <a:spLocks noGrp="1"/>
          </p:cNvSpPr>
          <p:nvPr>
            <p:ph idx="1"/>
          </p:nvPr>
        </p:nvSpPr>
        <p:spPr/>
        <p:txBody>
          <a:bodyPr>
            <a:normAutofit fontScale="92500" lnSpcReduction="20000"/>
          </a:bodyPr>
          <a:lstStyle/>
          <a:p>
            <a:r>
              <a:rPr lang="en-US" sz="2600" dirty="0" smtClean="0"/>
              <a:t>EU</a:t>
            </a:r>
            <a:r>
              <a:rPr lang="en-US" sz="2600" dirty="0"/>
              <a:t>-US ‘Privacy Shield’ </a:t>
            </a:r>
            <a:r>
              <a:rPr lang="en-US" sz="2600" dirty="0" smtClean="0"/>
              <a:t>(EC adequacy Decision) (</a:t>
            </a:r>
            <a:r>
              <a:rPr lang="en-US" sz="2600" dirty="0"/>
              <a:t>2016) </a:t>
            </a:r>
            <a:endParaRPr lang="en-US" sz="2600" dirty="0" smtClean="0"/>
          </a:p>
          <a:p>
            <a:pPr lvl="1"/>
            <a:r>
              <a:rPr lang="en-US" sz="2200" dirty="0" smtClean="0"/>
              <a:t> made to replace ‘Safe Harbor’ after </a:t>
            </a:r>
            <a:r>
              <a:rPr lang="en-US" sz="2200" i="1" dirty="0" err="1" smtClean="0"/>
              <a:t>Schrems</a:t>
            </a:r>
            <a:r>
              <a:rPr lang="en-US" sz="2200" i="1" dirty="0" smtClean="0"/>
              <a:t> I</a:t>
            </a:r>
            <a:endParaRPr lang="en-US" sz="2200" i="1" dirty="0"/>
          </a:p>
          <a:p>
            <a:pPr lvl="1"/>
            <a:r>
              <a:rPr lang="en-US" sz="2200" dirty="0"/>
              <a:t>also under </a:t>
            </a:r>
            <a:r>
              <a:rPr lang="en-US" sz="2200" dirty="0" smtClean="0"/>
              <a:t>challenge before CJEU (</a:t>
            </a:r>
            <a:r>
              <a:rPr lang="en-US" sz="2200" i="1" dirty="0" smtClean="0"/>
              <a:t>La </a:t>
            </a:r>
            <a:r>
              <a:rPr lang="en-US" sz="2200" i="1" dirty="0"/>
              <a:t>Quadrature du Net v </a:t>
            </a:r>
            <a:r>
              <a:rPr lang="en-US" sz="2200" i="1" dirty="0" smtClean="0"/>
              <a:t>EC </a:t>
            </a:r>
            <a:r>
              <a:rPr lang="en-US" sz="2200" dirty="0" smtClean="0"/>
              <a:t>(Case </a:t>
            </a:r>
            <a:r>
              <a:rPr lang="en-US" sz="2200" dirty="0"/>
              <a:t>T-738/</a:t>
            </a:r>
            <a:r>
              <a:rPr lang="en-US" sz="2200" dirty="0" smtClean="0"/>
              <a:t>16) </a:t>
            </a:r>
            <a:r>
              <a:rPr lang="en-US" sz="2200" i="1" dirty="0" smtClean="0"/>
              <a:t>– </a:t>
            </a:r>
            <a:r>
              <a:rPr lang="en-US" sz="2200" dirty="0" smtClean="0"/>
              <a:t>claims contrary </a:t>
            </a:r>
            <a:r>
              <a:rPr lang="en-US" sz="2200" dirty="0"/>
              <a:t>to </a:t>
            </a:r>
            <a:r>
              <a:rPr lang="en-US" sz="2200" dirty="0" smtClean="0"/>
              <a:t>EU Charter rights </a:t>
            </a:r>
            <a:r>
              <a:rPr lang="mr-IN" sz="2200" dirty="0" smtClean="0"/>
              <a:t>–</a:t>
            </a:r>
            <a:r>
              <a:rPr lang="en-US" sz="2200" dirty="0" smtClean="0"/>
              <a:t> ongoing</a:t>
            </a:r>
          </a:p>
          <a:p>
            <a:pPr lvl="1"/>
            <a:r>
              <a:rPr lang="en-US" sz="2200" dirty="0" smtClean="0"/>
              <a:t>CJEU dismissed another challenge in </a:t>
            </a:r>
            <a:r>
              <a:rPr lang="en-US" sz="2200" i="1" dirty="0" smtClean="0"/>
              <a:t>Digital </a:t>
            </a:r>
            <a:r>
              <a:rPr lang="en-US" sz="2200" i="1" dirty="0"/>
              <a:t>Rights Ireland v </a:t>
            </a:r>
            <a:r>
              <a:rPr lang="en-US" sz="2200" i="1" dirty="0" smtClean="0"/>
              <a:t>EC </a:t>
            </a:r>
            <a:r>
              <a:rPr lang="en-US" sz="2200" dirty="0" smtClean="0">
                <a:hlinkClick r:id="rId2"/>
              </a:rPr>
              <a:t>ECLI</a:t>
            </a:r>
            <a:r>
              <a:rPr lang="en-US" sz="2200" dirty="0">
                <a:hlinkClick r:id="rId2"/>
              </a:rPr>
              <a:t>:EU:T:2017:</a:t>
            </a:r>
            <a:r>
              <a:rPr lang="en-US" sz="2200" dirty="0" smtClean="0">
                <a:hlinkClick r:id="rId2"/>
              </a:rPr>
              <a:t>838</a:t>
            </a:r>
            <a:endParaRPr lang="en-US" sz="2200" dirty="0" smtClean="0"/>
          </a:p>
          <a:p>
            <a:pPr lvl="1"/>
            <a:r>
              <a:rPr lang="en-US" sz="2200" dirty="0" smtClean="0"/>
              <a:t>Shield has now passed its 2</a:t>
            </a:r>
            <a:r>
              <a:rPr lang="en-US" sz="2200" baseline="30000" dirty="0" smtClean="0"/>
              <a:t>nd</a:t>
            </a:r>
            <a:r>
              <a:rPr lang="en-US" sz="2200" dirty="0" smtClean="0"/>
              <a:t> annual review by EC</a:t>
            </a:r>
          </a:p>
          <a:p>
            <a:pPr lvl="1"/>
            <a:r>
              <a:rPr lang="en-US" sz="2200" dirty="0" smtClean="0"/>
              <a:t>Result: Adequacy of Privacy Shield still unresolved</a:t>
            </a:r>
          </a:p>
          <a:p>
            <a:r>
              <a:rPr lang="en-US" sz="2800" dirty="0" smtClean="0"/>
              <a:t>EU-Canada PNR decision (CJEU, 2017)</a:t>
            </a:r>
          </a:p>
          <a:p>
            <a:pPr lvl="1"/>
            <a:r>
              <a:rPr lang="en-US" sz="2400" dirty="0" smtClean="0"/>
              <a:t>‘PNR’ concern transfer of passenger name records</a:t>
            </a:r>
          </a:p>
          <a:p>
            <a:pPr lvl="1"/>
            <a:r>
              <a:rPr lang="en-US" sz="2400" dirty="0" smtClean="0"/>
              <a:t>Although done under an international agreement, held that it must comply with EU CFR data protection (art. 16(2))</a:t>
            </a:r>
          </a:p>
          <a:p>
            <a:pPr lvl="1"/>
            <a:r>
              <a:rPr lang="en-US" sz="2400" dirty="0" smtClean="0"/>
              <a:t>In summary, standards set out in </a:t>
            </a:r>
            <a:r>
              <a:rPr lang="en-US" sz="2400" i="1" dirty="0" err="1" smtClean="0"/>
              <a:t>Schrems</a:t>
            </a:r>
            <a:r>
              <a:rPr lang="en-US" sz="2400" dirty="0" smtClean="0"/>
              <a:t> apply; here CJEU required some improvements, but PNR survived</a:t>
            </a:r>
            <a:endParaRPr lang="en-US" sz="2400" dirty="0"/>
          </a:p>
        </p:txBody>
      </p:sp>
    </p:spTree>
    <p:extLst>
      <p:ext uri="{BB962C8B-B14F-4D97-AF65-F5344CB8AC3E}">
        <p14:creationId xmlns:p14="http://schemas.microsoft.com/office/powerpoint/2010/main" val="705724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r>
              <a:rPr lang="en-US" dirty="0"/>
              <a:t/>
            </a:r>
            <a:br>
              <a:rPr lang="en-US" dirty="0"/>
            </a:br>
            <a:r>
              <a:rPr lang="en-US" dirty="0"/>
              <a:t>Adequacy decisions (art. 45</a:t>
            </a:r>
            <a:r>
              <a:rPr lang="en-US" dirty="0" smtClean="0"/>
              <a:t>) - Japan</a:t>
            </a:r>
            <a:endParaRPr lang="en-US" dirty="0"/>
          </a:p>
        </p:txBody>
      </p:sp>
      <p:sp>
        <p:nvSpPr>
          <p:cNvPr id="3" name="Content Placeholder 2"/>
          <p:cNvSpPr>
            <a:spLocks noGrp="1"/>
          </p:cNvSpPr>
          <p:nvPr>
            <p:ph idx="1"/>
          </p:nvPr>
        </p:nvSpPr>
        <p:spPr>
          <a:xfrm>
            <a:off x="457200" y="1600200"/>
            <a:ext cx="8229600" cy="4867729"/>
          </a:xfrm>
        </p:spPr>
        <p:txBody>
          <a:bodyPr>
            <a:noAutofit/>
          </a:bodyPr>
          <a:lstStyle/>
          <a:p>
            <a:r>
              <a:rPr lang="en-US" sz="1600" dirty="0" smtClean="0"/>
              <a:t>EC adequacy Decision in </a:t>
            </a:r>
            <a:r>
              <a:rPr lang="en-US" sz="1600" dirty="0" err="1" smtClean="0"/>
              <a:t>favour</a:t>
            </a:r>
            <a:r>
              <a:rPr lang="en-US" sz="1600" dirty="0" smtClean="0"/>
              <a:t> of Japan’s private sector (January 2019)</a:t>
            </a:r>
          </a:p>
          <a:p>
            <a:pPr lvl="1"/>
            <a:r>
              <a:rPr lang="en-US" sz="1400" dirty="0"/>
              <a:t>F</a:t>
            </a:r>
            <a:r>
              <a:rPr lang="en-US" sz="1400" dirty="0" smtClean="0"/>
              <a:t>irst adequacy Decision under GDPR – very important</a:t>
            </a:r>
          </a:p>
          <a:p>
            <a:pPr lvl="1"/>
            <a:r>
              <a:rPr lang="en-US" sz="1400" dirty="0" smtClean="0"/>
              <a:t>GDPR adequacy involves seven EU </a:t>
            </a:r>
            <a:r>
              <a:rPr lang="en-US" sz="1400" b="1" dirty="0" smtClean="0"/>
              <a:t>procedures</a:t>
            </a:r>
            <a:r>
              <a:rPr lang="en-US" sz="1400" dirty="0" smtClean="0"/>
              <a:t>, incl. scrutiny by the EDPB </a:t>
            </a:r>
            <a:r>
              <a:rPr lang="en-US" sz="1400" dirty="0"/>
              <a:t>and the </a:t>
            </a:r>
            <a:r>
              <a:rPr lang="en-US" sz="1400" dirty="0" smtClean="0"/>
              <a:t>EP (EU </a:t>
            </a:r>
            <a:r>
              <a:rPr lang="en-US" sz="1400" dirty="0" err="1" smtClean="0"/>
              <a:t>Parlt</a:t>
            </a:r>
            <a:r>
              <a:rPr lang="en-US" sz="1400" dirty="0" smtClean="0"/>
              <a:t>, via </a:t>
            </a:r>
            <a:r>
              <a:rPr lang="en-US" sz="1400" dirty="0"/>
              <a:t>LIBE </a:t>
            </a:r>
            <a:r>
              <a:rPr lang="en-US" sz="1400" dirty="0" smtClean="0"/>
              <a:t>Committee), and by Committee of States, and possibly (ex ante) by national courts and CJEU. </a:t>
            </a:r>
          </a:p>
          <a:p>
            <a:pPr lvl="1"/>
            <a:r>
              <a:rPr lang="en-US" sz="1400" dirty="0" smtClean="0"/>
              <a:t>Two Greenleaf articles in Materials: 1</a:t>
            </a:r>
            <a:r>
              <a:rPr lang="en-US" sz="1400" baseline="30000" dirty="0" smtClean="0"/>
              <a:t>st</a:t>
            </a:r>
            <a:r>
              <a:rPr lang="en-US" sz="1400" dirty="0" smtClean="0"/>
              <a:t> (‘adequacy discounted’) </a:t>
            </a:r>
            <a:r>
              <a:rPr lang="en-US" sz="1400" dirty="0" err="1" smtClean="0"/>
              <a:t>summarises</a:t>
            </a:r>
            <a:r>
              <a:rPr lang="en-US" sz="1400" dirty="0" smtClean="0"/>
              <a:t> my critique of draft Decision; 2</a:t>
            </a:r>
            <a:r>
              <a:rPr lang="en-US" sz="1400" baseline="30000" dirty="0" smtClean="0"/>
              <a:t>nd</a:t>
            </a:r>
            <a:r>
              <a:rPr lang="en-US" sz="1400" dirty="0" smtClean="0"/>
              <a:t> (‘different paths’) shows that neither EU </a:t>
            </a:r>
            <a:r>
              <a:rPr lang="en-US" sz="1400" dirty="0" err="1" smtClean="0"/>
              <a:t>Parlt</a:t>
            </a:r>
            <a:r>
              <a:rPr lang="en-US" sz="1400" dirty="0" smtClean="0"/>
              <a:t>, nor EDPB, considered EC had demonstrated adequacy of Japan. Q: Will the decision survive CJEU scrutiny, if that occurs?</a:t>
            </a:r>
          </a:p>
          <a:p>
            <a:pPr lvl="1"/>
            <a:r>
              <a:rPr lang="en-US" sz="1400" dirty="0" smtClean="0"/>
              <a:t>Japan’s ‘mini-adequacy’: Wherever EU insisted Japan’s law fell short of key GDPR requirements, Japan’s PIPC (DPA) added a ‘Supplementary Rule’ adding that protection, but only to apply to PD imported from the EU (</a:t>
            </a:r>
            <a:r>
              <a:rPr lang="en-US" sz="1400" dirty="0" err="1" smtClean="0"/>
              <a:t>ie</a:t>
            </a:r>
            <a:r>
              <a:rPr lang="en-US" sz="1400" dirty="0" smtClean="0"/>
              <a:t> additional protections for those in EU, none for Japanese residents).</a:t>
            </a:r>
          </a:p>
          <a:p>
            <a:r>
              <a:rPr lang="en-US" sz="1600" dirty="0" smtClean="0"/>
              <a:t>Main heads of critique (GG, EP or EDPB): </a:t>
            </a:r>
          </a:p>
          <a:p>
            <a:pPr marL="971550" lvl="1" indent="-514350">
              <a:buFont typeface="+mj-lt"/>
              <a:buAutoNum type="arabicPeriod"/>
            </a:pPr>
            <a:r>
              <a:rPr lang="en-US" sz="1400" dirty="0" smtClean="0"/>
              <a:t>Will some EU PD fall </a:t>
            </a:r>
            <a:r>
              <a:rPr lang="en-US" sz="1400" dirty="0"/>
              <a:t>outside Japan’s definition of what is </a:t>
            </a:r>
            <a:r>
              <a:rPr lang="en-US" sz="1400" dirty="0" smtClean="0"/>
              <a:t>protected? (GG; EP)</a:t>
            </a:r>
          </a:p>
          <a:p>
            <a:pPr marL="971550" lvl="1" indent="-514350">
              <a:buFont typeface="+mj-lt"/>
              <a:buAutoNum type="arabicPeriod"/>
            </a:pPr>
            <a:r>
              <a:rPr lang="en-US" sz="1400" dirty="0" smtClean="0"/>
              <a:t>Does (or can) </a:t>
            </a:r>
            <a:r>
              <a:rPr lang="en-US" sz="1400" dirty="0"/>
              <a:t>the enforcement of Japan’s data privacy laws </a:t>
            </a:r>
            <a:r>
              <a:rPr lang="en-US" sz="1400" dirty="0" smtClean="0"/>
              <a:t>meet </a:t>
            </a:r>
            <a:r>
              <a:rPr lang="en-US" sz="1400" dirty="0"/>
              <a:t>the GDPR (GG</a:t>
            </a:r>
            <a:r>
              <a:rPr lang="en-US" sz="1400" dirty="0" smtClean="0"/>
              <a:t>; EP)</a:t>
            </a:r>
          </a:p>
          <a:p>
            <a:pPr marL="971550" lvl="1" indent="-514350">
              <a:buFont typeface="+mj-lt"/>
              <a:buAutoNum type="arabicPeriod"/>
            </a:pPr>
            <a:r>
              <a:rPr lang="en-US" sz="1400" dirty="0" smtClean="0"/>
              <a:t>Can a consent</a:t>
            </a:r>
            <a:r>
              <a:rPr lang="en-US" sz="1400" dirty="0"/>
              <a:t>-based mechanism </a:t>
            </a:r>
            <a:r>
              <a:rPr lang="en-US" sz="1400" dirty="0" smtClean="0"/>
              <a:t>for onward transfers be </a:t>
            </a:r>
            <a:r>
              <a:rPr lang="en-US" sz="1400" dirty="0"/>
              <a:t>protective </a:t>
            </a:r>
            <a:r>
              <a:rPr lang="en-US" sz="1400" dirty="0" smtClean="0"/>
              <a:t>enough? </a:t>
            </a:r>
            <a:r>
              <a:rPr lang="en-US" sz="1400" dirty="0"/>
              <a:t>(GG</a:t>
            </a:r>
            <a:r>
              <a:rPr lang="en-US" sz="1400" dirty="0" smtClean="0"/>
              <a:t>; EP)</a:t>
            </a:r>
          </a:p>
          <a:p>
            <a:pPr marL="971550" lvl="1" indent="-514350">
              <a:buFont typeface="+mj-lt"/>
              <a:buAutoNum type="arabicPeriod"/>
            </a:pPr>
            <a:r>
              <a:rPr lang="en-US" sz="1400" dirty="0" smtClean="0"/>
              <a:t>Will permanent distinctions between EU-sourced and Japan-sourced data  be enforced? (EP)</a:t>
            </a:r>
          </a:p>
          <a:p>
            <a:pPr marL="971550" lvl="1" indent="-514350">
              <a:buFont typeface="+mj-lt"/>
              <a:buAutoNum type="arabicPeriod"/>
            </a:pPr>
            <a:r>
              <a:rPr lang="en-US" sz="1400" dirty="0" smtClean="0"/>
              <a:t>Can Japan find third countries’ laws adequate under Japanese law WITHOUT </a:t>
            </a:r>
            <a:r>
              <a:rPr lang="en-US" sz="1400" dirty="0" err="1" smtClean="0"/>
              <a:t>Supp</a:t>
            </a:r>
            <a:r>
              <a:rPr lang="en-US" sz="1400" dirty="0"/>
              <a:t> </a:t>
            </a:r>
            <a:r>
              <a:rPr lang="en-US" sz="1400" dirty="0" smtClean="0"/>
              <a:t>Rules? (EDPB)</a:t>
            </a:r>
          </a:p>
          <a:p>
            <a:pPr marL="971550" lvl="1" indent="-514350">
              <a:buFont typeface="+mj-lt"/>
              <a:buAutoNum type="arabicPeriod"/>
            </a:pPr>
            <a:r>
              <a:rPr lang="en-US" sz="1400" dirty="0" smtClean="0"/>
              <a:t>Can a law, part of which can </a:t>
            </a:r>
            <a:r>
              <a:rPr lang="en-US" sz="1400" dirty="0"/>
              <a:t>benefit only Europeans </a:t>
            </a:r>
            <a:r>
              <a:rPr lang="en-US" sz="1400" dirty="0" smtClean="0"/>
              <a:t>be </a:t>
            </a:r>
            <a:r>
              <a:rPr lang="en-US" sz="1400" dirty="0"/>
              <a:t>‘essentially equivalent</a:t>
            </a:r>
            <a:r>
              <a:rPr lang="en-US" sz="1400" dirty="0" smtClean="0"/>
              <a:t>’? </a:t>
            </a:r>
            <a:r>
              <a:rPr lang="en-US" sz="1400" dirty="0"/>
              <a:t>(</a:t>
            </a:r>
            <a:r>
              <a:rPr lang="en-US" sz="1400" dirty="0" smtClean="0"/>
              <a:t>GG</a:t>
            </a:r>
            <a:r>
              <a:rPr lang="en-US" sz="1400" dirty="0"/>
              <a:t> </a:t>
            </a:r>
            <a:r>
              <a:rPr lang="en-US" sz="1400" dirty="0" smtClean="0"/>
              <a:t>only) </a:t>
            </a:r>
          </a:p>
          <a:p>
            <a:pPr marL="971550" lvl="1" indent="-514350">
              <a:buFont typeface="+mj-lt"/>
              <a:buAutoNum type="arabicPeriod"/>
            </a:pPr>
            <a:r>
              <a:rPr lang="en-US" sz="1400" dirty="0" smtClean="0"/>
              <a:t>Japan’s laws do not cover automated processing, profiling, or DM (EP) or many others (GG)</a:t>
            </a:r>
          </a:p>
          <a:p>
            <a:pPr marL="971550" lvl="1" indent="-514350">
              <a:buFont typeface="+mj-lt"/>
              <a:buAutoNum type="arabicPeriod"/>
            </a:pPr>
            <a:r>
              <a:rPr lang="en-US" sz="1400" dirty="0"/>
              <a:t>Is </a:t>
            </a:r>
            <a:r>
              <a:rPr lang="en-US" sz="1400" dirty="0" smtClean="0"/>
              <a:t>access by Japan’s </a:t>
            </a:r>
            <a:r>
              <a:rPr lang="en-US" sz="1400" dirty="0"/>
              <a:t>public sector </a:t>
            </a:r>
            <a:r>
              <a:rPr lang="en-US" sz="1400" dirty="0" smtClean="0"/>
              <a:t>protected? (voluntary disclosures; mass surveillance; binding effect)  (EP; EDPB)</a:t>
            </a:r>
            <a:endParaRPr lang="en-US" sz="1400" dirty="0"/>
          </a:p>
        </p:txBody>
      </p:sp>
    </p:spTree>
    <p:extLst>
      <p:ext uri="{BB962C8B-B14F-4D97-AF65-F5344CB8AC3E}">
        <p14:creationId xmlns:p14="http://schemas.microsoft.com/office/powerpoint/2010/main" val="3343722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r>
              <a:rPr lang="en-US" dirty="0"/>
              <a:t/>
            </a:r>
            <a:br>
              <a:rPr lang="en-US" dirty="0"/>
            </a:br>
            <a:r>
              <a:rPr lang="en-US" dirty="0"/>
              <a:t>Adequacy decisions (art. 45) - </a:t>
            </a:r>
            <a:r>
              <a:rPr lang="en-US" dirty="0" smtClean="0"/>
              <a:t>Others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Q: Will other countries say ‘I’ll have what Japan’s having”? </a:t>
            </a:r>
            <a:r>
              <a:rPr lang="mr-IN" dirty="0" smtClean="0"/>
              <a:t>–</a:t>
            </a:r>
            <a:r>
              <a:rPr lang="en-US" dirty="0" smtClean="0"/>
              <a:t> if so, what will be the effect?</a:t>
            </a:r>
          </a:p>
          <a:p>
            <a:r>
              <a:rPr lang="en-US" dirty="0" smtClean="0"/>
              <a:t>Japan’s APEC-CBPRs </a:t>
            </a:r>
            <a:r>
              <a:rPr lang="en-US" dirty="0"/>
              <a:t>‘back door’ </a:t>
            </a:r>
            <a:r>
              <a:rPr lang="en-US" dirty="0" smtClean="0"/>
              <a:t>failed</a:t>
            </a:r>
          </a:p>
          <a:p>
            <a:pPr lvl="1"/>
            <a:r>
              <a:rPr lang="en-US" dirty="0" smtClean="0"/>
              <a:t>EC will not allow </a:t>
            </a:r>
            <a:r>
              <a:rPr lang="en-US" dirty="0"/>
              <a:t>onward transfers </a:t>
            </a:r>
            <a:r>
              <a:rPr lang="en-US" dirty="0" smtClean="0"/>
              <a:t>simply because a company is </a:t>
            </a:r>
            <a:r>
              <a:rPr lang="en-US" dirty="0"/>
              <a:t>APEC-CBPRs certified </a:t>
            </a:r>
            <a:r>
              <a:rPr lang="en-US" dirty="0" smtClean="0"/>
              <a:t>(</a:t>
            </a:r>
            <a:r>
              <a:rPr lang="en-US" dirty="0"/>
              <a:t>EC in Japan Decision)</a:t>
            </a:r>
            <a:r>
              <a:rPr lang="en-US" dirty="0" smtClean="0"/>
              <a:t>.</a:t>
            </a:r>
          </a:p>
          <a:p>
            <a:pPr lvl="1"/>
            <a:r>
              <a:rPr lang="en-US" dirty="0" smtClean="0"/>
              <a:t>What business case remains for APEC-CBPRs certification? </a:t>
            </a:r>
            <a:endParaRPr lang="en-US" dirty="0"/>
          </a:p>
          <a:p>
            <a:r>
              <a:rPr lang="en-US" dirty="0" smtClean="0"/>
              <a:t>Next adequacy decision likely to concern Korea</a:t>
            </a:r>
          </a:p>
          <a:p>
            <a:pPr lvl="1"/>
            <a:r>
              <a:rPr lang="en-US" dirty="0" smtClean="0"/>
              <a:t>See Greenleaf ‘different paths’ for new Korean approach, legislation aimed at comprehensive adequacy</a:t>
            </a:r>
          </a:p>
          <a:p>
            <a:pPr lvl="1"/>
            <a:r>
              <a:rPr lang="en-US" dirty="0" smtClean="0"/>
              <a:t>Mauritius has also entered preliminary talks with EC</a:t>
            </a:r>
          </a:p>
          <a:p>
            <a:pPr lvl="1"/>
            <a:r>
              <a:rPr lang="en-US" dirty="0" smtClean="0"/>
              <a:t>Status of other adequacy applications to EC is unknown</a:t>
            </a:r>
            <a:endParaRPr lang="en-US" dirty="0"/>
          </a:p>
        </p:txBody>
      </p:sp>
    </p:spTree>
    <p:extLst>
      <p:ext uri="{BB962C8B-B14F-4D97-AF65-F5344CB8AC3E}">
        <p14:creationId xmlns:p14="http://schemas.microsoft.com/office/powerpoint/2010/main" val="3260128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9 Transfers to 3</a:t>
            </a:r>
            <a:r>
              <a:rPr lang="en-US" sz="3600" baseline="30000" dirty="0"/>
              <a:t>rd</a:t>
            </a:r>
            <a:r>
              <a:rPr lang="en-US" sz="3600" dirty="0"/>
              <a:t> countries</a:t>
            </a:r>
            <a:br>
              <a:rPr lang="en-US" sz="3600" dirty="0"/>
            </a:br>
            <a:r>
              <a:rPr lang="en-US" sz="4000" dirty="0" smtClean="0"/>
              <a:t>Other approved methods of transfer</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t>‘Appropriate </a:t>
            </a:r>
            <a:r>
              <a:rPr lang="en-US" dirty="0"/>
              <a:t>safeguards’ (art. 46</a:t>
            </a:r>
            <a:r>
              <a:rPr lang="en-US" dirty="0" smtClean="0"/>
              <a:t>) </a:t>
            </a:r>
          </a:p>
          <a:p>
            <a:pPr lvl="1"/>
            <a:r>
              <a:rPr lang="en-US" dirty="0"/>
              <a:t>M</a:t>
            </a:r>
            <a:r>
              <a:rPr lang="en-US" dirty="0" smtClean="0"/>
              <a:t>ay be by:</a:t>
            </a:r>
          </a:p>
          <a:p>
            <a:pPr marL="1371600" lvl="2" indent="-514350">
              <a:buFont typeface="+mj-lt"/>
              <a:buAutoNum type="arabicPeriod"/>
            </a:pPr>
            <a:r>
              <a:rPr lang="en-US" dirty="0" smtClean="0"/>
              <a:t>Enforceable agreements between public bodies;</a:t>
            </a:r>
          </a:p>
          <a:p>
            <a:pPr marL="1371600" lvl="2" indent="-514350">
              <a:buFont typeface="+mj-lt"/>
              <a:buAutoNum type="arabicPeriod"/>
            </a:pPr>
            <a:r>
              <a:rPr lang="en-US" dirty="0" smtClean="0"/>
              <a:t>Binding corporate rules (BCRs) (art. 47) - known;</a:t>
            </a:r>
          </a:p>
          <a:p>
            <a:pPr marL="1371600" lvl="2" indent="-514350">
              <a:buFont typeface="+mj-lt"/>
              <a:buAutoNum type="arabicPeriod"/>
            </a:pPr>
            <a:r>
              <a:rPr lang="en-US" dirty="0" smtClean="0"/>
              <a:t>Standard data protection clauses (art. 93(2) - known;</a:t>
            </a:r>
          </a:p>
          <a:p>
            <a:pPr marL="1371600" lvl="2" indent="-514350">
              <a:buFont typeface="+mj-lt"/>
              <a:buAutoNum type="arabicPeriod"/>
            </a:pPr>
            <a:r>
              <a:rPr lang="en-US" dirty="0" smtClean="0"/>
              <a:t>Approved code of conduct (art. 40) - unknown</a:t>
            </a:r>
          </a:p>
          <a:p>
            <a:pPr marL="1371600" lvl="2" indent="-514350">
              <a:buFont typeface="+mj-lt"/>
              <a:buAutoNum type="arabicPeriod"/>
            </a:pPr>
            <a:r>
              <a:rPr lang="en-US" dirty="0" smtClean="0"/>
              <a:t>Approved certification mechanism (art. 42) - unknown</a:t>
            </a:r>
          </a:p>
          <a:p>
            <a:pPr lvl="1"/>
            <a:r>
              <a:rPr lang="en-US" dirty="0" smtClean="0"/>
              <a:t>Must always be enforceable; (arguably) must provide ‘essentially equivalent’ protections (</a:t>
            </a:r>
            <a:r>
              <a:rPr lang="en-US" i="1" dirty="0" err="1" smtClean="0"/>
              <a:t>Schrems</a:t>
            </a:r>
            <a:r>
              <a:rPr lang="en-US" i="1" dirty="0" smtClean="0"/>
              <a:t> II </a:t>
            </a:r>
            <a:r>
              <a:rPr lang="en-US" dirty="0" smtClean="0"/>
              <a:t>case re BCRs pending); subject to consistency mechanism</a:t>
            </a:r>
          </a:p>
          <a:p>
            <a:pPr lvl="1"/>
            <a:r>
              <a:rPr lang="en-US" dirty="0"/>
              <a:t>W</a:t>
            </a:r>
            <a:r>
              <a:rPr lang="en-US" dirty="0" smtClean="0"/>
              <a:t>here applicable, no DPA approval needed. </a:t>
            </a:r>
          </a:p>
          <a:p>
            <a:r>
              <a:rPr lang="en-US" dirty="0" smtClean="0"/>
              <a:t>Derogations </a:t>
            </a:r>
            <a:r>
              <a:rPr lang="en-US" dirty="0"/>
              <a:t>(art. 47</a:t>
            </a:r>
            <a:r>
              <a:rPr lang="en-US" dirty="0" smtClean="0"/>
              <a:t>)</a:t>
            </a:r>
          </a:p>
          <a:p>
            <a:pPr lvl="1"/>
            <a:r>
              <a:rPr lang="en-US" dirty="0" smtClean="0"/>
              <a:t>8 categories (</a:t>
            </a:r>
            <a:r>
              <a:rPr lang="en-US" dirty="0" err="1" smtClean="0"/>
              <a:t>incl</a:t>
            </a:r>
            <a:r>
              <a:rPr lang="en-US" dirty="0" smtClean="0"/>
              <a:t> explicit consent) to be assessed for specific situations – transfers will be at controller’s risk</a:t>
            </a:r>
          </a:p>
          <a:p>
            <a:pPr lvl="1"/>
            <a:r>
              <a:rPr lang="en-US" dirty="0" smtClean="0"/>
              <a:t>EDPB says that consent must remain the exception not the rule</a:t>
            </a:r>
            <a:endParaRPr lang="en-US" dirty="0"/>
          </a:p>
        </p:txBody>
      </p:sp>
    </p:spTree>
    <p:extLst>
      <p:ext uri="{BB962C8B-B14F-4D97-AF65-F5344CB8AC3E}">
        <p14:creationId xmlns:p14="http://schemas.microsoft.com/office/powerpoint/2010/main" val="2631519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9 Transfers to 3</a:t>
            </a:r>
            <a:r>
              <a:rPr lang="en-US" sz="2800" baseline="30000" dirty="0"/>
              <a:t>rd</a:t>
            </a:r>
            <a:r>
              <a:rPr lang="en-US" sz="2800" dirty="0"/>
              <a:t> countries</a:t>
            </a:r>
            <a:br>
              <a:rPr lang="en-US" sz="2800" dirty="0"/>
            </a:br>
            <a:r>
              <a:rPr lang="en-US" sz="3200" dirty="0"/>
              <a:t>Other approved methods of </a:t>
            </a:r>
            <a:r>
              <a:rPr lang="en-US" sz="3200" dirty="0" smtClean="0"/>
              <a:t>transfer (cont.)</a:t>
            </a:r>
            <a:endParaRPr lang="en-US" sz="3200" dirty="0"/>
          </a:p>
        </p:txBody>
      </p:sp>
      <p:sp>
        <p:nvSpPr>
          <p:cNvPr id="3" name="Content Placeholder 2"/>
          <p:cNvSpPr>
            <a:spLocks noGrp="1"/>
          </p:cNvSpPr>
          <p:nvPr>
            <p:ph idx="1"/>
          </p:nvPr>
        </p:nvSpPr>
        <p:spPr/>
        <p:txBody>
          <a:bodyPr/>
          <a:lstStyle/>
          <a:p>
            <a:pPr marL="342900" lvl="1" indent="-342900">
              <a:buFont typeface="Arial"/>
              <a:buChar char="•"/>
            </a:pPr>
            <a:r>
              <a:rPr lang="en-US" dirty="0" smtClean="0"/>
              <a:t>‘</a:t>
            </a:r>
            <a:r>
              <a:rPr lang="en-US" dirty="0" err="1" smtClean="0"/>
              <a:t>Schrems</a:t>
            </a:r>
            <a:r>
              <a:rPr lang="en-US" dirty="0" smtClean="0"/>
              <a:t> </a:t>
            </a:r>
            <a:r>
              <a:rPr lang="en-US" dirty="0"/>
              <a:t>II’ litigation challenges Ireland’s approval of BCRs </a:t>
            </a:r>
            <a:r>
              <a:rPr lang="en-US" dirty="0" smtClean="0"/>
              <a:t>used within Facebook </a:t>
            </a:r>
          </a:p>
          <a:p>
            <a:pPr marL="742950" lvl="2" indent="-342900"/>
            <a:r>
              <a:rPr lang="en-US" i="1" dirty="0" smtClean="0"/>
              <a:t>Data </a:t>
            </a:r>
            <a:r>
              <a:rPr lang="en-US" i="1" dirty="0"/>
              <a:t>Protection Commissioner v Facebook Ireland Ltd &amp; </a:t>
            </a:r>
            <a:r>
              <a:rPr lang="en-US" i="1" dirty="0" err="1"/>
              <a:t>Schrems</a:t>
            </a:r>
            <a:r>
              <a:rPr lang="en-US" dirty="0"/>
              <a:t> </a:t>
            </a:r>
            <a:r>
              <a:rPr lang="en-US" dirty="0">
                <a:hlinkClick r:id="rId2"/>
              </a:rPr>
              <a:t>[2017] IEHC </a:t>
            </a:r>
            <a:r>
              <a:rPr lang="en-US" dirty="0" smtClean="0">
                <a:hlinkClick r:id="rId2"/>
              </a:rPr>
              <a:t>545</a:t>
            </a:r>
            <a:r>
              <a:rPr lang="en-US" dirty="0" smtClean="0"/>
              <a:t> – reference to CJEU since reversed, but CJEU will continue to decide</a:t>
            </a:r>
            <a:endParaRPr lang="en-US" dirty="0"/>
          </a:p>
          <a:p>
            <a:endParaRPr lang="en-US" dirty="0"/>
          </a:p>
        </p:txBody>
      </p:sp>
    </p:spTree>
    <p:extLst>
      <p:ext uri="{BB962C8B-B14F-4D97-AF65-F5344CB8AC3E}">
        <p14:creationId xmlns:p14="http://schemas.microsoft.com/office/powerpoint/2010/main" val="88342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10 Global effect of GDPR on 3</a:t>
            </a:r>
            <a:r>
              <a:rPr lang="en-US" sz="4000" baseline="30000" dirty="0" smtClean="0"/>
              <a:t>rd</a:t>
            </a:r>
            <a:r>
              <a:rPr lang="en-US" sz="4000" dirty="0" smtClean="0"/>
              <a:t> countries</a:t>
            </a:r>
            <a:br>
              <a:rPr lang="en-US" sz="4000" dirty="0" smtClean="0"/>
            </a:br>
            <a:r>
              <a:rPr lang="en-US" sz="4000" dirty="0" smtClean="0"/>
              <a:t>‘Gold standard’ &amp; ‘GDPR creep’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‘Gold standard’ effect of emulation</a:t>
            </a:r>
          </a:p>
          <a:p>
            <a:pPr lvl="1"/>
            <a:r>
              <a:rPr lang="en-US" dirty="0" smtClean="0"/>
              <a:t>Effect of 1995 Directive: on average, countries outside Europe with DP laws adopted 7/10 of the principles distinctive of the Directive (2012, see Reference) – probably higher now</a:t>
            </a:r>
          </a:p>
          <a:p>
            <a:pPr lvl="1"/>
            <a:r>
              <a:rPr lang="en-US" dirty="0" smtClean="0"/>
              <a:t>Since GDPR provisions became known in 2012, most countries enacting / revising DP laws have been heavily influenced by GDPR (</a:t>
            </a:r>
            <a:r>
              <a:rPr lang="en-US" dirty="0" err="1" smtClean="0"/>
              <a:t>v.recent</a:t>
            </a:r>
            <a:r>
              <a:rPr lang="en-US" dirty="0" smtClean="0"/>
              <a:t>: Algeria; Brazil; Thailand; Uganda); </a:t>
            </a:r>
          </a:p>
          <a:p>
            <a:pPr lvl="1"/>
            <a:r>
              <a:rPr lang="en-US" dirty="0" smtClean="0"/>
              <a:t>Such </a:t>
            </a:r>
            <a:r>
              <a:rPr lang="en-US" b="1" i="1" dirty="0" smtClean="0"/>
              <a:t>de jure </a:t>
            </a:r>
            <a:r>
              <a:rPr lang="en-US" dirty="0" smtClean="0"/>
              <a:t>emulation does not require adequacy decisions</a:t>
            </a:r>
          </a:p>
          <a:p>
            <a:r>
              <a:rPr lang="en-US" dirty="0" smtClean="0"/>
              <a:t>The ‘GDPR creep’ caused by international trade</a:t>
            </a:r>
          </a:p>
          <a:p>
            <a:pPr lvl="1"/>
            <a:r>
              <a:rPr lang="en-US" dirty="0" smtClean="0"/>
              <a:t>Vertical effect: ‘head offices’ impose GDBR on branches (</a:t>
            </a:r>
            <a:r>
              <a:rPr lang="en-US" dirty="0" err="1" smtClean="0"/>
              <a:t>Eg</a:t>
            </a:r>
            <a:r>
              <a:rPr lang="en-US" dirty="0" smtClean="0"/>
              <a:t> Microsoft decision to implement GDPR worldwide)</a:t>
            </a:r>
          </a:p>
          <a:p>
            <a:pPr lvl="1"/>
            <a:r>
              <a:rPr lang="en-US" dirty="0" smtClean="0"/>
              <a:t>Horizontal effect: global companies require suppliers to be ‘GBPR compliant’</a:t>
            </a:r>
          </a:p>
          <a:p>
            <a:pPr marL="457200" lvl="1" indent="0">
              <a:buNone/>
            </a:pPr>
            <a:r>
              <a:rPr lang="en-US" b="1" i="1" dirty="0" smtClean="0"/>
              <a:t>De facto </a:t>
            </a:r>
            <a:r>
              <a:rPr lang="en-US" dirty="0" smtClean="0"/>
              <a:t>extra-territorial effect (see Greenleaf ‘GDPR Creep’ article), but without the benefits of enforcement</a:t>
            </a:r>
            <a:endParaRPr lang="en-US" dirty="0"/>
          </a:p>
        </p:txBody>
      </p:sp>
    </p:spTree>
    <p:extLst>
      <p:ext uri="{BB962C8B-B14F-4D97-AF65-F5344CB8AC3E}">
        <p14:creationId xmlns:p14="http://schemas.microsoft.com/office/powerpoint/2010/main" val="2776947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10 Global effects </a:t>
            </a:r>
            <a:r>
              <a:rPr lang="en-US" sz="3600" dirty="0" smtClean="0"/>
              <a:t/>
            </a:r>
            <a:br>
              <a:rPr lang="en-US" sz="3600" dirty="0" smtClean="0"/>
            </a:br>
            <a:r>
              <a:rPr lang="en-US" sz="3600" dirty="0" smtClean="0"/>
              <a:t>Global Convention 108+ (‘GDPR Lite’)</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smtClean="0"/>
              <a:t>Convention 108 has evolved in parallel with EU laws:</a:t>
            </a:r>
          </a:p>
          <a:p>
            <a:pPr marL="514350" indent="-514350">
              <a:buFont typeface="+mj-lt"/>
              <a:buAutoNum type="arabicPeriod"/>
            </a:pPr>
            <a:r>
              <a:rPr lang="en-US" sz="2800" dirty="0" smtClean="0"/>
              <a:t>Council of Europe Convention 108 </a:t>
            </a:r>
          </a:p>
          <a:p>
            <a:pPr lvl="1"/>
            <a:r>
              <a:rPr lang="en-US" sz="2400" dirty="0"/>
              <a:t>Original Convention (1981) much the same principles as OECD Guidelines (1980)</a:t>
            </a:r>
          </a:p>
          <a:p>
            <a:pPr lvl="1"/>
            <a:r>
              <a:rPr lang="en-US" sz="2400" dirty="0" smtClean="0"/>
              <a:t>But was the only binding data protection Treaty; is still the only binding agreement with global scope; basis of early EU laws</a:t>
            </a:r>
          </a:p>
          <a:p>
            <a:pPr lvl="1"/>
            <a:r>
              <a:rPr lang="en-US" sz="2400" dirty="0" smtClean="0"/>
              <a:t>Additional Protocol (2001): aligned with most of 1995 EU Directive</a:t>
            </a:r>
          </a:p>
          <a:p>
            <a:pPr marL="514350" indent="-514350">
              <a:buFont typeface="+mj-lt"/>
              <a:buAutoNum type="arabicPeriod"/>
            </a:pPr>
            <a:r>
              <a:rPr lang="en-US" sz="2800" dirty="0" smtClean="0"/>
              <a:t>2012: Uruguay first non-European accession (art. 31)</a:t>
            </a:r>
          </a:p>
          <a:p>
            <a:pPr marL="914400" lvl="1" indent="-514350"/>
            <a:r>
              <a:rPr lang="en-US" sz="2400" dirty="0" smtClean="0"/>
              <a:t>Now 54 parties, 7 non-Euro (post-</a:t>
            </a:r>
            <a:r>
              <a:rPr lang="en-US" sz="2400" dirty="0" err="1" smtClean="0"/>
              <a:t>Brexit</a:t>
            </a:r>
            <a:r>
              <a:rPr lang="en-US" sz="2400" dirty="0" smtClean="0"/>
              <a:t> non-EU majority)</a:t>
            </a:r>
          </a:p>
          <a:p>
            <a:pPr marL="914400" lvl="1" indent="-514350"/>
            <a:r>
              <a:rPr lang="en-US" sz="2400" dirty="0" smtClean="0"/>
              <a:t>GDPR rec. 105: accession ‘particularly’ relevant to adequacy </a:t>
            </a:r>
          </a:p>
          <a:p>
            <a:pPr marL="514350" indent="-514350">
              <a:buFont typeface="+mj-lt"/>
              <a:buAutoNum type="arabicPeriod"/>
            </a:pPr>
            <a:r>
              <a:rPr lang="en-US" sz="2800" dirty="0" smtClean="0"/>
              <a:t>‘</a:t>
            </a:r>
            <a:r>
              <a:rPr lang="en-US" sz="2800" dirty="0" err="1" smtClean="0"/>
              <a:t>Modernised</a:t>
            </a:r>
            <a:r>
              <a:rPr lang="en-US" sz="2800" dirty="0" smtClean="0"/>
              <a:t>’ Convention 108+ </a:t>
            </a:r>
            <a:r>
              <a:rPr lang="en-US" sz="2800" dirty="0" err="1" smtClean="0"/>
              <a:t>finalised</a:t>
            </a:r>
            <a:r>
              <a:rPr lang="en-US" sz="2800" dirty="0" smtClean="0"/>
              <a:t> (18 May 2018)</a:t>
            </a:r>
          </a:p>
          <a:p>
            <a:pPr marL="914400" lvl="1" indent="-514350"/>
            <a:r>
              <a:rPr lang="en-US" sz="2400" dirty="0" smtClean="0"/>
              <a:t>Include most important GDPR principles, but not all</a:t>
            </a:r>
          </a:p>
          <a:p>
            <a:pPr marL="914400" lvl="1" indent="-514350"/>
            <a:r>
              <a:rPr lang="en-US" sz="2400" dirty="0" smtClean="0"/>
              <a:t>Will it approximate GDPR adequacy? (‘GDPR Lite’) </a:t>
            </a:r>
          </a:p>
          <a:p>
            <a:pPr marL="1314450" lvl="2" indent="-514350"/>
            <a:r>
              <a:rPr lang="en-US" sz="2000" dirty="0" smtClean="0"/>
              <a:t>Uncertain post-Japan: many 108+ elements seem unnecessary for adequacy</a:t>
            </a:r>
            <a:endParaRPr lang="en-US" sz="2000" dirty="0"/>
          </a:p>
          <a:p>
            <a:pPr marL="400050" lvl="1" indent="0">
              <a:buNone/>
            </a:pPr>
            <a:r>
              <a:rPr lang="en-US" sz="2400" b="1" dirty="0" smtClean="0"/>
              <a:t>GDPR will be the impetus globally, but 108+ may be the beneficiary</a:t>
            </a:r>
          </a:p>
        </p:txBody>
      </p:sp>
    </p:spTree>
    <p:extLst>
      <p:ext uri="{BB962C8B-B14F-4D97-AF65-F5344CB8AC3E}">
        <p14:creationId xmlns:p14="http://schemas.microsoft.com/office/powerpoint/2010/main" val="869677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a:xfrm>
            <a:off x="0" y="0"/>
            <a:ext cx="9144000" cy="6858000"/>
          </a:xfrm>
          <a:prstGeom prst="rect">
            <a:avLst/>
          </a:prstGeom>
          <a:solidFill>
            <a:schemeClr val="accent3">
              <a:lumMod val="40000"/>
              <a:lumOff val="6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07" name="Rectangle 206"/>
          <p:cNvSpPr/>
          <p:nvPr/>
        </p:nvSpPr>
        <p:spPr>
          <a:xfrm>
            <a:off x="3418458" y="5715012"/>
            <a:ext cx="2760561" cy="11297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400" b="1" u="sng" dirty="0">
                <a:solidFill>
                  <a:prstClr val="black"/>
                </a:solidFill>
              </a:rPr>
              <a:t>Key</a:t>
            </a:r>
          </a:p>
          <a:p>
            <a:pPr defTabSz="457200"/>
            <a:r>
              <a:rPr lang="en-US" sz="1400" b="1" dirty="0" smtClean="0">
                <a:solidFill>
                  <a:prstClr val="black"/>
                </a:solidFill>
              </a:rPr>
              <a:t>Parties to Convention </a:t>
            </a:r>
            <a:endParaRPr lang="en-US" sz="1400" b="1" dirty="0">
              <a:solidFill>
                <a:prstClr val="black"/>
              </a:solidFill>
            </a:endParaRPr>
          </a:p>
          <a:p>
            <a:pPr defTabSz="457200"/>
            <a:r>
              <a:rPr lang="en-US" sz="1400" b="1" dirty="0" smtClean="0">
                <a:solidFill>
                  <a:prstClr val="black"/>
                </a:solidFill>
              </a:rPr>
              <a:t>Acceding Countries</a:t>
            </a:r>
            <a:endParaRPr lang="en-US" sz="1400" b="1" dirty="0">
              <a:solidFill>
                <a:prstClr val="black"/>
              </a:solidFill>
            </a:endParaRPr>
          </a:p>
          <a:p>
            <a:pPr defTabSz="457200"/>
            <a:r>
              <a:rPr lang="en-US" sz="1400" b="1" dirty="0" smtClean="0">
                <a:solidFill>
                  <a:prstClr val="black"/>
                </a:solidFill>
              </a:rPr>
              <a:t>Observer Countries/ DPAs</a:t>
            </a:r>
            <a:endParaRPr lang="en-US" sz="1400" b="1" dirty="0">
              <a:solidFill>
                <a:prstClr val="black"/>
              </a:solidFill>
            </a:endParaRPr>
          </a:p>
        </p:txBody>
      </p:sp>
      <p:sp>
        <p:nvSpPr>
          <p:cNvPr id="210" name="Rectangle 209"/>
          <p:cNvSpPr/>
          <p:nvPr/>
        </p:nvSpPr>
        <p:spPr>
          <a:xfrm>
            <a:off x="5567816" y="6113208"/>
            <a:ext cx="451984" cy="9144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1" name="Rectangle 210"/>
          <p:cNvSpPr/>
          <p:nvPr/>
        </p:nvSpPr>
        <p:spPr>
          <a:xfrm>
            <a:off x="5567816" y="6330378"/>
            <a:ext cx="451984" cy="9144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2" name="Slide Number Placeholder 211"/>
          <p:cNvSpPr>
            <a:spLocks noGrp="1"/>
          </p:cNvSpPr>
          <p:nvPr>
            <p:ph type="sldNum" sz="quarter" idx="12"/>
          </p:nvPr>
        </p:nvSpPr>
        <p:spPr/>
        <p:txBody>
          <a:bodyPr/>
          <a:lstStyle/>
          <a:p>
            <a:fld id="{53DC12AC-3A5F-954C-AFE9-AE638E4C2359}" type="slidenum">
              <a:rPr lang="en-US" smtClean="0">
                <a:solidFill>
                  <a:prstClr val="black">
                    <a:tint val="75000"/>
                  </a:prstClr>
                </a:solidFill>
              </a:rPr>
              <a:pPr/>
              <a:t>49</a:t>
            </a:fld>
            <a:endParaRPr lang="en-US">
              <a:solidFill>
                <a:prstClr val="black">
                  <a:tint val="75000"/>
                </a:prstClr>
              </a:solidFill>
            </a:endParaRPr>
          </a:p>
        </p:txBody>
      </p:sp>
      <p:sp>
        <p:nvSpPr>
          <p:cNvPr id="213" name="Title 1"/>
          <p:cNvSpPr txBox="1">
            <a:spLocks/>
          </p:cNvSpPr>
          <p:nvPr/>
        </p:nvSpPr>
        <p:spPr>
          <a:xfrm>
            <a:off x="56271" y="15326"/>
            <a:ext cx="9034177" cy="1032624"/>
          </a:xfrm>
          <a:prstGeom prst="rect">
            <a:avLst/>
          </a:prstGeom>
        </p:spPr>
        <p:txBody>
          <a:bodyPr>
            <a:normAutofit/>
          </a:bodyPr>
          <a:lstStyle>
            <a:lvl1pPr algn="ctr" defTabSz="457200" rtl="0" eaLnBrk="1" latinLnBrk="0" hangingPunct="1">
              <a:spcBef>
                <a:spcPct val="0"/>
              </a:spcBef>
              <a:buNone/>
              <a:defRPr sz="4400" kern="1200">
                <a:solidFill>
                  <a:srgbClr val="9B0F1B"/>
                </a:solidFill>
                <a:latin typeface="+mj-lt"/>
                <a:ea typeface="+mj-ea"/>
                <a:cs typeface="+mj-cs"/>
              </a:defRPr>
            </a:lvl1pPr>
          </a:lstStyle>
          <a:p>
            <a:r>
              <a:rPr lang="en-US" sz="2800" b="1" spc="300" dirty="0">
                <a:latin typeface="Arial Narrow" pitchFamily="34" charset="0"/>
              </a:rPr>
              <a:t>Global Data Protection Convention 108 </a:t>
            </a:r>
            <a:r>
              <a:rPr lang="en-US" sz="2800" b="1" spc="300" dirty="0" smtClean="0">
                <a:latin typeface="Arial Narrow" pitchFamily="34" charset="0"/>
              </a:rPr>
              <a:t/>
            </a:r>
            <a:br>
              <a:rPr lang="en-US" sz="2800" b="1" spc="300" dirty="0" smtClean="0">
                <a:latin typeface="Arial Narrow" pitchFamily="34" charset="0"/>
              </a:rPr>
            </a:br>
            <a:r>
              <a:rPr lang="en-US" sz="2400" b="1" spc="300" dirty="0" smtClean="0">
                <a:latin typeface="Arial Narrow" pitchFamily="34" charset="0"/>
              </a:rPr>
              <a:t>(54 Parties as </a:t>
            </a:r>
            <a:r>
              <a:rPr lang="en-US" sz="2400" b="1" spc="300" dirty="0">
                <a:latin typeface="Arial Narrow" pitchFamily="34" charset="0"/>
              </a:rPr>
              <a:t>at </a:t>
            </a:r>
            <a:r>
              <a:rPr lang="en-US" sz="2400" b="1" spc="300" dirty="0" smtClean="0">
                <a:latin typeface="Arial Narrow" pitchFamily="34" charset="0"/>
              </a:rPr>
              <a:t>March2019)</a:t>
            </a:r>
            <a:endParaRPr lang="en-US" sz="1400" b="1" spc="300" dirty="0">
              <a:latin typeface="Arial Narrow" pitchFamily="34" charset="0"/>
            </a:endParaRPr>
          </a:p>
        </p:txBody>
      </p:sp>
      <p:sp>
        <p:nvSpPr>
          <p:cNvPr id="214" name="Rectangle 213"/>
          <p:cNvSpPr/>
          <p:nvPr/>
        </p:nvSpPr>
        <p:spPr>
          <a:xfrm>
            <a:off x="5560562" y="6526320"/>
            <a:ext cx="451984" cy="9144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Freeform 2"/>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 name="Freeform 3"/>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 name="Freeform 4"/>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 name="Freeform 5"/>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 name="Freeform 6"/>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 name="Freeform 7"/>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 name="Freeform 8"/>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 name="Freeform 9"/>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 name="Freeform 10"/>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 name="Freeform 11"/>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 name="Freeform 12"/>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 name="Freeform 13"/>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 name="Freeform 14"/>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 name="Freeform 15"/>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 name="Freeform 16"/>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 name="Freeform 17"/>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 name="Freeform 18"/>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 name="Freeform 19"/>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1" name="Freeform 20"/>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2" name="Freeform 21"/>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3" name="Freeform 22"/>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4" name="Freeform 23"/>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5" name="Freeform 24"/>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6" name="Freeform 25"/>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7" name="Freeform 26"/>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8" name="Freeform 27"/>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9" name="Freeform 28"/>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0" name="Freeform 29"/>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1" name="Freeform 30"/>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2" name="Freeform 31"/>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3" name="Freeform 32"/>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4" name="Freeform 33"/>
          <p:cNvSpPr>
            <a:spLocks/>
          </p:cNvSpPr>
          <p:nvPr/>
        </p:nvSpPr>
        <p:spPr bwMode="auto">
          <a:xfrm>
            <a:off x="7210784" y="3988199"/>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5" name="Freeform 34"/>
          <p:cNvSpPr>
            <a:spLocks/>
          </p:cNvSpPr>
          <p:nvPr/>
        </p:nvSpPr>
        <p:spPr bwMode="auto">
          <a:xfrm>
            <a:off x="7432130" y="4143146"/>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6" name="Freeform 35"/>
          <p:cNvSpPr>
            <a:spLocks/>
          </p:cNvSpPr>
          <p:nvPr/>
        </p:nvSpPr>
        <p:spPr bwMode="auto">
          <a:xfrm>
            <a:off x="7071549" y="4374632"/>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7" name="Freeform 36"/>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8" name="Freeform 37"/>
          <p:cNvSpPr>
            <a:spLocks/>
          </p:cNvSpPr>
          <p:nvPr/>
        </p:nvSpPr>
        <p:spPr bwMode="auto">
          <a:xfrm>
            <a:off x="1607487" y="3515893"/>
            <a:ext cx="310600" cy="91474"/>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39" name="Freeform 38"/>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0" name="Freeform 39"/>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1" name="Freeform 40"/>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2" name="Freeform 41"/>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3" name="Freeform 42"/>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4" name="Rectangle 43"/>
          <p:cNvSpPr>
            <a:spLocks noChangeArrowheads="1"/>
          </p:cNvSpPr>
          <p:nvPr/>
        </p:nvSpPr>
        <p:spPr bwMode="auto">
          <a:xfrm>
            <a:off x="5095489" y="3297473"/>
            <a:ext cx="0" cy="3734"/>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45" name="Freeform 44"/>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6" name="Freeform 45"/>
          <p:cNvSpPr>
            <a:spLocks/>
          </p:cNvSpPr>
          <p:nvPr/>
        </p:nvSpPr>
        <p:spPr bwMode="auto">
          <a:xfrm>
            <a:off x="5082995" y="3024917"/>
            <a:ext cx="203497" cy="17174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7" name="Freeform 46"/>
          <p:cNvSpPr>
            <a:spLocks/>
          </p:cNvSpPr>
          <p:nvPr/>
        </p:nvSpPr>
        <p:spPr bwMode="auto">
          <a:xfrm>
            <a:off x="5056218" y="3161196"/>
            <a:ext cx="142805" cy="136278"/>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49" name="Freeform 48"/>
          <p:cNvSpPr>
            <a:spLocks/>
          </p:cNvSpPr>
          <p:nvPr/>
        </p:nvSpPr>
        <p:spPr bwMode="auto">
          <a:xfrm>
            <a:off x="5550679" y="3418818"/>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0" name="Freeform 49"/>
          <p:cNvSpPr>
            <a:spLocks/>
          </p:cNvSpPr>
          <p:nvPr/>
        </p:nvSpPr>
        <p:spPr bwMode="auto">
          <a:xfrm>
            <a:off x="5570315" y="3454287"/>
            <a:ext cx="210636" cy="255756"/>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1" name="Freeform 5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2" name="Freeform 51"/>
          <p:cNvSpPr>
            <a:spLocks/>
          </p:cNvSpPr>
          <p:nvPr/>
        </p:nvSpPr>
        <p:spPr bwMode="auto">
          <a:xfrm>
            <a:off x="5095489" y="3196666"/>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3" name="Freeform 52"/>
          <p:cNvSpPr>
            <a:spLocks/>
          </p:cNvSpPr>
          <p:nvPr/>
        </p:nvSpPr>
        <p:spPr bwMode="auto">
          <a:xfrm>
            <a:off x="5570315" y="3510292"/>
            <a:ext cx="87468" cy="108276"/>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4" name="Freeform 53"/>
          <p:cNvSpPr>
            <a:spLocks/>
          </p:cNvSpPr>
          <p:nvPr/>
        </p:nvSpPr>
        <p:spPr bwMode="auto">
          <a:xfrm>
            <a:off x="5190098" y="3013717"/>
            <a:ext cx="280253" cy="294958"/>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5" name="Freeform 54"/>
          <p:cNvSpPr>
            <a:spLocks/>
          </p:cNvSpPr>
          <p:nvPr/>
        </p:nvSpPr>
        <p:spPr bwMode="auto">
          <a:xfrm>
            <a:off x="5350753" y="2933444"/>
            <a:ext cx="528377" cy="502175"/>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6" name="Freeform 55"/>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7" name="Freeform 56"/>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8" name="Freeform 57"/>
          <p:cNvSpPr>
            <a:spLocks/>
          </p:cNvSpPr>
          <p:nvPr/>
        </p:nvSpPr>
        <p:spPr bwMode="auto">
          <a:xfrm>
            <a:off x="4758114" y="2207248"/>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59" name="Freeform 58"/>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0" name="Freeform 59"/>
          <p:cNvSpPr>
            <a:spLocks/>
          </p:cNvSpPr>
          <p:nvPr/>
        </p:nvSpPr>
        <p:spPr bwMode="auto">
          <a:xfrm>
            <a:off x="3679939" y="3812717"/>
            <a:ext cx="212422" cy="16614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 name="Freeform 60"/>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2" name="Freeform 61"/>
          <p:cNvSpPr>
            <a:spLocks/>
          </p:cNvSpPr>
          <p:nvPr/>
        </p:nvSpPr>
        <p:spPr bwMode="auto">
          <a:xfrm>
            <a:off x="3637097" y="3374014"/>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3" name="Freeform 62"/>
          <p:cNvSpPr>
            <a:spLocks/>
          </p:cNvSpPr>
          <p:nvPr/>
        </p:nvSpPr>
        <p:spPr bwMode="auto">
          <a:xfrm>
            <a:off x="4792029" y="3217201"/>
            <a:ext cx="317740" cy="321094"/>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 name="Freeform 63"/>
          <p:cNvSpPr>
            <a:spLocks/>
          </p:cNvSpPr>
          <p:nvPr/>
        </p:nvSpPr>
        <p:spPr bwMode="auto">
          <a:xfrm>
            <a:off x="4358261" y="3161196"/>
            <a:ext cx="460545" cy="457371"/>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5" name="Freeform 64"/>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6" name="Freeform 65"/>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7" name="Freeform 66"/>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8" name="Freeform 67"/>
          <p:cNvSpPr>
            <a:spLocks/>
          </p:cNvSpPr>
          <p:nvPr/>
        </p:nvSpPr>
        <p:spPr bwMode="auto">
          <a:xfrm>
            <a:off x="3654949" y="3812717"/>
            <a:ext cx="69617" cy="5600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69" name="Freeform 68"/>
          <p:cNvSpPr>
            <a:spLocks/>
          </p:cNvSpPr>
          <p:nvPr/>
        </p:nvSpPr>
        <p:spPr bwMode="auto">
          <a:xfrm>
            <a:off x="4722413" y="3493491"/>
            <a:ext cx="456974" cy="586183"/>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0" name="Freeform 69"/>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1" name="Freeform 70"/>
          <p:cNvSpPr>
            <a:spLocks/>
          </p:cNvSpPr>
          <p:nvPr/>
        </p:nvSpPr>
        <p:spPr bwMode="auto">
          <a:xfrm>
            <a:off x="3788827" y="3943396"/>
            <a:ext cx="119599" cy="108276"/>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2" name="Freeform 71"/>
          <p:cNvSpPr>
            <a:spLocks/>
          </p:cNvSpPr>
          <p:nvPr/>
        </p:nvSpPr>
        <p:spPr bwMode="auto">
          <a:xfrm>
            <a:off x="3733491" y="3906059"/>
            <a:ext cx="89253" cy="8214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3" name="Rectangle 72"/>
          <p:cNvSpPr>
            <a:spLocks noChangeArrowheads="1"/>
          </p:cNvSpPr>
          <p:nvPr/>
        </p:nvSpPr>
        <p:spPr bwMode="auto">
          <a:xfrm>
            <a:off x="3863800" y="3346012"/>
            <a:ext cx="10710" cy="28003"/>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74" name="Freeform 73"/>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5" name="Freeform 74"/>
          <p:cNvSpPr>
            <a:spLocks/>
          </p:cNvSpPr>
          <p:nvPr/>
        </p:nvSpPr>
        <p:spPr bwMode="auto">
          <a:xfrm>
            <a:off x="3863800" y="3024917"/>
            <a:ext cx="576574" cy="59365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 name="Freeform 75"/>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7" name="Freeform 76"/>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8" name="Freeform 77"/>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79" name="Freeform 78"/>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0" name="Freeform 79"/>
          <p:cNvSpPr>
            <a:spLocks/>
          </p:cNvSpPr>
          <p:nvPr/>
        </p:nvSpPr>
        <p:spPr bwMode="auto">
          <a:xfrm>
            <a:off x="4879498"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1" name="Freeform 80"/>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2" name="Freeform 81"/>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3" name="Freeform 82"/>
          <p:cNvSpPr>
            <a:spLocks/>
          </p:cNvSpPr>
          <p:nvPr/>
        </p:nvSpPr>
        <p:spPr bwMode="auto">
          <a:xfrm>
            <a:off x="5481062" y="2996915"/>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4" name="Rectangle 83"/>
          <p:cNvSpPr>
            <a:spLocks noChangeArrowheads="1"/>
          </p:cNvSpPr>
          <p:nvPr/>
        </p:nvSpPr>
        <p:spPr bwMode="auto">
          <a:xfrm>
            <a:off x="4561757" y="2563812"/>
            <a:ext cx="10710" cy="1866"/>
          </a:xfrm>
          <a:prstGeom prst="rect">
            <a:avLst/>
          </a:prstGeom>
          <a:solidFill>
            <a:schemeClr val="bg1"/>
          </a:solidFill>
          <a:ln w="9525">
            <a:solidFill>
              <a:schemeClr val="bg2">
                <a:lumMod val="75000"/>
              </a:schemeClr>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srgbClr val="0000FF"/>
              </a:solidFill>
            </a:endParaRPr>
          </a:p>
        </p:txBody>
      </p:sp>
      <p:sp>
        <p:nvSpPr>
          <p:cNvPr id="85" name="Freeform 84"/>
          <p:cNvSpPr>
            <a:spLocks/>
          </p:cNvSpPr>
          <p:nvPr/>
        </p:nvSpPr>
        <p:spPr bwMode="auto">
          <a:xfrm>
            <a:off x="4238662" y="1204763"/>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6" name="Freeform 85"/>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7" name="Freeform 86"/>
          <p:cNvSpPr>
            <a:spLocks/>
          </p:cNvSpPr>
          <p:nvPr/>
        </p:nvSpPr>
        <p:spPr bwMode="auto">
          <a:xfrm>
            <a:off x="4722413" y="2399531"/>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8" name="Freeform 87"/>
          <p:cNvSpPr>
            <a:spLocks/>
          </p:cNvSpPr>
          <p:nvPr/>
        </p:nvSpPr>
        <p:spPr bwMode="auto">
          <a:xfrm>
            <a:off x="5011592" y="2399531"/>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89" name="Freeform 88"/>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0" name="Freeform 89"/>
          <p:cNvSpPr>
            <a:spLocks/>
          </p:cNvSpPr>
          <p:nvPr/>
        </p:nvSpPr>
        <p:spPr bwMode="auto">
          <a:xfrm>
            <a:off x="4501066"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1" name="Freeform 90"/>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2" name="Freeform 91"/>
          <p:cNvSpPr>
            <a:spLocks/>
          </p:cNvSpPr>
          <p:nvPr/>
        </p:nvSpPr>
        <p:spPr bwMode="auto">
          <a:xfrm>
            <a:off x="4111923" y="3482290"/>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3" name="Freeform 92"/>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4" name="Freeform 93"/>
          <p:cNvSpPr>
            <a:spLocks/>
          </p:cNvSpPr>
          <p:nvPr/>
        </p:nvSpPr>
        <p:spPr bwMode="auto">
          <a:xfrm>
            <a:off x="5261500" y="3851921"/>
            <a:ext cx="264188" cy="373365"/>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5" name="Freeform 94"/>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6" name="Freeform 95"/>
          <p:cNvSpPr>
            <a:spLocks/>
          </p:cNvSpPr>
          <p:nvPr/>
        </p:nvSpPr>
        <p:spPr bwMode="auto">
          <a:xfrm>
            <a:off x="4501066"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7" name="Freeform 96"/>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8" name="Freeform 97"/>
          <p:cNvSpPr>
            <a:spLocks/>
          </p:cNvSpPr>
          <p:nvPr/>
        </p:nvSpPr>
        <p:spPr bwMode="auto">
          <a:xfrm>
            <a:off x="4483216" y="3493491"/>
            <a:ext cx="290963" cy="476040"/>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99" name="Freeform 98"/>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0" name="Freeform 99"/>
          <p:cNvSpPr>
            <a:spLocks/>
          </p:cNvSpPr>
          <p:nvPr/>
        </p:nvSpPr>
        <p:spPr bwMode="auto">
          <a:xfrm>
            <a:off x="4668861" y="4705060"/>
            <a:ext cx="265973" cy="27629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1" name="Freeform 100"/>
          <p:cNvSpPr>
            <a:spLocks/>
          </p:cNvSpPr>
          <p:nvPr/>
        </p:nvSpPr>
        <p:spPr bwMode="auto">
          <a:xfrm>
            <a:off x="4941974" y="4492242"/>
            <a:ext cx="301675" cy="4965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2" name="Freeform 101"/>
          <p:cNvSpPr>
            <a:spLocks/>
          </p:cNvSpPr>
          <p:nvPr/>
        </p:nvSpPr>
        <p:spPr bwMode="auto">
          <a:xfrm>
            <a:off x="4941974" y="4208485"/>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3" name="Freeform 102"/>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4" name="Freeform 103"/>
          <p:cNvSpPr>
            <a:spLocks/>
          </p:cNvSpPr>
          <p:nvPr/>
        </p:nvSpPr>
        <p:spPr bwMode="auto">
          <a:xfrm>
            <a:off x="4447514" y="4023669"/>
            <a:ext cx="521236" cy="541380"/>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5" name="Freeform 104"/>
          <p:cNvSpPr>
            <a:spLocks/>
          </p:cNvSpPr>
          <p:nvPr/>
        </p:nvSpPr>
        <p:spPr bwMode="auto">
          <a:xfrm>
            <a:off x="5029443" y="3655904"/>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6" name="Freeform 105"/>
          <p:cNvSpPr>
            <a:spLocks/>
          </p:cNvSpPr>
          <p:nvPr/>
        </p:nvSpPr>
        <p:spPr bwMode="auto">
          <a:xfrm>
            <a:off x="5056218" y="4042337"/>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7" name="Freeform 106"/>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08" name="Freeform 107"/>
          <p:cNvSpPr>
            <a:spLocks/>
          </p:cNvSpPr>
          <p:nvPr/>
        </p:nvSpPr>
        <p:spPr bwMode="auto">
          <a:xfrm>
            <a:off x="4729553" y="4072207"/>
            <a:ext cx="380217" cy="640320"/>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109" name="Freeform 10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0" name="Freeform 10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1" name="Freeform 11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2" name="Freeform 11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3" name="Freeform 112"/>
          <p:cNvSpPr>
            <a:spLocks/>
          </p:cNvSpPr>
          <p:nvPr/>
        </p:nvSpPr>
        <p:spPr bwMode="auto">
          <a:xfrm>
            <a:off x="4024455" y="3868723"/>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4" name="Freeform 113"/>
          <p:cNvSpPr>
            <a:spLocks/>
          </p:cNvSpPr>
          <p:nvPr/>
        </p:nvSpPr>
        <p:spPr bwMode="auto">
          <a:xfrm>
            <a:off x="4194036" y="3749245"/>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5" name="Freeform 114"/>
          <p:cNvSpPr>
            <a:spLocks/>
          </p:cNvSpPr>
          <p:nvPr/>
        </p:nvSpPr>
        <p:spPr bwMode="auto">
          <a:xfrm>
            <a:off x="4518916" y="3868723"/>
            <a:ext cx="360581" cy="22028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6" name="Freeform 115"/>
          <p:cNvSpPr>
            <a:spLocks/>
          </p:cNvSpPr>
          <p:nvPr/>
        </p:nvSpPr>
        <p:spPr bwMode="auto">
          <a:xfrm>
            <a:off x="4413598" y="4072207"/>
            <a:ext cx="219563" cy="27442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7" name="Freeform 116"/>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8" name="Freeform 117"/>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19" name="Freeform 118"/>
          <p:cNvSpPr>
            <a:spLocks/>
          </p:cNvSpPr>
          <p:nvPr/>
        </p:nvSpPr>
        <p:spPr bwMode="auto">
          <a:xfrm>
            <a:off x="4333271" y="3823918"/>
            <a:ext cx="210636" cy="30429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0" name="Freeform 119"/>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1" name="Freeform 120"/>
          <p:cNvSpPr>
            <a:spLocks/>
          </p:cNvSpPr>
          <p:nvPr/>
        </p:nvSpPr>
        <p:spPr bwMode="auto">
          <a:xfrm>
            <a:off x="4111923" y="3861255"/>
            <a:ext cx="62477" cy="145612"/>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2" name="Freeform 121"/>
          <p:cNvSpPr>
            <a:spLocks/>
          </p:cNvSpPr>
          <p:nvPr/>
        </p:nvSpPr>
        <p:spPr bwMode="auto">
          <a:xfrm>
            <a:off x="4440374" y="4678924"/>
            <a:ext cx="360581" cy="382699"/>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3" name="Freeform 122"/>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5" name="Freeform 124"/>
          <p:cNvSpPr>
            <a:spLocks/>
          </p:cNvSpPr>
          <p:nvPr/>
        </p:nvSpPr>
        <p:spPr bwMode="auto">
          <a:xfrm>
            <a:off x="56272" y="1146890"/>
            <a:ext cx="2383052"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6" name="Freeform 125"/>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7" name="Freeform 126"/>
          <p:cNvSpPr>
            <a:spLocks/>
          </p:cNvSpPr>
          <p:nvPr/>
        </p:nvSpPr>
        <p:spPr bwMode="auto">
          <a:xfrm>
            <a:off x="1536085"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8" name="Freeform 127"/>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29" name="Freeform 128"/>
          <p:cNvSpPr>
            <a:spLocks/>
          </p:cNvSpPr>
          <p:nvPr/>
        </p:nvSpPr>
        <p:spPr bwMode="auto">
          <a:xfrm>
            <a:off x="1678889" y="3920993"/>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0" name="Freeform 12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1" name="Freeform 130"/>
          <p:cNvSpPr>
            <a:spLocks/>
          </p:cNvSpPr>
          <p:nvPr/>
        </p:nvSpPr>
        <p:spPr bwMode="auto">
          <a:xfrm>
            <a:off x="1491458" y="3726844"/>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2" name="Freeform 131"/>
          <p:cNvSpPr>
            <a:spLocks/>
          </p:cNvSpPr>
          <p:nvPr/>
        </p:nvSpPr>
        <p:spPr bwMode="auto">
          <a:xfrm>
            <a:off x="1402206" y="3678306"/>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3" name="Freeform 132"/>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4" name="Freeform 133"/>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5" name="Freeform 134"/>
          <p:cNvSpPr>
            <a:spLocks/>
          </p:cNvSpPr>
          <p:nvPr/>
        </p:nvSpPr>
        <p:spPr bwMode="auto">
          <a:xfrm>
            <a:off x="1016634" y="1150625"/>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6" name="Freeform 135"/>
          <p:cNvSpPr>
            <a:spLocks/>
          </p:cNvSpPr>
          <p:nvPr/>
        </p:nvSpPr>
        <p:spPr bwMode="auto">
          <a:xfrm>
            <a:off x="1412917"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7" name="Freeform 136"/>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8" name="Freeform 137"/>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39" name="Freeform 138"/>
          <p:cNvSpPr>
            <a:spLocks/>
          </p:cNvSpPr>
          <p:nvPr/>
        </p:nvSpPr>
        <p:spPr bwMode="auto">
          <a:xfrm>
            <a:off x="1630693" y="1596797"/>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0" name="Freeform 139"/>
          <p:cNvSpPr>
            <a:spLocks/>
          </p:cNvSpPr>
          <p:nvPr/>
        </p:nvSpPr>
        <p:spPr bwMode="auto">
          <a:xfrm>
            <a:off x="1500383" y="1171160"/>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1" name="Freeform 140"/>
          <p:cNvSpPr>
            <a:spLocks/>
          </p:cNvSpPr>
          <p:nvPr/>
        </p:nvSpPr>
        <p:spPr bwMode="auto">
          <a:xfrm>
            <a:off x="918454"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2" name="Freeform 141"/>
          <p:cNvSpPr>
            <a:spLocks/>
          </p:cNvSpPr>
          <p:nvPr/>
        </p:nvSpPr>
        <p:spPr bwMode="auto">
          <a:xfrm>
            <a:off x="1107671"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3" name="Freeform 142"/>
          <p:cNvSpPr>
            <a:spLocks/>
          </p:cNvSpPr>
          <p:nvPr/>
        </p:nvSpPr>
        <p:spPr bwMode="auto">
          <a:xfrm>
            <a:off x="1039839" y="971409"/>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4" name="Freeform 143"/>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5" name="Freeform 144"/>
          <p:cNvSpPr>
            <a:spLocks/>
          </p:cNvSpPr>
          <p:nvPr/>
        </p:nvSpPr>
        <p:spPr bwMode="auto">
          <a:xfrm>
            <a:off x="1387925" y="1102087"/>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6" name="Freeform 145"/>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7" name="Freeform 146"/>
          <p:cNvSpPr>
            <a:spLocks/>
          </p:cNvSpPr>
          <p:nvPr/>
        </p:nvSpPr>
        <p:spPr bwMode="auto">
          <a:xfrm>
            <a:off x="1186213" y="950874"/>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8" name="Freeform 147"/>
          <p:cNvSpPr>
            <a:spLocks/>
          </p:cNvSpPr>
          <p:nvPr/>
        </p:nvSpPr>
        <p:spPr bwMode="auto">
          <a:xfrm flipV="1">
            <a:off x="1377215" y="667118"/>
            <a:ext cx="242767" cy="380832"/>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49" name="Freeform 148"/>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0" name="Freeform 149"/>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1" name="Freeform 150"/>
          <p:cNvSpPr>
            <a:spLocks/>
          </p:cNvSpPr>
          <p:nvPr/>
        </p:nvSpPr>
        <p:spPr bwMode="auto">
          <a:xfrm>
            <a:off x="1286177"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2" name="Freeform 151"/>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3" name="Freeform 152"/>
          <p:cNvSpPr>
            <a:spLocks/>
          </p:cNvSpPr>
          <p:nvPr/>
        </p:nvSpPr>
        <p:spPr bwMode="auto">
          <a:xfrm>
            <a:off x="2169780" y="3704441"/>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4" name="Freeform 153"/>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75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5" name="Freeform 154"/>
          <p:cNvSpPr>
            <a:spLocks/>
          </p:cNvSpPr>
          <p:nvPr/>
        </p:nvSpPr>
        <p:spPr bwMode="auto">
          <a:xfrm>
            <a:off x="7835553" y="4128212"/>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6" name="Freeform 155"/>
          <p:cNvSpPr>
            <a:spLocks/>
          </p:cNvSpPr>
          <p:nvPr/>
        </p:nvSpPr>
        <p:spPr bwMode="auto">
          <a:xfrm>
            <a:off x="8078321" y="4180483"/>
            <a:ext cx="196357" cy="199749"/>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nvGrpSpPr>
          <p:cNvPr id="157" name="Group 156"/>
          <p:cNvGrpSpPr>
            <a:grpSpLocks/>
          </p:cNvGrpSpPr>
          <p:nvPr/>
        </p:nvGrpSpPr>
        <p:grpSpPr bwMode="auto">
          <a:xfrm>
            <a:off x="3874510" y="2076569"/>
            <a:ext cx="282039" cy="433104"/>
            <a:chOff x="2201" y="1250"/>
            <a:chExt cx="133" cy="193"/>
          </a:xfrm>
          <a:solidFill>
            <a:schemeClr val="bg1"/>
          </a:solidFill>
        </p:grpSpPr>
        <p:sp>
          <p:nvSpPr>
            <p:cNvPr id="197" name="Freeform 196"/>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8" name="Freeform 197"/>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grpSp>
      <p:sp>
        <p:nvSpPr>
          <p:cNvPr id="158" name="Freeform 157"/>
          <p:cNvSpPr>
            <a:spLocks/>
          </p:cNvSpPr>
          <p:nvPr/>
        </p:nvSpPr>
        <p:spPr bwMode="auto">
          <a:xfrm>
            <a:off x="4979461"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59" name="Freeform 158"/>
          <p:cNvSpPr>
            <a:spLocks/>
          </p:cNvSpPr>
          <p:nvPr/>
        </p:nvSpPr>
        <p:spPr bwMode="auto">
          <a:xfrm>
            <a:off x="6179020" y="2352860"/>
            <a:ext cx="1695805" cy="1232105"/>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0" name="Freeform 159"/>
          <p:cNvSpPr>
            <a:spLocks/>
          </p:cNvSpPr>
          <p:nvPr/>
        </p:nvSpPr>
        <p:spPr bwMode="auto">
          <a:xfrm>
            <a:off x="6229002" y="4197283"/>
            <a:ext cx="64262" cy="80274"/>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1" name="Freeform 160"/>
          <p:cNvSpPr>
            <a:spLocks/>
          </p:cNvSpPr>
          <p:nvPr/>
        </p:nvSpPr>
        <p:spPr bwMode="auto">
          <a:xfrm>
            <a:off x="7150091" y="3584965"/>
            <a:ext cx="60692" cy="63472"/>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2" name="Freeform 161"/>
          <p:cNvSpPr>
            <a:spLocks/>
          </p:cNvSpPr>
          <p:nvPr/>
        </p:nvSpPr>
        <p:spPr bwMode="auto">
          <a:xfrm>
            <a:off x="7476756" y="3428152"/>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3" name="Freeform 162"/>
          <p:cNvSpPr>
            <a:spLocks/>
          </p:cNvSpPr>
          <p:nvPr/>
        </p:nvSpPr>
        <p:spPr bwMode="auto">
          <a:xfrm>
            <a:off x="7740945"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4" name="Freeform 163"/>
          <p:cNvSpPr>
            <a:spLocks/>
          </p:cNvSpPr>
          <p:nvPr/>
        </p:nvSpPr>
        <p:spPr bwMode="auto">
          <a:xfrm>
            <a:off x="7803422" y="2720625"/>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5" name="Freeform 164"/>
          <p:cNvSpPr>
            <a:spLocks/>
          </p:cNvSpPr>
          <p:nvPr/>
        </p:nvSpPr>
        <p:spPr bwMode="auto">
          <a:xfrm>
            <a:off x="8076535" y="2315524"/>
            <a:ext cx="69618" cy="36029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6" name="Freeform 165"/>
          <p:cNvSpPr>
            <a:spLocks/>
          </p:cNvSpPr>
          <p:nvPr/>
        </p:nvSpPr>
        <p:spPr bwMode="auto">
          <a:xfrm>
            <a:off x="7457122" y="3639104"/>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7" name="Freeform 166"/>
          <p:cNvSpPr>
            <a:spLocks/>
          </p:cNvSpPr>
          <p:nvPr/>
        </p:nvSpPr>
        <p:spPr bwMode="auto">
          <a:xfrm>
            <a:off x="7521384" y="3906059"/>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8" name="Freeform 167"/>
          <p:cNvSpPr>
            <a:spLocks/>
          </p:cNvSpPr>
          <p:nvPr/>
        </p:nvSpPr>
        <p:spPr bwMode="auto">
          <a:xfrm>
            <a:off x="6573517" y="2408864"/>
            <a:ext cx="874679" cy="459239"/>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69" name="Line 449"/>
          <p:cNvSpPr>
            <a:spLocks noChangeShapeType="1"/>
          </p:cNvSpPr>
          <p:nvPr/>
        </p:nvSpPr>
        <p:spPr bwMode="auto">
          <a:xfrm>
            <a:off x="7414280" y="3659638"/>
            <a:ext cx="0" cy="0"/>
          </a:xfrm>
          <a:prstGeom prst="line">
            <a:avLst/>
          </a:prstGeom>
          <a:solidFill>
            <a:schemeClr val="bg1"/>
          </a:solidFill>
          <a:ln w="0">
            <a:solidFill>
              <a:schemeClr val="bg2">
                <a:lumMod val="75000"/>
              </a:schemeClr>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0" name="Freeform 169"/>
          <p:cNvSpPr>
            <a:spLocks/>
          </p:cNvSpPr>
          <p:nvPr/>
        </p:nvSpPr>
        <p:spPr bwMode="auto">
          <a:xfrm>
            <a:off x="7582075" y="2819566"/>
            <a:ext cx="139234" cy="182949"/>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solidFill>
              <a:schemeClr val="bg2">
                <a:lumMod val="75000"/>
              </a:schemeClr>
            </a:solidFill>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1" name="Freeform 170"/>
          <p:cNvSpPr>
            <a:spLocks/>
          </p:cNvSpPr>
          <p:nvPr/>
        </p:nvSpPr>
        <p:spPr bwMode="auto">
          <a:xfrm>
            <a:off x="7635627"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2" name="Freeform 171"/>
          <p:cNvSpPr>
            <a:spLocks/>
          </p:cNvSpPr>
          <p:nvPr/>
        </p:nvSpPr>
        <p:spPr bwMode="auto">
          <a:xfrm>
            <a:off x="2330436"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3" name="Freeform 172"/>
          <p:cNvSpPr>
            <a:spLocks/>
          </p:cNvSpPr>
          <p:nvPr/>
        </p:nvSpPr>
        <p:spPr bwMode="auto">
          <a:xfrm>
            <a:off x="1714590" y="4210352"/>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4" name="Freeform 173"/>
          <p:cNvSpPr>
            <a:spLocks/>
          </p:cNvSpPr>
          <p:nvPr/>
        </p:nvSpPr>
        <p:spPr bwMode="auto">
          <a:xfrm>
            <a:off x="1944863" y="4064739"/>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5" name="Freeform 174"/>
          <p:cNvSpPr>
            <a:spLocks/>
          </p:cNvSpPr>
          <p:nvPr/>
        </p:nvSpPr>
        <p:spPr bwMode="auto">
          <a:xfrm>
            <a:off x="1930582" y="4772266"/>
            <a:ext cx="531947" cy="1114495"/>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6" name="Freeform 175"/>
          <p:cNvSpPr>
            <a:spLocks/>
          </p:cNvSpPr>
          <p:nvPr/>
        </p:nvSpPr>
        <p:spPr bwMode="auto">
          <a:xfrm>
            <a:off x="1859180" y="4654656"/>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7" name="Freeform 176"/>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8" name="Freeform 177"/>
          <p:cNvSpPr>
            <a:spLocks/>
          </p:cNvSpPr>
          <p:nvPr/>
        </p:nvSpPr>
        <p:spPr bwMode="auto">
          <a:xfrm>
            <a:off x="2046611" y="4471708"/>
            <a:ext cx="299890" cy="337895"/>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79" name="Freeform 178"/>
          <p:cNvSpPr>
            <a:spLocks/>
          </p:cNvSpPr>
          <p:nvPr/>
        </p:nvSpPr>
        <p:spPr bwMode="auto">
          <a:xfrm>
            <a:off x="2257248" y="3960197"/>
            <a:ext cx="132095" cy="210951"/>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0" name="Freeform 179"/>
          <p:cNvSpPr>
            <a:spLocks/>
          </p:cNvSpPr>
          <p:nvPr/>
        </p:nvSpPr>
        <p:spPr bwMode="auto">
          <a:xfrm>
            <a:off x="2462530" y="4034870"/>
            <a:ext cx="85683" cy="11014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1" name="Freeform 180"/>
          <p:cNvSpPr>
            <a:spLocks/>
          </p:cNvSpPr>
          <p:nvPr/>
        </p:nvSpPr>
        <p:spPr bwMode="auto">
          <a:xfrm>
            <a:off x="2357211" y="4031137"/>
            <a:ext cx="108889" cy="128810"/>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2" name="Freeform 181"/>
          <p:cNvSpPr>
            <a:spLocks/>
          </p:cNvSpPr>
          <p:nvPr/>
        </p:nvSpPr>
        <p:spPr bwMode="auto">
          <a:xfrm>
            <a:off x="1948434" y="3861255"/>
            <a:ext cx="374862" cy="330429"/>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3" name="Freeform 182"/>
          <p:cNvSpPr>
            <a:spLocks/>
          </p:cNvSpPr>
          <p:nvPr/>
        </p:nvSpPr>
        <p:spPr bwMode="auto">
          <a:xfrm>
            <a:off x="1736011" y="4154347"/>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4" name="Freeform 183"/>
          <p:cNvSpPr>
            <a:spLocks/>
          </p:cNvSpPr>
          <p:nvPr/>
        </p:nvSpPr>
        <p:spPr bwMode="auto">
          <a:xfrm>
            <a:off x="4397533" y="2201648"/>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5" name="Freeform 184"/>
          <p:cNvSpPr>
            <a:spLocks/>
          </p:cNvSpPr>
          <p:nvPr/>
        </p:nvSpPr>
        <p:spPr bwMode="auto">
          <a:xfrm>
            <a:off x="5816653" y="3008117"/>
            <a:ext cx="492676" cy="490974"/>
          </a:xfrm>
          <a:custGeom>
            <a:avLst/>
            <a:gdLst>
              <a:gd name="T0" fmla="*/ 466397904 w 10944"/>
              <a:gd name="T1" fmla="*/ 611944579 h 10652"/>
              <a:gd name="T2" fmla="*/ 517357383 w 10944"/>
              <a:gd name="T3" fmla="*/ 582817865 h 10652"/>
              <a:gd name="T4" fmla="*/ 462547877 w 10944"/>
              <a:gd name="T5" fmla="*/ 488039035 h 10652"/>
              <a:gd name="T6" fmla="*/ 473072204 w 10944"/>
              <a:gd name="T7" fmla="*/ 451330707 h 10652"/>
              <a:gd name="T8" fmla="*/ 492840160 w 10944"/>
              <a:gd name="T9" fmla="*/ 428221700 h 10652"/>
              <a:gd name="T10" fmla="*/ 543863776 w 10944"/>
              <a:gd name="T11" fmla="*/ 423588226 h 10652"/>
              <a:gd name="T12" fmla="*/ 607658881 w 10944"/>
              <a:gd name="T13" fmla="*/ 305580529 h 10652"/>
              <a:gd name="T14" fmla="*/ 642894364 w 10944"/>
              <a:gd name="T15" fmla="*/ 229636695 h 10652"/>
              <a:gd name="T16" fmla="*/ 664587393 w 10944"/>
              <a:gd name="T17" fmla="*/ 152068986 h 10652"/>
              <a:gd name="T18" fmla="*/ 623382877 w 10944"/>
              <a:gd name="T19" fmla="*/ 124868816 h 10652"/>
              <a:gd name="T20" fmla="*/ 628260338 w 10944"/>
              <a:gd name="T21" fmla="*/ 67939730 h 10652"/>
              <a:gd name="T22" fmla="*/ 699372476 w 10944"/>
              <a:gd name="T23" fmla="*/ 50969780 h 10652"/>
              <a:gd name="T24" fmla="*/ 686216285 w 10944"/>
              <a:gd name="T25" fmla="*/ 28103512 h 10652"/>
              <a:gd name="T26" fmla="*/ 656821561 w 10944"/>
              <a:gd name="T27" fmla="*/ 10771002 h 10652"/>
              <a:gd name="T28" fmla="*/ 619082409 w 10944"/>
              <a:gd name="T29" fmla="*/ 59930 h 10652"/>
              <a:gd name="T30" fmla="*/ 538858041 w 10944"/>
              <a:gd name="T31" fmla="*/ 14261453 h 10652"/>
              <a:gd name="T32" fmla="*/ 499836628 w 10944"/>
              <a:gd name="T33" fmla="*/ 15826966 h 10652"/>
              <a:gd name="T34" fmla="*/ 454782044 w 10944"/>
              <a:gd name="T35" fmla="*/ 34482211 h 10652"/>
              <a:gd name="T36" fmla="*/ 444961383 w 10944"/>
              <a:gd name="T37" fmla="*/ 97668646 h 10652"/>
              <a:gd name="T38" fmla="*/ 444961383 w 10944"/>
              <a:gd name="T39" fmla="*/ 124868816 h 10652"/>
              <a:gd name="T40" fmla="*/ 431162420 w 10944"/>
              <a:gd name="T41" fmla="*/ 138468137 h 10652"/>
              <a:gd name="T42" fmla="*/ 415566658 w 10944"/>
              <a:gd name="T43" fmla="*/ 185586397 h 10652"/>
              <a:gd name="T44" fmla="*/ 335085862 w 10944"/>
              <a:gd name="T45" fmla="*/ 220309818 h 10652"/>
              <a:gd name="T46" fmla="*/ 293945443 w 10944"/>
              <a:gd name="T47" fmla="*/ 247509987 h 10652"/>
              <a:gd name="T48" fmla="*/ 252678431 w 10944"/>
              <a:gd name="T49" fmla="*/ 301609187 h 10652"/>
              <a:gd name="T50" fmla="*/ 170399193 w 10944"/>
              <a:gd name="T51" fmla="*/ 315630998 h 10652"/>
              <a:gd name="T52" fmla="*/ 91072464 w 10944"/>
              <a:gd name="T53" fmla="*/ 376711138 h 10652"/>
              <a:gd name="T54" fmla="*/ 10846495 w 10944"/>
              <a:gd name="T55" fmla="*/ 372979477 h 10652"/>
              <a:gd name="T56" fmla="*/ 44990446 w 10944"/>
              <a:gd name="T57" fmla="*/ 421723141 h 10652"/>
              <a:gd name="T58" fmla="*/ 85423996 w 10944"/>
              <a:gd name="T59" fmla="*/ 440739456 h 10652"/>
              <a:gd name="T60" fmla="*/ 86515528 w 10944"/>
              <a:gd name="T61" fmla="*/ 460296554 h 10652"/>
              <a:gd name="T62" fmla="*/ 88055899 w 10944"/>
              <a:gd name="T63" fmla="*/ 479133079 h 10652"/>
              <a:gd name="T64" fmla="*/ 65014870 w 10944"/>
              <a:gd name="T65" fmla="*/ 489483159 h 10652"/>
              <a:gd name="T66" fmla="*/ 20665555 w 10944"/>
              <a:gd name="T67" fmla="*/ 524205012 h 10652"/>
              <a:gd name="T68" fmla="*/ 30035855 w 10944"/>
              <a:gd name="T69" fmla="*/ 552488275 h 10652"/>
              <a:gd name="T70" fmla="*/ 392783739 w 10944"/>
              <a:gd name="T71" fmla="*/ 641009795 h 10652"/>
              <a:gd name="T72" fmla="*/ 409535130 w 10944"/>
              <a:gd name="T73" fmla="*/ 632103879 h 10652"/>
              <a:gd name="T74" fmla="*/ 466397904 w 10944"/>
              <a:gd name="T75" fmla="*/ 611944579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6" name="Freeform 185"/>
          <p:cNvSpPr>
            <a:spLocks/>
          </p:cNvSpPr>
          <p:nvPr/>
        </p:nvSpPr>
        <p:spPr bwMode="auto">
          <a:xfrm>
            <a:off x="6091551" y="3013717"/>
            <a:ext cx="821127" cy="1047289"/>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7" name="Freeform 186"/>
          <p:cNvSpPr>
            <a:spLocks/>
          </p:cNvSpPr>
          <p:nvPr/>
        </p:nvSpPr>
        <p:spPr bwMode="auto">
          <a:xfrm>
            <a:off x="5797017" y="2976380"/>
            <a:ext cx="398067" cy="322962"/>
          </a:xfrm>
          <a:custGeom>
            <a:avLst/>
            <a:gdLst>
              <a:gd name="T0" fmla="*/ 383016421 w 10348"/>
              <a:gd name="T1" fmla="*/ 5109433 h 11017"/>
              <a:gd name="T2" fmla="*/ 344410605 w 10348"/>
              <a:gd name="T3" fmla="*/ 18263315 h 11017"/>
              <a:gd name="T4" fmla="*/ 318326544 w 10348"/>
              <a:gd name="T5" fmla="*/ 18263315 h 11017"/>
              <a:gd name="T6" fmla="*/ 309604944 w 10348"/>
              <a:gd name="T7" fmla="*/ 4565667 h 11017"/>
              <a:gd name="T8" fmla="*/ 300924329 w 10348"/>
              <a:gd name="T9" fmla="*/ 0 h 11017"/>
              <a:gd name="T10" fmla="*/ 274840302 w 10348"/>
              <a:gd name="T11" fmla="*/ 13697623 h 11017"/>
              <a:gd name="T12" fmla="*/ 257438053 w 10348"/>
              <a:gd name="T13" fmla="*/ 22844512 h 11017"/>
              <a:gd name="T14" fmla="*/ 224192536 w 10348"/>
              <a:gd name="T15" fmla="*/ 18014727 h 11017"/>
              <a:gd name="T16" fmla="*/ 205269999 w 10348"/>
              <a:gd name="T17" fmla="*/ 18263315 h 11017"/>
              <a:gd name="T18" fmla="*/ 179146185 w 10348"/>
              <a:gd name="T19" fmla="*/ 18263315 h 11017"/>
              <a:gd name="T20" fmla="*/ 144381509 w 10348"/>
              <a:gd name="T21" fmla="*/ 13697623 h 11017"/>
              <a:gd name="T22" fmla="*/ 135659909 w 10348"/>
              <a:gd name="T23" fmla="*/ 36542135 h 11017"/>
              <a:gd name="T24" fmla="*/ 92213455 w 10348"/>
              <a:gd name="T25" fmla="*/ 45674117 h 11017"/>
              <a:gd name="T26" fmla="*/ 74811206 w 10348"/>
              <a:gd name="T27" fmla="*/ 54805450 h 11017"/>
              <a:gd name="T28" fmla="*/ 48727179 w 10348"/>
              <a:gd name="T29" fmla="*/ 50239783 h 11017"/>
              <a:gd name="T30" fmla="*/ 22963843 w 10348"/>
              <a:gd name="T31" fmla="*/ 44198819 h 11017"/>
              <a:gd name="T32" fmla="*/ 14242243 w 10348"/>
              <a:gd name="T33" fmla="*/ 73084295 h 11017"/>
              <a:gd name="T34" fmla="*/ 13921553 w 10348"/>
              <a:gd name="T35" fmla="*/ 91348208 h 11017"/>
              <a:gd name="T36" fmla="*/ 0 w 10348"/>
              <a:gd name="T37" fmla="*/ 120109391 h 11017"/>
              <a:gd name="T38" fmla="*/ 32004936 w 10348"/>
              <a:gd name="T39" fmla="*/ 130716645 h 11017"/>
              <a:gd name="T40" fmla="*/ 31324965 w 10348"/>
              <a:gd name="T41" fmla="*/ 150734881 h 11017"/>
              <a:gd name="T42" fmla="*/ 18882750 w 10348"/>
              <a:gd name="T43" fmla="*/ 164945185 h 11017"/>
              <a:gd name="T44" fmla="*/ 54608301 w 10348"/>
              <a:gd name="T45" fmla="*/ 168998170 h 11017"/>
              <a:gd name="T46" fmla="*/ 72331206 w 10348"/>
              <a:gd name="T47" fmla="*/ 169169081 h 11017"/>
              <a:gd name="T48" fmla="*/ 120977614 w 10348"/>
              <a:gd name="T49" fmla="*/ 170520059 h 11017"/>
              <a:gd name="T50" fmla="*/ 191308660 w 10348"/>
              <a:gd name="T51" fmla="*/ 159354156 h 11017"/>
              <a:gd name="T52" fmla="*/ 202070207 w 10348"/>
              <a:gd name="T53" fmla="*/ 138543591 h 11017"/>
              <a:gd name="T54" fmla="*/ 235875171 w 10348"/>
              <a:gd name="T55" fmla="*/ 133480774 h 11017"/>
              <a:gd name="T56" fmla="*/ 289922862 w 10348"/>
              <a:gd name="T57" fmla="*/ 120792982 h 11017"/>
              <a:gd name="T58" fmla="*/ 291923023 w 10348"/>
              <a:gd name="T59" fmla="*/ 105045233 h 11017"/>
              <a:gd name="T60" fmla="*/ 303524887 w 10348"/>
              <a:gd name="T61" fmla="*/ 100992248 h 11017"/>
              <a:gd name="T62" fmla="*/ 318806417 w 10348"/>
              <a:gd name="T63" fmla="*/ 94391986 h 11017"/>
              <a:gd name="T64" fmla="*/ 344810870 w 10348"/>
              <a:gd name="T65" fmla="*/ 76640754 h 11017"/>
              <a:gd name="T66" fmla="*/ 349770869 w 10348"/>
              <a:gd name="T67" fmla="*/ 65971976 h 11017"/>
              <a:gd name="T68" fmla="*/ 366974149 w 10348"/>
              <a:gd name="T69" fmla="*/ 49742633 h 11017"/>
              <a:gd name="T70" fmla="*/ 353092383 w 10348"/>
              <a:gd name="T71" fmla="*/ 31976469 h 11017"/>
              <a:gd name="T72" fmla="*/ 413980873 w 10348"/>
              <a:gd name="T73" fmla="*/ 27410802 h 11017"/>
              <a:gd name="T74" fmla="*/ 396578659 w 10348"/>
              <a:gd name="T75" fmla="*/ 13697623 h 11017"/>
              <a:gd name="T76" fmla="*/ 383016421 w 10348"/>
              <a:gd name="T77" fmla="*/ 5109433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8" name="Freeform 187"/>
          <p:cNvSpPr>
            <a:spLocks/>
          </p:cNvSpPr>
          <p:nvPr/>
        </p:nvSpPr>
        <p:spPr bwMode="auto">
          <a:xfrm>
            <a:off x="6691330" y="3458021"/>
            <a:ext cx="126740" cy="162414"/>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89" name="Freeform 188"/>
          <p:cNvSpPr>
            <a:spLocks/>
          </p:cNvSpPr>
          <p:nvPr/>
        </p:nvSpPr>
        <p:spPr bwMode="auto">
          <a:xfrm>
            <a:off x="6418217" y="3243336"/>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0" name="Freeform 189"/>
          <p:cNvSpPr>
            <a:spLocks/>
          </p:cNvSpPr>
          <p:nvPr/>
        </p:nvSpPr>
        <p:spPr bwMode="auto">
          <a:xfrm>
            <a:off x="6809145" y="3403883"/>
            <a:ext cx="303460" cy="574982"/>
          </a:xfrm>
          <a:custGeom>
            <a:avLst/>
            <a:gdLst>
              <a:gd name="T0" fmla="*/ 61661990 w 12864"/>
              <a:gd name="T1" fmla="*/ 0 h 10000"/>
              <a:gd name="T2" fmla="*/ 48236946 w 12864"/>
              <a:gd name="T3" fmla="*/ 73483611 h 10000"/>
              <a:gd name="T4" fmla="*/ 41690569 w 12864"/>
              <a:gd name="T5" fmla="*/ 93173579 h 10000"/>
              <a:gd name="T6" fmla="*/ 39619366 w 12864"/>
              <a:gd name="T7" fmla="*/ 70552551 h 10000"/>
              <a:gd name="T8" fmla="*/ 17105342 w 12864"/>
              <a:gd name="T9" fmla="*/ 177087862 h 10000"/>
              <a:gd name="T10" fmla="*/ 3337878 w 12864"/>
              <a:gd name="T11" fmla="*/ 316435825 h 10000"/>
              <a:gd name="T12" fmla="*/ 0 w 12864"/>
              <a:gd name="T13" fmla="*/ 413360432 h 10000"/>
              <a:gd name="T14" fmla="*/ 22800976 w 12864"/>
              <a:gd name="T15" fmla="*/ 632988803 h 10000"/>
              <a:gd name="T16" fmla="*/ 17678386 w 12864"/>
              <a:gd name="T17" fmla="*/ 751946328 h 10000"/>
              <a:gd name="T18" fmla="*/ 43928156 w 12864"/>
              <a:gd name="T19" fmla="*/ 774916368 h 10000"/>
              <a:gd name="T20" fmla="*/ 58990009 w 12864"/>
              <a:gd name="T21" fmla="*/ 770933430 h 10000"/>
              <a:gd name="T22" fmla="*/ 50603933 w 12864"/>
              <a:gd name="T23" fmla="*/ 678697022 h 10000"/>
              <a:gd name="T24" fmla="*/ 56142434 w 12864"/>
              <a:gd name="T25" fmla="*/ 703778055 h 10000"/>
              <a:gd name="T26" fmla="*/ 61791830 w 12864"/>
              <a:gd name="T27" fmla="*/ 838323062 h 10000"/>
              <a:gd name="T28" fmla="*/ 68310032 w 12864"/>
              <a:gd name="T29" fmla="*/ 939347759 h 10000"/>
              <a:gd name="T30" fmla="*/ 69863240 w 12864"/>
              <a:gd name="T31" fmla="*/ 1171986453 h 10000"/>
              <a:gd name="T32" fmla="*/ 83279473 w 12864"/>
              <a:gd name="T33" fmla="*/ 1041192475 h 10000"/>
              <a:gd name="T34" fmla="*/ 77463712 w 12864"/>
              <a:gd name="T35" fmla="*/ 812773420 h 10000"/>
              <a:gd name="T36" fmla="*/ 67986556 w 12864"/>
              <a:gd name="T37" fmla="*/ 747843842 h 10000"/>
              <a:gd name="T38" fmla="*/ 72720508 w 12864"/>
              <a:gd name="T39" fmla="*/ 695924540 h 10000"/>
              <a:gd name="T40" fmla="*/ 71925212 w 12864"/>
              <a:gd name="T41" fmla="*/ 652795923 h 10000"/>
              <a:gd name="T42" fmla="*/ 59295024 w 12864"/>
              <a:gd name="T43" fmla="*/ 561967642 h 10000"/>
              <a:gd name="T44" fmla="*/ 65610338 w 12864"/>
              <a:gd name="T45" fmla="*/ 492820822 h 10000"/>
              <a:gd name="T46" fmla="*/ 73191887 w 12864"/>
              <a:gd name="T47" fmla="*/ 491766548 h 10000"/>
              <a:gd name="T48" fmla="*/ 89548570 w 12864"/>
              <a:gd name="T49" fmla="*/ 447815517 h 10000"/>
              <a:gd name="T50" fmla="*/ 95484498 w 12864"/>
              <a:gd name="T51" fmla="*/ 410195117 h 10000"/>
              <a:gd name="T52" fmla="*/ 102770284 w 12864"/>
              <a:gd name="T53" fmla="*/ 351830476 h 10000"/>
              <a:gd name="T54" fmla="*/ 118941700 w 12864"/>
              <a:gd name="T55" fmla="*/ 341165449 h 10000"/>
              <a:gd name="T56" fmla="*/ 113393948 w 12864"/>
              <a:gd name="T57" fmla="*/ 240492209 h 10000"/>
              <a:gd name="T58" fmla="*/ 102187569 w 12864"/>
              <a:gd name="T59" fmla="*/ 202403199 h 10000"/>
              <a:gd name="T60" fmla="*/ 87921012 w 12864"/>
              <a:gd name="T61" fmla="*/ 190447247 h 10000"/>
              <a:gd name="T62" fmla="*/ 71915960 w 12864"/>
              <a:gd name="T63" fmla="*/ 200526512 h 10000"/>
              <a:gd name="T64" fmla="*/ 68698230 w 12864"/>
              <a:gd name="T65" fmla="*/ 206620442 h 10000"/>
              <a:gd name="T66" fmla="*/ 65610338 w 12864"/>
              <a:gd name="T67" fmla="*/ 181658958 h 10000"/>
              <a:gd name="T68" fmla="*/ 72720508 w 12864"/>
              <a:gd name="T69" fmla="*/ 146967173 h 10000"/>
              <a:gd name="T70" fmla="*/ 72720508 w 12864"/>
              <a:gd name="T71" fmla="*/ 56256044 h 10000"/>
              <a:gd name="T72" fmla="*/ 61661990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1" name="Freeform 190"/>
          <p:cNvSpPr>
            <a:spLocks/>
          </p:cNvSpPr>
          <p:nvPr/>
        </p:nvSpPr>
        <p:spPr bwMode="auto">
          <a:xfrm>
            <a:off x="6682406" y="3325476"/>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2" name="Freeform 191"/>
          <p:cNvSpPr>
            <a:spLocks/>
          </p:cNvSpPr>
          <p:nvPr/>
        </p:nvSpPr>
        <p:spPr bwMode="auto">
          <a:xfrm>
            <a:off x="7064408" y="4081540"/>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3" name="Freeform 192"/>
          <p:cNvSpPr>
            <a:spLocks/>
          </p:cNvSpPr>
          <p:nvPr/>
        </p:nvSpPr>
        <p:spPr bwMode="auto">
          <a:xfrm>
            <a:off x="7103680" y="3543895"/>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4" name="Freeform 193"/>
          <p:cNvSpPr>
            <a:spLocks/>
          </p:cNvSpPr>
          <p:nvPr/>
        </p:nvSpPr>
        <p:spPr bwMode="auto">
          <a:xfrm>
            <a:off x="6959090"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75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5" name="Freeform 194"/>
          <p:cNvSpPr>
            <a:spLocks/>
          </p:cNvSpPr>
          <p:nvPr/>
        </p:nvSpPr>
        <p:spPr bwMode="auto">
          <a:xfrm>
            <a:off x="7034062" y="3573764"/>
            <a:ext cx="237413" cy="270690"/>
          </a:xfrm>
          <a:custGeom>
            <a:avLst/>
            <a:gdLst>
              <a:gd name="T0" fmla="*/ 1557099446 w 10000"/>
              <a:gd name="T1" fmla="*/ 2147483647 h 10000"/>
              <a:gd name="T2" fmla="*/ 1795553424 w 10000"/>
              <a:gd name="T3" fmla="*/ 2147483647 h 10000"/>
              <a:gd name="T4" fmla="*/ 1795553424 w 10000"/>
              <a:gd name="T5" fmla="*/ 2019481425 h 10000"/>
              <a:gd name="T6" fmla="*/ 1561415592 w 10000"/>
              <a:gd name="T7" fmla="*/ 1716105542 h 10000"/>
              <a:gd name="T8" fmla="*/ 1249166454 w 10000"/>
              <a:gd name="T9" fmla="*/ 1211740132 h 10000"/>
              <a:gd name="T10" fmla="*/ 1014850316 w 10000"/>
              <a:gd name="T11" fmla="*/ 806974560 h 10000"/>
              <a:gd name="T12" fmla="*/ 1092952268 w 10000"/>
              <a:gd name="T13" fmla="*/ 605742369 h 10000"/>
              <a:gd name="T14" fmla="*/ 1014850316 w 10000"/>
              <a:gd name="T15" fmla="*/ 403998332 h 10000"/>
              <a:gd name="T16" fmla="*/ 780703130 w 10000"/>
              <a:gd name="T17" fmla="*/ 302621350 h 10000"/>
              <a:gd name="T18" fmla="*/ 624489387 w 10000"/>
              <a:gd name="T19" fmla="*/ 0 h 10000"/>
              <a:gd name="T20" fmla="*/ 546386970 w 10000"/>
              <a:gd name="T21" fmla="*/ 0 h 10000"/>
              <a:gd name="T22" fmla="*/ 156213743 w 10000"/>
              <a:gd name="T23" fmla="*/ 100622449 h 10000"/>
              <a:gd name="T24" fmla="*/ 0 w 10000"/>
              <a:gd name="T25" fmla="*/ 403998332 h 10000"/>
              <a:gd name="T26" fmla="*/ 78102417 w 10000"/>
              <a:gd name="T27" fmla="*/ 605742369 h 10000"/>
              <a:gd name="T28" fmla="*/ 156213743 w 10000"/>
              <a:gd name="T29" fmla="*/ 1211740132 h 10000"/>
              <a:gd name="T30" fmla="*/ 702600713 w 10000"/>
              <a:gd name="T31" fmla="*/ 1211740132 h 10000"/>
              <a:gd name="T32" fmla="*/ 936738546 w 10000"/>
              <a:gd name="T33" fmla="*/ 1312362604 h 10000"/>
              <a:gd name="T34" fmla="*/ 1327090100 w 10000"/>
              <a:gd name="T35" fmla="*/ 2120103874 h 10000"/>
              <a:gd name="T36" fmla="*/ 1249166454 w 10000"/>
              <a:gd name="T37" fmla="*/ 2147483647 h 10000"/>
              <a:gd name="T38" fmla="*/ 1557099446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196" name="Freeform 195"/>
          <p:cNvSpPr>
            <a:spLocks/>
          </p:cNvSpPr>
          <p:nvPr/>
        </p:nvSpPr>
        <p:spPr bwMode="auto">
          <a:xfrm>
            <a:off x="7105464" y="3825786"/>
            <a:ext cx="166011" cy="138145"/>
          </a:xfrm>
          <a:custGeom>
            <a:avLst/>
            <a:gdLst>
              <a:gd name="T0" fmla="*/ 348872861 w 10000"/>
              <a:gd name="T1" fmla="*/ 27209600 h 6448"/>
              <a:gd name="T2" fmla="*/ 315095383 w 10000"/>
              <a:gd name="T3" fmla="*/ 15074732 h 6448"/>
              <a:gd name="T4" fmla="*/ 240533365 w 10000"/>
              <a:gd name="T5" fmla="*/ 0 h 6448"/>
              <a:gd name="T6" fmla="*/ 80162754 w 10000"/>
              <a:gd name="T7" fmla="*/ 50172884 h 6448"/>
              <a:gd name="T8" fmla="*/ 0 w 10000"/>
              <a:gd name="T9" fmla="*/ 150615594 h 6448"/>
              <a:gd name="T10" fmla="*/ 0 w 10000"/>
              <a:gd name="T11" fmla="*/ 351307147 h 6448"/>
              <a:gd name="T12" fmla="*/ 133606765 w 10000"/>
              <a:gd name="T13" fmla="*/ 601966131 h 6448"/>
              <a:gd name="T14" fmla="*/ 187047513 w 10000"/>
              <a:gd name="T15" fmla="*/ 652241915 h 6448"/>
              <a:gd name="T16" fmla="*/ 240533365 w 10000"/>
              <a:gd name="T17" fmla="*/ 601966131 h 6448"/>
              <a:gd name="T18" fmla="*/ 267168619 w 10000"/>
              <a:gd name="T19" fmla="*/ 501626339 h 6448"/>
              <a:gd name="T20" fmla="*/ 347418124 w 10000"/>
              <a:gd name="T21" fmla="*/ 451756161 h 6448"/>
              <a:gd name="T22" fmla="*/ 427539023 w 10000"/>
              <a:gd name="T23" fmla="*/ 351307147 h 6448"/>
              <a:gd name="T24" fmla="*/ 427539023 w 10000"/>
              <a:gd name="T25" fmla="*/ 50172884 h 6448"/>
              <a:gd name="T26" fmla="*/ 348872861 w 10000"/>
              <a:gd name="T27" fmla="*/ 2720960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lumMod val="75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srgbClr val="0000FF"/>
              </a:solidFill>
            </a:endParaRPr>
          </a:p>
        </p:txBody>
      </p:sp>
      <p:sp>
        <p:nvSpPr>
          <p:cNvPr id="205" name="Freeform 204"/>
          <p:cNvSpPr/>
          <p:nvPr/>
        </p:nvSpPr>
        <p:spPr>
          <a:xfrm>
            <a:off x="5488350" y="3332608"/>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16" name="Freeform 215"/>
          <p:cNvSpPr/>
          <p:nvPr/>
        </p:nvSpPr>
        <p:spPr>
          <a:xfrm>
            <a:off x="4922044" y="4075433"/>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FF"/>
              </a:solidFill>
            </a:endParaRPr>
          </a:p>
        </p:txBody>
      </p:sp>
      <p:sp>
        <p:nvSpPr>
          <p:cNvPr id="200" name="Freeform 199"/>
          <p:cNvSpPr/>
          <p:nvPr/>
        </p:nvSpPr>
        <p:spPr>
          <a:xfrm>
            <a:off x="5364126" y="2902688"/>
            <a:ext cx="50504" cy="61138"/>
          </a:xfrm>
          <a:custGeom>
            <a:avLst/>
            <a:gdLst>
              <a:gd name="connsiteX0" fmla="*/ 0 w 50504"/>
              <a:gd name="connsiteY0" fmla="*/ 7975 h 61138"/>
              <a:gd name="connsiteX1" fmla="*/ 50504 w 50504"/>
              <a:gd name="connsiteY1" fmla="*/ 0 h 61138"/>
              <a:gd name="connsiteX2" fmla="*/ 50504 w 50504"/>
              <a:gd name="connsiteY2" fmla="*/ 31898 h 61138"/>
              <a:gd name="connsiteX3" fmla="*/ 31897 w 50504"/>
              <a:gd name="connsiteY3" fmla="*/ 61138 h 61138"/>
              <a:gd name="connsiteX4" fmla="*/ 0 w 50504"/>
              <a:gd name="connsiteY4" fmla="*/ 7975 h 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 h="61138">
                <a:moveTo>
                  <a:pt x="0" y="7975"/>
                </a:moveTo>
                <a:lnTo>
                  <a:pt x="50504" y="0"/>
                </a:lnTo>
                <a:lnTo>
                  <a:pt x="50504" y="31898"/>
                </a:lnTo>
                <a:lnTo>
                  <a:pt x="31897" y="61138"/>
                </a:lnTo>
                <a:lnTo>
                  <a:pt x="0" y="797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1" name="Freeform 580"/>
          <p:cNvSpPr>
            <a:spLocks/>
          </p:cNvSpPr>
          <p:nvPr/>
        </p:nvSpPr>
        <p:spPr bwMode="auto">
          <a:xfrm rot="730076">
            <a:off x="3801323" y="2690756"/>
            <a:ext cx="405208" cy="33229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161364554 h 10009"/>
              <a:gd name="T14" fmla="*/ 2147483647 w 10000"/>
              <a:gd name="T15" fmla="*/ 2147483647 h 10009"/>
              <a:gd name="T16" fmla="*/ 2147483647 w 10000"/>
              <a:gd name="T17" fmla="*/ 161364554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2" name="Freeform 581"/>
          <p:cNvSpPr>
            <a:spLocks/>
          </p:cNvSpPr>
          <p:nvPr/>
        </p:nvSpPr>
        <p:spPr bwMode="auto">
          <a:xfrm rot="926903">
            <a:off x="3812033" y="2713158"/>
            <a:ext cx="101748" cy="233352"/>
          </a:xfrm>
          <a:custGeom>
            <a:avLst/>
            <a:gdLst>
              <a:gd name="T0" fmla="*/ 426029799 w 10000"/>
              <a:gd name="T1" fmla="*/ 2147483647 h 10437"/>
              <a:gd name="T2" fmla="*/ 426029799 w 10000"/>
              <a:gd name="T3" fmla="*/ 2147483647 h 10437"/>
              <a:gd name="T4" fmla="*/ 441127138 w 10000"/>
              <a:gd name="T5" fmla="*/ 2147483647 h 10437"/>
              <a:gd name="T6" fmla="*/ 486896829 w 10000"/>
              <a:gd name="T7" fmla="*/ 2147483647 h 10437"/>
              <a:gd name="T8" fmla="*/ 486896829 w 10000"/>
              <a:gd name="T9" fmla="*/ 2147483647 h 10437"/>
              <a:gd name="T10" fmla="*/ 505393367 w 10000"/>
              <a:gd name="T11" fmla="*/ 2147483647 h 10437"/>
              <a:gd name="T12" fmla="*/ 547757218 w 10000"/>
              <a:gd name="T13" fmla="*/ 2147483647 h 10437"/>
              <a:gd name="T14" fmla="*/ 556948788 w 10000"/>
              <a:gd name="T15" fmla="*/ 2147483647 h 10437"/>
              <a:gd name="T16" fmla="*/ 608617535 w 10000"/>
              <a:gd name="T17" fmla="*/ 2147483647 h 10437"/>
              <a:gd name="T18" fmla="*/ 547757218 w 10000"/>
              <a:gd name="T19" fmla="*/ 2147483647 h 10437"/>
              <a:gd name="T20" fmla="*/ 486896829 w 10000"/>
              <a:gd name="T21" fmla="*/ 1175804211 h 10437"/>
              <a:gd name="T22" fmla="*/ 304309174 w 10000"/>
              <a:gd name="T23" fmla="*/ 0 h 10437"/>
              <a:gd name="T24" fmla="*/ 182587736 w 10000"/>
              <a:gd name="T25" fmla="*/ 1175804211 h 10437"/>
              <a:gd name="T26" fmla="*/ 121720705 w 10000"/>
              <a:gd name="T27" fmla="*/ 2147483647 h 10437"/>
              <a:gd name="T28" fmla="*/ 75167108 w 10000"/>
              <a:gd name="T29" fmla="*/ 2147483647 h 10437"/>
              <a:gd name="T30" fmla="*/ 121720705 w 10000"/>
              <a:gd name="T31" fmla="*/ 2147483647 h 10437"/>
              <a:gd name="T32" fmla="*/ 121720705 w 10000"/>
              <a:gd name="T33" fmla="*/ 2147483647 h 10437"/>
              <a:gd name="T34" fmla="*/ 13937767 w 10000"/>
              <a:gd name="T35" fmla="*/ 2147483647 h 10437"/>
              <a:gd name="T36" fmla="*/ 0 w 10000"/>
              <a:gd name="T37" fmla="*/ 2147483647 h 10437"/>
              <a:gd name="T38" fmla="*/ 39560971 w 10000"/>
              <a:gd name="T39" fmla="*/ 2147483647 h 10437"/>
              <a:gd name="T40" fmla="*/ 121720705 w 10000"/>
              <a:gd name="T41" fmla="*/ 2147483647 h 10437"/>
              <a:gd name="T42" fmla="*/ 68959129 w 10000"/>
              <a:gd name="T43" fmla="*/ 2147483647 h 10437"/>
              <a:gd name="T44" fmla="*/ 394566826 w 10000"/>
              <a:gd name="T45" fmla="*/ 2147483647 h 10437"/>
              <a:gd name="T46" fmla="*/ 436863210 w 10000"/>
              <a:gd name="T47" fmla="*/ 2147483647 h 10437"/>
              <a:gd name="T48" fmla="*/ 426029799 w 10000"/>
              <a:gd name="T49" fmla="*/ 2147483647 h 10437"/>
              <a:gd name="T50" fmla="*/ 426029799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3" name="Freeform 582"/>
          <p:cNvSpPr>
            <a:spLocks/>
          </p:cNvSpPr>
          <p:nvPr/>
        </p:nvSpPr>
        <p:spPr bwMode="auto">
          <a:xfrm>
            <a:off x="4408243" y="2565678"/>
            <a:ext cx="214207" cy="98943"/>
          </a:xfrm>
          <a:custGeom>
            <a:avLst/>
            <a:gdLst>
              <a:gd name="T0" fmla="*/ 2147483647 w 10000"/>
              <a:gd name="T1" fmla="*/ 230353942 h 10000"/>
              <a:gd name="T2" fmla="*/ 2147483647 w 10000"/>
              <a:gd name="T3" fmla="*/ 153542679 h 10000"/>
              <a:gd name="T4" fmla="*/ 2147483647 w 10000"/>
              <a:gd name="T5" fmla="*/ 153542679 h 10000"/>
              <a:gd name="T6" fmla="*/ 2147483647 w 10000"/>
              <a:gd name="T7" fmla="*/ 76771339 h 10000"/>
              <a:gd name="T8" fmla="*/ 2147483647 w 10000"/>
              <a:gd name="T9" fmla="*/ 38383015 h 10000"/>
              <a:gd name="T10" fmla="*/ 2147483647 w 10000"/>
              <a:gd name="T11" fmla="*/ 38383015 h 10000"/>
              <a:gd name="T12" fmla="*/ 2147483647 w 10000"/>
              <a:gd name="T13" fmla="*/ 0 h 10000"/>
              <a:gd name="T14" fmla="*/ 2147483647 w 10000"/>
              <a:gd name="T15" fmla="*/ 38383015 h 10000"/>
              <a:gd name="T16" fmla="*/ 2147483647 w 10000"/>
              <a:gd name="T17" fmla="*/ 38383015 h 10000"/>
              <a:gd name="T18" fmla="*/ 2147483647 w 10000"/>
              <a:gd name="T19" fmla="*/ 76771339 h 10000"/>
              <a:gd name="T20" fmla="*/ 2147483647 w 10000"/>
              <a:gd name="T21" fmla="*/ 115154355 h 10000"/>
              <a:gd name="T22" fmla="*/ 2147483647 w 10000"/>
              <a:gd name="T23" fmla="*/ 191925686 h 10000"/>
              <a:gd name="T24" fmla="*/ 2147483647 w 10000"/>
              <a:gd name="T25" fmla="*/ 230353942 h 10000"/>
              <a:gd name="T26" fmla="*/ 2147483647 w 10000"/>
              <a:gd name="T27" fmla="*/ 230353942 h 10000"/>
              <a:gd name="T28" fmla="*/ 2147483647 w 10000"/>
              <a:gd name="T29" fmla="*/ 268737521 h 10000"/>
              <a:gd name="T30" fmla="*/ 2147483647 w 10000"/>
              <a:gd name="T31" fmla="*/ 268737521 h 10000"/>
              <a:gd name="T32" fmla="*/ 1048843394 w 10000"/>
              <a:gd name="T33" fmla="*/ 268737521 h 10000"/>
              <a:gd name="T34" fmla="*/ 0 w 10000"/>
              <a:gd name="T35" fmla="*/ 268737521 h 10000"/>
              <a:gd name="T36" fmla="*/ 1048843394 w 10000"/>
              <a:gd name="T37" fmla="*/ 307125281 h 10000"/>
              <a:gd name="T38" fmla="*/ 2147483647 w 10000"/>
              <a:gd name="T39" fmla="*/ 383896612 h 10000"/>
              <a:gd name="T40" fmla="*/ 2147483647 w 10000"/>
              <a:gd name="T41" fmla="*/ 422280200 h 10000"/>
              <a:gd name="T42" fmla="*/ 2147483647 w 10000"/>
              <a:gd name="T43" fmla="*/ 383896612 h 10000"/>
              <a:gd name="T44" fmla="*/ 2147483647 w 10000"/>
              <a:gd name="T45" fmla="*/ 383896612 h 10000"/>
              <a:gd name="T46" fmla="*/ 2147483647 w 10000"/>
              <a:gd name="T47" fmla="*/ 422280200 h 10000"/>
              <a:gd name="T48" fmla="*/ 2147483647 w 10000"/>
              <a:gd name="T49" fmla="*/ 422280200 h 10000"/>
              <a:gd name="T50" fmla="*/ 2147483647 w 10000"/>
              <a:gd name="T51" fmla="*/ 422280200 h 10000"/>
              <a:gd name="T52" fmla="*/ 2147483647 w 10000"/>
              <a:gd name="T53" fmla="*/ 345508860 h 10000"/>
              <a:gd name="T54" fmla="*/ 2147483647 w 10000"/>
              <a:gd name="T55" fmla="*/ 345508860 h 10000"/>
              <a:gd name="T56" fmla="*/ 2147483647 w 10000"/>
              <a:gd name="T57" fmla="*/ 230353942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4" name="Freeform 583"/>
          <p:cNvSpPr>
            <a:spLocks/>
          </p:cNvSpPr>
          <p:nvPr/>
        </p:nvSpPr>
        <p:spPr bwMode="auto">
          <a:xfrm rot="471028">
            <a:off x="4040521" y="2442467"/>
            <a:ext cx="342731" cy="345363"/>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852645632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5" name="Freeform 584"/>
          <p:cNvSpPr>
            <a:spLocks/>
          </p:cNvSpPr>
          <p:nvPr/>
        </p:nvSpPr>
        <p:spPr bwMode="auto">
          <a:xfrm>
            <a:off x="4331484" y="2649686"/>
            <a:ext cx="349871" cy="371498"/>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6" name="Freeform 585"/>
          <p:cNvSpPr>
            <a:spLocks/>
          </p:cNvSpPr>
          <p:nvPr/>
        </p:nvSpPr>
        <p:spPr bwMode="auto">
          <a:xfrm>
            <a:off x="4322560" y="2287521"/>
            <a:ext cx="224917" cy="343496"/>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1081275730 w 10045"/>
              <a:gd name="T11" fmla="*/ 2147483647 h 10019"/>
              <a:gd name="T12" fmla="*/ 1081275730 w 10045"/>
              <a:gd name="T13" fmla="*/ 2147483647 h 10019"/>
              <a:gd name="T14" fmla="*/ 2147483647 w 10045"/>
              <a:gd name="T15" fmla="*/ 2147483647 h 10019"/>
              <a:gd name="T16" fmla="*/ 1081275730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7" name="Freeform 586"/>
          <p:cNvSpPr>
            <a:spLocks/>
          </p:cNvSpPr>
          <p:nvPr/>
        </p:nvSpPr>
        <p:spPr bwMode="auto">
          <a:xfrm>
            <a:off x="4293999" y="2358461"/>
            <a:ext cx="85683" cy="119477"/>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8" name="Freeform 587"/>
          <p:cNvSpPr>
            <a:spLocks/>
          </p:cNvSpPr>
          <p:nvPr/>
        </p:nvSpPr>
        <p:spPr bwMode="auto">
          <a:xfrm rot="20966185">
            <a:off x="4722413" y="2868104"/>
            <a:ext cx="178505" cy="192283"/>
          </a:xfrm>
          <a:custGeom>
            <a:avLst/>
            <a:gdLst>
              <a:gd name="T0" fmla="*/ 2147483647 w 9874"/>
              <a:gd name="T1" fmla="*/ 861456484 h 10000"/>
              <a:gd name="T2" fmla="*/ 2147483647 w 9874"/>
              <a:gd name="T3" fmla="*/ 573160271 h 10000"/>
              <a:gd name="T4" fmla="*/ 2147483647 w 9874"/>
              <a:gd name="T5" fmla="*/ 571945092 h 10000"/>
              <a:gd name="T6" fmla="*/ 2147483647 w 9874"/>
              <a:gd name="T7" fmla="*/ 0 h 10000"/>
              <a:gd name="T8" fmla="*/ 2147483647 w 9874"/>
              <a:gd name="T9" fmla="*/ 350414474 h 10000"/>
              <a:gd name="T10" fmla="*/ 2147483647 w 9874"/>
              <a:gd name="T11" fmla="*/ 1282208266 h 10000"/>
              <a:gd name="T12" fmla="*/ 1792679761 w 9874"/>
              <a:gd name="T13" fmla="*/ 1861231051 h 10000"/>
              <a:gd name="T14" fmla="*/ 1792679761 w 9874"/>
              <a:gd name="T15" fmla="*/ 2147483647 h 10000"/>
              <a:gd name="T16" fmla="*/ 1194741583 w 9874"/>
              <a:gd name="T17" fmla="*/ 2147483647 h 10000"/>
              <a:gd name="T18" fmla="*/ 0 w 9874"/>
              <a:gd name="T19" fmla="*/ 2147483647 h 10000"/>
              <a:gd name="T20" fmla="*/ 1194741583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083902531 h 10000"/>
              <a:gd name="T46" fmla="*/ 2147483647 w 9874"/>
              <a:gd name="T47" fmla="*/ 1331460655 h 10000"/>
              <a:gd name="T48" fmla="*/ 2147483647 w 9874"/>
              <a:gd name="T49" fmla="*/ 1056034845 h 10000"/>
              <a:gd name="T50" fmla="*/ 2147483647 w 9874"/>
              <a:gd name="T51" fmla="*/ 86145648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89" name="Freeform 588"/>
          <p:cNvSpPr>
            <a:spLocks/>
          </p:cNvSpPr>
          <p:nvPr/>
        </p:nvSpPr>
        <p:spPr bwMode="auto">
          <a:xfrm>
            <a:off x="4711702" y="2569412"/>
            <a:ext cx="230272" cy="197883"/>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962987830 h 10000"/>
              <a:gd name="T10" fmla="*/ 2147483647 w 10000"/>
              <a:gd name="T11" fmla="*/ 1505821189 h 10000"/>
              <a:gd name="T12" fmla="*/ 2147483647 w 10000"/>
              <a:gd name="T13" fmla="*/ 962987830 h 10000"/>
              <a:gd name="T14" fmla="*/ 2147483647 w 10000"/>
              <a:gd name="T15" fmla="*/ 2147483647 h 10000"/>
              <a:gd name="T16" fmla="*/ 1839321513 w 10000"/>
              <a:gd name="T17" fmla="*/ 2147483647 h 10000"/>
              <a:gd name="T18" fmla="*/ 1728171895 w 10000"/>
              <a:gd name="T19" fmla="*/ 2147483647 h 10000"/>
              <a:gd name="T20" fmla="*/ 1513069159 w 10000"/>
              <a:gd name="T21" fmla="*/ 2147483647 h 10000"/>
              <a:gd name="T22" fmla="*/ 7214134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0" name="Freeform 589"/>
          <p:cNvSpPr>
            <a:spLocks/>
          </p:cNvSpPr>
          <p:nvPr/>
        </p:nvSpPr>
        <p:spPr bwMode="auto">
          <a:xfrm>
            <a:off x="4479645" y="2477938"/>
            <a:ext cx="178505" cy="97075"/>
          </a:xfrm>
          <a:custGeom>
            <a:avLst/>
            <a:gdLst>
              <a:gd name="T0" fmla="*/ 2147483647 w 10569"/>
              <a:gd name="T1" fmla="*/ 218132199 h 10092"/>
              <a:gd name="T2" fmla="*/ 2147483647 w 10569"/>
              <a:gd name="T3" fmla="*/ 122706788 h 10092"/>
              <a:gd name="T4" fmla="*/ 2147483647 w 10569"/>
              <a:gd name="T5" fmla="*/ 61371189 h 10092"/>
              <a:gd name="T6" fmla="*/ 2147483647 w 10569"/>
              <a:gd name="T7" fmla="*/ 0 h 10092"/>
              <a:gd name="T8" fmla="*/ 2147483647 w 10569"/>
              <a:gd name="T9" fmla="*/ 30665321 h 10092"/>
              <a:gd name="T10" fmla="*/ 2147483647 w 10569"/>
              <a:gd name="T11" fmla="*/ 0 h 10092"/>
              <a:gd name="T12" fmla="*/ 2097951320 w 10569"/>
              <a:gd name="T13" fmla="*/ 30665321 h 10092"/>
              <a:gd name="T14" fmla="*/ 1401434486 w 10569"/>
              <a:gd name="T15" fmla="*/ 61371189 h 10092"/>
              <a:gd name="T16" fmla="*/ 704917667 w 10569"/>
              <a:gd name="T17" fmla="*/ 92041467 h 10092"/>
              <a:gd name="T18" fmla="*/ 8448222 w 10569"/>
              <a:gd name="T19" fmla="*/ 122706788 h 10092"/>
              <a:gd name="T20" fmla="*/ 357065685 w 10569"/>
              <a:gd name="T21" fmla="*/ 164160932 h 10092"/>
              <a:gd name="T22" fmla="*/ 1012965140 w 10569"/>
              <a:gd name="T23" fmla="*/ 220119984 h 10092"/>
              <a:gd name="T24" fmla="*/ 1750099564 w 10569"/>
              <a:gd name="T25" fmla="*/ 306784830 h 10092"/>
              <a:gd name="T26" fmla="*/ 2097951320 w 10569"/>
              <a:gd name="T27" fmla="*/ 337490632 h 10092"/>
              <a:gd name="T28" fmla="*/ 2147483647 w 10569"/>
              <a:gd name="T29" fmla="*/ 371544855 h 10092"/>
              <a:gd name="T30" fmla="*/ 2147483647 w 10569"/>
              <a:gd name="T31" fmla="*/ 367936564 h 10092"/>
              <a:gd name="T32" fmla="*/ 2147483647 w 10569"/>
              <a:gd name="T33" fmla="*/ 337230696 h 10092"/>
              <a:gd name="T34" fmla="*/ 2147483647 w 10569"/>
              <a:gd name="T35" fmla="*/ 346435062 h 10092"/>
              <a:gd name="T36" fmla="*/ 2147483647 w 10569"/>
              <a:gd name="T37" fmla="*/ 347321125 h 10092"/>
              <a:gd name="T38" fmla="*/ 2147483647 w 10569"/>
              <a:gd name="T39" fmla="*/ 353615522 h 10092"/>
              <a:gd name="T40" fmla="*/ 2147483647 w 10569"/>
              <a:gd name="T41" fmla="*/ 369740943 h 10092"/>
              <a:gd name="T42" fmla="*/ 2147483647 w 10569"/>
              <a:gd name="T43" fmla="*/ 344411753 h 10092"/>
              <a:gd name="T44" fmla="*/ 2147483647 w 10569"/>
              <a:gd name="T45" fmla="*/ 35921159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1" name="Freeform 590"/>
          <p:cNvSpPr>
            <a:spLocks/>
          </p:cNvSpPr>
          <p:nvPr/>
        </p:nvSpPr>
        <p:spPr bwMode="auto">
          <a:xfrm>
            <a:off x="4606384" y="2578746"/>
            <a:ext cx="155301" cy="112010"/>
          </a:xfrm>
          <a:custGeom>
            <a:avLst/>
            <a:gdLst>
              <a:gd name="T0" fmla="*/ 2147483647 w 9980"/>
              <a:gd name="T1" fmla="*/ 0 h 10000"/>
              <a:gd name="T2" fmla="*/ 2147483647 w 9980"/>
              <a:gd name="T3" fmla="*/ 120347451 h 10000"/>
              <a:gd name="T4" fmla="*/ 2048295641 w 9980"/>
              <a:gd name="T5" fmla="*/ 174854502 h 10000"/>
              <a:gd name="T6" fmla="*/ 1295790420 w 9980"/>
              <a:gd name="T7" fmla="*/ 229369258 h 10000"/>
              <a:gd name="T8" fmla="*/ 794318046 w 9980"/>
              <a:gd name="T9" fmla="*/ 209556601 h 10000"/>
              <a:gd name="T10" fmla="*/ 543839063 w 9980"/>
              <a:gd name="T11" fmla="*/ 174854502 h 10000"/>
              <a:gd name="T12" fmla="*/ 292843180 w 9980"/>
              <a:gd name="T13" fmla="*/ 283793289 h 10000"/>
              <a:gd name="T14" fmla="*/ 41849789 w 9980"/>
              <a:gd name="T15" fmla="*/ 447321156 h 10000"/>
              <a:gd name="T16" fmla="*/ 11224449 w 9980"/>
              <a:gd name="T17" fmla="*/ 470376980 h 10000"/>
              <a:gd name="T18" fmla="*/ 159185930 w 9980"/>
              <a:gd name="T19" fmla="*/ 536612402 h 10000"/>
              <a:gd name="T20" fmla="*/ 838699122 w 9980"/>
              <a:gd name="T21" fmla="*/ 744424260 h 10000"/>
              <a:gd name="T22" fmla="*/ 1841683506 w 9980"/>
              <a:gd name="T23" fmla="*/ 792279756 h 10000"/>
              <a:gd name="T24" fmla="*/ 2147483647 w 9980"/>
              <a:gd name="T25" fmla="*/ 746169002 h 10000"/>
              <a:gd name="T26" fmla="*/ 2147483647 w 9980"/>
              <a:gd name="T27" fmla="*/ 678509460 h 10000"/>
              <a:gd name="T28" fmla="*/ 2147483647 w 9980"/>
              <a:gd name="T29" fmla="*/ 678509460 h 10000"/>
              <a:gd name="T30" fmla="*/ 2147483647 w 9980"/>
              <a:gd name="T31" fmla="*/ 610766908 h 10000"/>
              <a:gd name="T32" fmla="*/ 2147483647 w 9980"/>
              <a:gd name="T33" fmla="*/ 392815010 h 10000"/>
              <a:gd name="T34" fmla="*/ 2147483647 w 9980"/>
              <a:gd name="T35" fmla="*/ 120347451 h 10000"/>
              <a:gd name="T36" fmla="*/ 2147483647 w 9980"/>
              <a:gd name="T37" fmla="*/ 9902428 h 10000"/>
              <a:gd name="T38" fmla="*/ 2147483647 w 9980"/>
              <a:gd name="T39" fmla="*/ 26306802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2" name="Freeform 591"/>
          <p:cNvSpPr>
            <a:spLocks/>
          </p:cNvSpPr>
          <p:nvPr/>
        </p:nvSpPr>
        <p:spPr bwMode="auto">
          <a:xfrm>
            <a:off x="4611740" y="2532076"/>
            <a:ext cx="149945" cy="82140"/>
          </a:xfrm>
          <a:custGeom>
            <a:avLst/>
            <a:gdLst>
              <a:gd name="T0" fmla="*/ 2147483647 w 10000"/>
              <a:gd name="T1" fmla="*/ 11717197 h 9595"/>
              <a:gd name="T2" fmla="*/ 2117831042 w 10000"/>
              <a:gd name="T3" fmla="*/ 1864984 h 9595"/>
              <a:gd name="T4" fmla="*/ 1670018673 w 10000"/>
              <a:gd name="T5" fmla="*/ 1985706 h 9595"/>
              <a:gd name="T6" fmla="*/ 1192608324 w 10000"/>
              <a:gd name="T7" fmla="*/ 11717197 h 9595"/>
              <a:gd name="T8" fmla="*/ 954346452 w 10000"/>
              <a:gd name="T9" fmla="*/ 56295023 h 9595"/>
              <a:gd name="T10" fmla="*/ 0 w 10000"/>
              <a:gd name="T11" fmla="*/ 100895271 h 9595"/>
              <a:gd name="T12" fmla="*/ 238705181 w 10000"/>
              <a:gd name="T13" fmla="*/ 145472777 h 9595"/>
              <a:gd name="T14" fmla="*/ 413599734 w 10000"/>
              <a:gd name="T15" fmla="*/ 172255509 h 9595"/>
              <a:gd name="T16" fmla="*/ 852527046 w 10000"/>
              <a:gd name="T17" fmla="*/ 192499706 h 9595"/>
              <a:gd name="T18" fmla="*/ 1872358309 w 10000"/>
              <a:gd name="T19" fmla="*/ 165736637 h 9595"/>
              <a:gd name="T20" fmla="*/ 2147483647 w 10000"/>
              <a:gd name="T21" fmla="*/ 153539079 h 9595"/>
              <a:gd name="T22" fmla="*/ 2147483647 w 10000"/>
              <a:gd name="T23" fmla="*/ 109902201 h 9595"/>
              <a:gd name="T24" fmla="*/ 2147483647 w 10000"/>
              <a:gd name="T25" fmla="*/ 118909553 h 9595"/>
              <a:gd name="T26" fmla="*/ 2147483647 w 10000"/>
              <a:gd name="T27" fmla="*/ 99771804 h 9595"/>
              <a:gd name="T28" fmla="*/ 2147483647 w 10000"/>
              <a:gd name="T29" fmla="*/ 78603679 h 9595"/>
              <a:gd name="T30" fmla="*/ 2147483647 w 10000"/>
              <a:gd name="T31" fmla="*/ 43215616 h 9595"/>
              <a:gd name="T32" fmla="*/ 2147483647 w 10000"/>
              <a:gd name="T33" fmla="*/ 24356051 h 9595"/>
              <a:gd name="T34" fmla="*/ 2147483647 w 10000"/>
              <a:gd name="T35" fmla="*/ 11717197 h 9595"/>
              <a:gd name="T36" fmla="*/ 2147483647 w 10000"/>
              <a:gd name="T37" fmla="*/ 11717197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3" name="Freeform 592"/>
          <p:cNvSpPr>
            <a:spLocks/>
          </p:cNvSpPr>
          <p:nvPr/>
        </p:nvSpPr>
        <p:spPr bwMode="auto">
          <a:xfrm>
            <a:off x="4779535" y="2744893"/>
            <a:ext cx="205281" cy="166148"/>
          </a:xfrm>
          <a:custGeom>
            <a:avLst/>
            <a:gdLst>
              <a:gd name="T0" fmla="*/ 2147483647 w 10000"/>
              <a:gd name="T1" fmla="*/ 293810106 h 10000"/>
              <a:gd name="T2" fmla="*/ 1846282842 w 10000"/>
              <a:gd name="T3" fmla="*/ 293810106 h 10000"/>
              <a:gd name="T4" fmla="*/ 0 w 10000"/>
              <a:gd name="T5" fmla="*/ 0 h 10000"/>
              <a:gd name="T6" fmla="*/ 0 w 10000"/>
              <a:gd name="T7" fmla="*/ 587019553 h 10000"/>
              <a:gd name="T8" fmla="*/ 924200281 w 10000"/>
              <a:gd name="T9" fmla="*/ 1468447271 h 10000"/>
              <a:gd name="T10" fmla="*/ 1379187541 w 10000"/>
              <a:gd name="T11" fmla="*/ 2147483647 h 10000"/>
              <a:gd name="T12" fmla="*/ 924200281 w 10000"/>
              <a:gd name="T13" fmla="*/ 2147483647 h 10000"/>
              <a:gd name="T14" fmla="*/ 1846282842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1761659502 h 10000"/>
              <a:gd name="T42" fmla="*/ 2147483647 w 10000"/>
              <a:gd name="T43" fmla="*/ 587019553 h 10000"/>
              <a:gd name="T44" fmla="*/ 2147483647 w 10000"/>
              <a:gd name="T45" fmla="*/ 0 h 10000"/>
              <a:gd name="T46" fmla="*/ 2147483647 w 10000"/>
              <a:gd name="T47" fmla="*/ 29381010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4" name="Freeform 593"/>
          <p:cNvSpPr>
            <a:spLocks/>
          </p:cNvSpPr>
          <p:nvPr/>
        </p:nvSpPr>
        <p:spPr bwMode="auto">
          <a:xfrm>
            <a:off x="4322560" y="2610482"/>
            <a:ext cx="128524" cy="76540"/>
          </a:xfrm>
          <a:custGeom>
            <a:avLst/>
            <a:gdLst>
              <a:gd name="T0" fmla="*/ 1523412940 w 10000"/>
              <a:gd name="T1" fmla="*/ 20703172 h 11466"/>
              <a:gd name="T2" fmla="*/ 1384973249 w 10000"/>
              <a:gd name="T3" fmla="*/ 13260037 h 11466"/>
              <a:gd name="T4" fmla="*/ 1107889269 w 10000"/>
              <a:gd name="T5" fmla="*/ 5816929 h 11466"/>
              <a:gd name="T6" fmla="*/ 705952907 w 10000"/>
              <a:gd name="T7" fmla="*/ 11598732 h 11466"/>
              <a:gd name="T8" fmla="*/ 629180878 w 10000"/>
              <a:gd name="T9" fmla="*/ 0 h 11466"/>
              <a:gd name="T10" fmla="*/ 415505657 w 10000"/>
              <a:gd name="T11" fmla="*/ 11182239 h 11466"/>
              <a:gd name="T12" fmla="*/ 0 w 10000"/>
              <a:gd name="T13" fmla="*/ 35589387 h 11466"/>
              <a:gd name="T14" fmla="*/ 0 w 10000"/>
              <a:gd name="T15" fmla="*/ 50474506 h 11466"/>
              <a:gd name="T16" fmla="*/ 277065955 w 10000"/>
              <a:gd name="T17" fmla="*/ 50474506 h 11466"/>
              <a:gd name="T18" fmla="*/ 408729233 w 10000"/>
              <a:gd name="T19" fmla="*/ 68272305 h 11466"/>
              <a:gd name="T20" fmla="*/ 553945349 w 10000"/>
              <a:gd name="T21" fmla="*/ 65360750 h 11466"/>
              <a:gd name="T22" fmla="*/ 860112323 w 10000"/>
              <a:gd name="T23" fmla="*/ 53797304 h 11466"/>
              <a:gd name="T24" fmla="*/ 1019100903 w 10000"/>
              <a:gd name="T25" fmla="*/ 60412870 h 11466"/>
              <a:gd name="T26" fmla="*/ 1523412940 w 10000"/>
              <a:gd name="T27" fmla="*/ 50474506 h 11466"/>
              <a:gd name="T28" fmla="*/ 1800478906 w 10000"/>
              <a:gd name="T29" fmla="*/ 43031399 h 11466"/>
              <a:gd name="T30" fmla="*/ 1938918597 w 10000"/>
              <a:gd name="T31" fmla="*/ 43031399 h 11466"/>
              <a:gd name="T32" fmla="*/ 1800478906 w 10000"/>
              <a:gd name="T33" fmla="*/ 35589387 h 11466"/>
              <a:gd name="T34" fmla="*/ 1523412940 w 10000"/>
              <a:gd name="T35" fmla="*/ 2070317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5" name="Freeform 594"/>
          <p:cNvSpPr>
            <a:spLocks/>
          </p:cNvSpPr>
          <p:nvPr/>
        </p:nvSpPr>
        <p:spPr bwMode="auto">
          <a:xfrm>
            <a:off x="4258298" y="2438734"/>
            <a:ext cx="80327" cy="87741"/>
          </a:xfrm>
          <a:custGeom>
            <a:avLst/>
            <a:gdLst>
              <a:gd name="T0" fmla="*/ 43091458 w 10056"/>
              <a:gd name="T1" fmla="*/ 105833347 h 10000"/>
              <a:gd name="T2" fmla="*/ 60516545 w 10056"/>
              <a:gd name="T3" fmla="*/ 148181948 h 10000"/>
              <a:gd name="T4" fmla="*/ 95382098 w 10056"/>
              <a:gd name="T5" fmla="*/ 169343381 h 10000"/>
              <a:gd name="T6" fmla="*/ 127165973 w 10056"/>
              <a:gd name="T7" fmla="*/ 196710131 h 10000"/>
              <a:gd name="T8" fmla="*/ 159904912 w 10056"/>
              <a:gd name="T9" fmla="*/ 231533339 h 10000"/>
              <a:gd name="T10" fmla="*/ 180375846 w 10056"/>
              <a:gd name="T11" fmla="*/ 174299266 h 10000"/>
              <a:gd name="T12" fmla="*/ 168237950 w 10056"/>
              <a:gd name="T13" fmla="*/ 131951061 h 10000"/>
              <a:gd name="T14" fmla="*/ 181386826 w 10056"/>
              <a:gd name="T15" fmla="*/ 75990916 h 10000"/>
              <a:gd name="T16" fmla="*/ 155827284 w 10056"/>
              <a:gd name="T17" fmla="*/ 54825744 h 10000"/>
              <a:gd name="T18" fmla="*/ 130232265 w 10056"/>
              <a:gd name="T19" fmla="*/ 42323709 h 10000"/>
              <a:gd name="T20" fmla="*/ 95382098 w 10056"/>
              <a:gd name="T21" fmla="*/ 21161829 h 10000"/>
              <a:gd name="T22" fmla="*/ 60516545 w 10056"/>
              <a:gd name="T23" fmla="*/ 21161829 h 10000"/>
              <a:gd name="T24" fmla="*/ 43091458 w 10056"/>
              <a:gd name="T25" fmla="*/ 0 h 10000"/>
              <a:gd name="T26" fmla="*/ 8243820 w 10056"/>
              <a:gd name="T27" fmla="*/ 21161829 h 10000"/>
              <a:gd name="T28" fmla="*/ 0 w 10056"/>
              <a:gd name="T29" fmla="*/ 22481897 h 10000"/>
              <a:gd name="T30" fmla="*/ 16414107 w 10056"/>
              <a:gd name="T31" fmla="*/ 79716022 h 10000"/>
              <a:gd name="T32" fmla="*/ 43091458 w 10056"/>
              <a:gd name="T33" fmla="*/ 105833347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6" name="Freeform 595"/>
          <p:cNvSpPr>
            <a:spLocks/>
          </p:cNvSpPr>
          <p:nvPr/>
        </p:nvSpPr>
        <p:spPr bwMode="auto">
          <a:xfrm rot="21133526">
            <a:off x="4518916" y="2645952"/>
            <a:ext cx="99964" cy="5600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7" name="Freeform 596"/>
          <p:cNvSpPr>
            <a:spLocks/>
          </p:cNvSpPr>
          <p:nvPr/>
        </p:nvSpPr>
        <p:spPr bwMode="auto">
          <a:xfrm>
            <a:off x="4524271" y="2657153"/>
            <a:ext cx="160655" cy="175482"/>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8" name="Freeform 597"/>
          <p:cNvSpPr>
            <a:spLocks/>
          </p:cNvSpPr>
          <p:nvPr/>
        </p:nvSpPr>
        <p:spPr bwMode="auto">
          <a:xfrm>
            <a:off x="4590319" y="2718758"/>
            <a:ext cx="110674" cy="115743"/>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599" name="Freeform 598"/>
          <p:cNvSpPr>
            <a:spLocks/>
          </p:cNvSpPr>
          <p:nvPr/>
        </p:nvSpPr>
        <p:spPr bwMode="auto">
          <a:xfrm rot="286500">
            <a:off x="4670646" y="2789698"/>
            <a:ext cx="49981" cy="69073"/>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0" name="Freeform 599"/>
          <p:cNvSpPr>
            <a:spLocks/>
          </p:cNvSpPr>
          <p:nvPr/>
        </p:nvSpPr>
        <p:spPr bwMode="auto">
          <a:xfrm>
            <a:off x="4672431" y="2670220"/>
            <a:ext cx="80327" cy="67206"/>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1" name="Freeform 600"/>
          <p:cNvSpPr>
            <a:spLocks/>
          </p:cNvSpPr>
          <p:nvPr/>
        </p:nvSpPr>
        <p:spPr bwMode="auto">
          <a:xfrm>
            <a:off x="4686712" y="2731826"/>
            <a:ext cx="112458" cy="113876"/>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2" name="Freeform 601"/>
          <p:cNvSpPr>
            <a:spLocks/>
          </p:cNvSpPr>
          <p:nvPr/>
        </p:nvSpPr>
        <p:spPr bwMode="auto">
          <a:xfrm>
            <a:off x="4717057" y="2802765"/>
            <a:ext cx="44627" cy="57871"/>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3" name="Freeform 602"/>
          <p:cNvSpPr>
            <a:spLocks/>
          </p:cNvSpPr>
          <p:nvPr/>
        </p:nvSpPr>
        <p:spPr bwMode="auto">
          <a:xfrm>
            <a:off x="4736693" y="2834501"/>
            <a:ext cx="73187" cy="70939"/>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4" name="Freeform 603"/>
          <p:cNvSpPr>
            <a:spLocks/>
          </p:cNvSpPr>
          <p:nvPr/>
        </p:nvSpPr>
        <p:spPr bwMode="auto">
          <a:xfrm>
            <a:off x="4692067" y="2823300"/>
            <a:ext cx="60692" cy="128812"/>
          </a:xfrm>
          <a:custGeom>
            <a:avLst/>
            <a:gdLst>
              <a:gd name="T0" fmla="*/ 0 w 444747"/>
              <a:gd name="T1" fmla="*/ 6 h 900169"/>
              <a:gd name="T2" fmla="*/ 3 w 444747"/>
              <a:gd name="T3" fmla="*/ 8 h 900169"/>
              <a:gd name="T4" fmla="*/ 3 w 444747"/>
              <a:gd name="T5" fmla="*/ 19 h 900169"/>
              <a:gd name="T6" fmla="*/ 7 w 444747"/>
              <a:gd name="T7" fmla="*/ 24 h 900169"/>
              <a:gd name="T8" fmla="*/ 8 w 444747"/>
              <a:gd name="T9" fmla="*/ 22 h 900169"/>
              <a:gd name="T10" fmla="*/ 10 w 444747"/>
              <a:gd name="T11" fmla="*/ 18 h 900169"/>
              <a:gd name="T12" fmla="*/ 9 w 444747"/>
              <a:gd name="T13" fmla="*/ 16 h 900169"/>
              <a:gd name="T14" fmla="*/ 12 w 444747"/>
              <a:gd name="T15" fmla="*/ 15 h 900169"/>
              <a:gd name="T16" fmla="*/ 8 w 444747"/>
              <a:gd name="T17" fmla="*/ 13 h 900169"/>
              <a:gd name="T18" fmla="*/ 8 w 444747"/>
              <a:gd name="T19" fmla="*/ 7 h 900169"/>
              <a:gd name="T20" fmla="*/ 5 w 444747"/>
              <a:gd name="T21" fmla="*/ 0 h 900169"/>
              <a:gd name="T22" fmla="*/ 0 w 444747"/>
              <a:gd name="T23" fmla="*/ 6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5" name="Freeform 604"/>
          <p:cNvSpPr>
            <a:spLocks/>
          </p:cNvSpPr>
          <p:nvPr/>
        </p:nvSpPr>
        <p:spPr bwMode="auto">
          <a:xfrm>
            <a:off x="3829884" y="2252051"/>
            <a:ext cx="123168" cy="19228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06" name="Freeform 605"/>
          <p:cNvSpPr>
            <a:spLocks/>
          </p:cNvSpPr>
          <p:nvPr/>
        </p:nvSpPr>
        <p:spPr bwMode="auto">
          <a:xfrm>
            <a:off x="5604231" y="682052"/>
            <a:ext cx="490890" cy="655256"/>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FF000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7" name="Freeform 606"/>
          <p:cNvSpPr>
            <a:spLocks/>
          </p:cNvSpPr>
          <p:nvPr/>
        </p:nvSpPr>
        <p:spPr bwMode="auto">
          <a:xfrm>
            <a:off x="5313267" y="4537046"/>
            <a:ext cx="187432" cy="406968"/>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8" name="Freeform 607"/>
          <p:cNvSpPr>
            <a:spLocks/>
          </p:cNvSpPr>
          <p:nvPr/>
        </p:nvSpPr>
        <p:spPr bwMode="auto">
          <a:xfrm>
            <a:off x="8774494" y="5474192"/>
            <a:ext cx="201711" cy="240821"/>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09" name="Freeform 608"/>
          <p:cNvSpPr>
            <a:spLocks/>
          </p:cNvSpPr>
          <p:nvPr/>
        </p:nvSpPr>
        <p:spPr bwMode="auto">
          <a:xfrm>
            <a:off x="8949430" y="5257640"/>
            <a:ext cx="141019" cy="237087"/>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0" name="Freeform 609"/>
          <p:cNvSpPr>
            <a:spLocks/>
          </p:cNvSpPr>
          <p:nvPr/>
        </p:nvSpPr>
        <p:spPr bwMode="auto">
          <a:xfrm>
            <a:off x="7282186" y="4520245"/>
            <a:ext cx="1112090" cy="88300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00B050"/>
          </a:solidFill>
          <a:ln w="9525" cap="flat" cmpd="sng">
            <a:solidFill>
              <a:schemeClr val="bg2"/>
            </a:solidFill>
            <a:prstDash val="solid"/>
            <a:round/>
            <a:headEnd type="none" w="med" len="med"/>
            <a:tailEnd type="none" w="med" len="med"/>
          </a:ln>
          <a:effectLst/>
          <a:ex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1" name="Freeform 610"/>
          <p:cNvSpPr>
            <a:spLocks/>
          </p:cNvSpPr>
          <p:nvPr/>
        </p:nvSpPr>
        <p:spPr bwMode="auto">
          <a:xfrm>
            <a:off x="8155078" y="5455524"/>
            <a:ext cx="98178" cy="14001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2" name="Freeform 611"/>
          <p:cNvSpPr>
            <a:spLocks/>
          </p:cNvSpPr>
          <p:nvPr/>
        </p:nvSpPr>
        <p:spPr bwMode="auto">
          <a:xfrm>
            <a:off x="2341146" y="2449934"/>
            <a:ext cx="178505" cy="210952"/>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3" name="Freeform 612"/>
          <p:cNvSpPr>
            <a:spLocks/>
          </p:cNvSpPr>
          <p:nvPr/>
        </p:nvSpPr>
        <p:spPr bwMode="auto">
          <a:xfrm>
            <a:off x="1918087" y="3616701"/>
            <a:ext cx="192786" cy="5600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4" name="Freeform 613"/>
          <p:cNvSpPr>
            <a:spLocks/>
          </p:cNvSpPr>
          <p:nvPr/>
        </p:nvSpPr>
        <p:spPr bwMode="auto">
          <a:xfrm>
            <a:off x="4461795" y="2996915"/>
            <a:ext cx="87467" cy="541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5" name="Freeform 614"/>
          <p:cNvSpPr>
            <a:spLocks/>
          </p:cNvSpPr>
          <p:nvPr/>
        </p:nvSpPr>
        <p:spPr bwMode="auto">
          <a:xfrm>
            <a:off x="4363615" y="2892373"/>
            <a:ext cx="35701" cy="72806"/>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6" name="Freeform 615"/>
          <p:cNvSpPr>
            <a:spLocks/>
          </p:cNvSpPr>
          <p:nvPr/>
        </p:nvSpPr>
        <p:spPr bwMode="auto">
          <a:xfrm>
            <a:off x="4354691" y="2817700"/>
            <a:ext cx="44625" cy="5600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17" name="Freeform 616"/>
          <p:cNvSpPr>
            <a:spLocks/>
          </p:cNvSpPr>
          <p:nvPr/>
        </p:nvSpPr>
        <p:spPr bwMode="auto">
          <a:xfrm>
            <a:off x="5252574" y="3024917"/>
            <a:ext cx="44627" cy="9334"/>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18" name="Rectangle 617"/>
          <p:cNvSpPr>
            <a:spLocks noChangeArrowheads="1"/>
          </p:cNvSpPr>
          <p:nvPr/>
        </p:nvSpPr>
        <p:spPr bwMode="auto">
          <a:xfrm>
            <a:off x="5095489" y="3297473"/>
            <a:ext cx="0" cy="3734"/>
          </a:xfrm>
          <a:prstGeom prst="rect">
            <a:avLst/>
          </a:prstGeom>
          <a:solidFill>
            <a:schemeClr val="bg1"/>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19" name="Freeform 618"/>
          <p:cNvSpPr>
            <a:spLocks/>
          </p:cNvSpPr>
          <p:nvPr/>
        </p:nvSpPr>
        <p:spPr bwMode="auto">
          <a:xfrm>
            <a:off x="4804526" y="2849435"/>
            <a:ext cx="553367" cy="210952"/>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808041496 h 10000"/>
              <a:gd name="T22" fmla="*/ 2147483647 w 10616"/>
              <a:gd name="T23" fmla="*/ 808041496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808041496 h 10000"/>
              <a:gd name="T38" fmla="*/ 2147483647 w 10616"/>
              <a:gd name="T39" fmla="*/ 0 h 10000"/>
              <a:gd name="T40" fmla="*/ 2147483647 w 10616"/>
              <a:gd name="T41" fmla="*/ 0 h 10000"/>
              <a:gd name="T42" fmla="*/ 2147483647 w 10616"/>
              <a:gd name="T43" fmla="*/ 0 h 10000"/>
              <a:gd name="T44" fmla="*/ 2147483647 w 10616"/>
              <a:gd name="T45" fmla="*/ 808041496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0" name="Freeform 619"/>
          <p:cNvSpPr>
            <a:spLocks/>
          </p:cNvSpPr>
          <p:nvPr/>
        </p:nvSpPr>
        <p:spPr bwMode="auto">
          <a:xfrm>
            <a:off x="4684926" y="2197914"/>
            <a:ext cx="178505" cy="126944"/>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1" name="Freeform 620"/>
          <p:cNvSpPr>
            <a:spLocks/>
          </p:cNvSpPr>
          <p:nvPr/>
        </p:nvSpPr>
        <p:spPr bwMode="auto">
          <a:xfrm>
            <a:off x="4763469" y="2022432"/>
            <a:ext cx="133880" cy="119477"/>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2" name="Freeform 621"/>
          <p:cNvSpPr>
            <a:spLocks/>
          </p:cNvSpPr>
          <p:nvPr/>
        </p:nvSpPr>
        <p:spPr bwMode="auto">
          <a:xfrm>
            <a:off x="4693852" y="2106439"/>
            <a:ext cx="214207" cy="126944"/>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3" name="Freeform 622"/>
          <p:cNvSpPr>
            <a:spLocks/>
          </p:cNvSpPr>
          <p:nvPr/>
        </p:nvSpPr>
        <p:spPr bwMode="auto">
          <a:xfrm>
            <a:off x="3628172" y="3693241"/>
            <a:ext cx="166011" cy="130678"/>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4" name="Freeform 623"/>
          <p:cNvSpPr>
            <a:spLocks/>
          </p:cNvSpPr>
          <p:nvPr/>
        </p:nvSpPr>
        <p:spPr bwMode="auto">
          <a:xfrm>
            <a:off x="4313634" y="3024917"/>
            <a:ext cx="116030" cy="227753"/>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25" name="Freeform 624"/>
          <p:cNvSpPr>
            <a:spLocks/>
          </p:cNvSpPr>
          <p:nvPr/>
        </p:nvSpPr>
        <p:spPr bwMode="auto">
          <a:xfrm>
            <a:off x="3744201" y="3079055"/>
            <a:ext cx="333805" cy="2669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9933"/>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6" name="Freeform 625"/>
          <p:cNvSpPr>
            <a:spLocks/>
          </p:cNvSpPr>
          <p:nvPr/>
        </p:nvSpPr>
        <p:spPr bwMode="auto">
          <a:xfrm>
            <a:off x="3644238" y="3346012"/>
            <a:ext cx="230272" cy="209085"/>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7" name="Freeform 626"/>
          <p:cNvSpPr>
            <a:spLocks/>
          </p:cNvSpPr>
          <p:nvPr/>
        </p:nvSpPr>
        <p:spPr bwMode="auto">
          <a:xfrm>
            <a:off x="3874510" y="3878057"/>
            <a:ext cx="167795" cy="17361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28" name="Rectangle 627"/>
          <p:cNvSpPr>
            <a:spLocks noChangeArrowheads="1"/>
          </p:cNvSpPr>
          <p:nvPr/>
        </p:nvSpPr>
        <p:spPr bwMode="auto">
          <a:xfrm>
            <a:off x="3863800" y="3346012"/>
            <a:ext cx="10710" cy="28003"/>
          </a:xfrm>
          <a:prstGeom prst="rect">
            <a:avLst/>
          </a:prstGeom>
          <a:solidFill>
            <a:schemeClr val="bg1"/>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29" name="Freeform 628"/>
          <p:cNvSpPr>
            <a:spLocks/>
          </p:cNvSpPr>
          <p:nvPr/>
        </p:nvSpPr>
        <p:spPr bwMode="auto">
          <a:xfrm>
            <a:off x="5506053" y="3013717"/>
            <a:ext cx="28561" cy="20536"/>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0" name="Freeform 629"/>
          <p:cNvSpPr>
            <a:spLocks/>
          </p:cNvSpPr>
          <p:nvPr/>
        </p:nvSpPr>
        <p:spPr bwMode="auto">
          <a:xfrm>
            <a:off x="5464997" y="2968912"/>
            <a:ext cx="16065" cy="2800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1" name="Freeform 630"/>
          <p:cNvSpPr>
            <a:spLocks/>
          </p:cNvSpPr>
          <p:nvPr/>
        </p:nvSpPr>
        <p:spPr bwMode="auto">
          <a:xfrm>
            <a:off x="4684926" y="1307438"/>
            <a:ext cx="299890" cy="68886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32" name="Freeform 631"/>
          <p:cNvSpPr>
            <a:spLocks/>
          </p:cNvSpPr>
          <p:nvPr/>
        </p:nvSpPr>
        <p:spPr bwMode="auto">
          <a:xfrm>
            <a:off x="4993742" y="2399531"/>
            <a:ext cx="17850" cy="933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3" name="Freeform 632"/>
          <p:cNvSpPr>
            <a:spLocks/>
          </p:cNvSpPr>
          <p:nvPr/>
        </p:nvSpPr>
        <p:spPr bwMode="auto">
          <a:xfrm>
            <a:off x="4879499" y="534572"/>
            <a:ext cx="4264502" cy="238767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34" name="Freeform 633"/>
          <p:cNvSpPr>
            <a:spLocks/>
          </p:cNvSpPr>
          <p:nvPr/>
        </p:nvSpPr>
        <p:spPr bwMode="auto">
          <a:xfrm>
            <a:off x="5534613" y="3024917"/>
            <a:ext cx="80328" cy="9334"/>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5" name="Freeform 634"/>
          <p:cNvSpPr>
            <a:spLocks/>
          </p:cNvSpPr>
          <p:nvPr/>
        </p:nvSpPr>
        <p:spPr bwMode="auto">
          <a:xfrm>
            <a:off x="5411445" y="2252051"/>
            <a:ext cx="1137082" cy="834472"/>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6" name="Freeform 635"/>
          <p:cNvSpPr>
            <a:spLocks/>
          </p:cNvSpPr>
          <p:nvPr/>
        </p:nvSpPr>
        <p:spPr bwMode="auto">
          <a:xfrm>
            <a:off x="5481062" y="2996916"/>
            <a:ext cx="24991" cy="16800"/>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37" name="Rectangle 636"/>
          <p:cNvSpPr>
            <a:spLocks noChangeArrowheads="1"/>
          </p:cNvSpPr>
          <p:nvPr/>
        </p:nvSpPr>
        <p:spPr bwMode="auto">
          <a:xfrm>
            <a:off x="4561757" y="2563812"/>
            <a:ext cx="10710" cy="1866"/>
          </a:xfrm>
          <a:prstGeom prst="rect">
            <a:avLst/>
          </a:prstGeom>
          <a:solidFill>
            <a:srgbClr val="0070C0"/>
          </a:solidFill>
          <a:ln w="9525">
            <a:solidFill>
              <a:schemeClr val="bg2"/>
            </a:solidFill>
            <a:miter lim="800000"/>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algn="ctr" defTabSz="457200" eaLnBrk="1" hangingPunct="1">
              <a:spcBef>
                <a:spcPct val="15000"/>
              </a:spcBef>
            </a:pPr>
            <a:endParaRPr lang="en-US">
              <a:solidFill>
                <a:prstClr val="white"/>
              </a:solidFill>
            </a:endParaRPr>
          </a:p>
        </p:txBody>
      </p:sp>
      <p:sp>
        <p:nvSpPr>
          <p:cNvPr id="638" name="Freeform 637"/>
          <p:cNvSpPr>
            <a:spLocks/>
          </p:cNvSpPr>
          <p:nvPr/>
        </p:nvSpPr>
        <p:spPr bwMode="auto">
          <a:xfrm>
            <a:off x="4238662" y="1204764"/>
            <a:ext cx="730089" cy="901676"/>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39" name="Freeform 638"/>
          <p:cNvSpPr>
            <a:spLocks/>
          </p:cNvSpPr>
          <p:nvPr/>
        </p:nvSpPr>
        <p:spPr bwMode="auto">
          <a:xfrm>
            <a:off x="4413598" y="1380245"/>
            <a:ext cx="360581" cy="862473"/>
          </a:xfrm>
          <a:custGeom>
            <a:avLst/>
            <a:gdLst>
              <a:gd name="T0" fmla="*/ 329757991 w 10000"/>
              <a:gd name="T1" fmla="*/ 900343932 h 9895"/>
              <a:gd name="T2" fmla="*/ 321712352 w 10000"/>
              <a:gd name="T3" fmla="*/ 642988176 h 9895"/>
              <a:gd name="T4" fmla="*/ 305620110 w 10000"/>
              <a:gd name="T5" fmla="*/ 257355682 h 9895"/>
              <a:gd name="T6" fmla="*/ 281514137 w 10000"/>
              <a:gd name="T7" fmla="*/ 214195752 h 9895"/>
              <a:gd name="T8" fmla="*/ 249329623 w 10000"/>
              <a:gd name="T9" fmla="*/ 0 h 9895"/>
              <a:gd name="T10" fmla="*/ 233237382 w 10000"/>
              <a:gd name="T11" fmla="*/ 128677878 h 9895"/>
              <a:gd name="T12" fmla="*/ 217145140 w 10000"/>
              <a:gd name="T13" fmla="*/ 214195752 h 9895"/>
              <a:gd name="T14" fmla="*/ 176947920 w 10000"/>
              <a:gd name="T15" fmla="*/ 385627008 h 9895"/>
              <a:gd name="T16" fmla="*/ 144763406 w 10000"/>
              <a:gd name="T17" fmla="*/ 471551434 h 9895"/>
              <a:gd name="T18" fmla="*/ 144763406 w 10000"/>
              <a:gd name="T19" fmla="*/ 685741627 h 9895"/>
              <a:gd name="T20" fmla="*/ 112612851 w 10000"/>
              <a:gd name="T21" fmla="*/ 1028615184 h 9895"/>
              <a:gd name="T22" fmla="*/ 88473944 w 10000"/>
              <a:gd name="T23" fmla="*/ 1328729803 h 9895"/>
              <a:gd name="T24" fmla="*/ 80428336 w 10000"/>
              <a:gd name="T25" fmla="*/ 1586085559 h 9895"/>
              <a:gd name="T26" fmla="*/ 48243854 w 10000"/>
              <a:gd name="T27" fmla="*/ 1757522301 h 9895"/>
              <a:gd name="T28" fmla="*/ 32184514 w 10000"/>
              <a:gd name="T29" fmla="*/ 1971718053 h 9895"/>
              <a:gd name="T30" fmla="*/ 32184514 w 10000"/>
              <a:gd name="T31" fmla="*/ 2147483647 h 9895"/>
              <a:gd name="T32" fmla="*/ 32184514 w 10000"/>
              <a:gd name="T33" fmla="*/ 2147483647 h 9895"/>
              <a:gd name="T34" fmla="*/ 32184514 w 10000"/>
              <a:gd name="T35" fmla="*/ 2147483647 h 9895"/>
              <a:gd name="T36" fmla="*/ 8045607 w 10000"/>
              <a:gd name="T37" fmla="*/ 2147483647 h 9895"/>
              <a:gd name="T38" fmla="*/ 16092241 w 10000"/>
              <a:gd name="T39" fmla="*/ 2147483647 h 9895"/>
              <a:gd name="T40" fmla="*/ 57377416 w 10000"/>
              <a:gd name="T41" fmla="*/ 2147483647 h 9895"/>
              <a:gd name="T42" fmla="*/ 62950940 w 10000"/>
              <a:gd name="T43" fmla="*/ 2147483647 h 9895"/>
              <a:gd name="T44" fmla="*/ 80428336 w 10000"/>
              <a:gd name="T45" fmla="*/ 2147483647 h 9895"/>
              <a:gd name="T46" fmla="*/ 104566217 w 10000"/>
              <a:gd name="T47" fmla="*/ 2147483647 h 9895"/>
              <a:gd name="T48" fmla="*/ 144763406 w 10000"/>
              <a:gd name="T49" fmla="*/ 2147483647 h 9895"/>
              <a:gd name="T50" fmla="*/ 152810071 w 10000"/>
              <a:gd name="T51" fmla="*/ 2147483647 h 9895"/>
              <a:gd name="T52" fmla="*/ 193040161 w 10000"/>
              <a:gd name="T53" fmla="*/ 2147483647 h 9895"/>
              <a:gd name="T54" fmla="*/ 184994553 w 10000"/>
              <a:gd name="T55" fmla="*/ 2147483647 h 9895"/>
              <a:gd name="T56" fmla="*/ 168902312 w 10000"/>
              <a:gd name="T57" fmla="*/ 2147483647 h 9895"/>
              <a:gd name="T58" fmla="*/ 193040161 w 10000"/>
              <a:gd name="T59" fmla="*/ 1971718053 h 9895"/>
              <a:gd name="T60" fmla="*/ 265421864 w 10000"/>
              <a:gd name="T61" fmla="*/ 1714768849 h 9895"/>
              <a:gd name="T62" fmla="*/ 265421864 w 10000"/>
              <a:gd name="T63" fmla="*/ 1457407681 h 9895"/>
              <a:gd name="T64" fmla="*/ 305620110 w 10000"/>
              <a:gd name="T65" fmla="*/ 1157293062 h 9895"/>
              <a:gd name="T66" fmla="*/ 329757991 w 10000"/>
              <a:gd name="T67" fmla="*/ 1157293062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0" name="Freeform 639"/>
          <p:cNvSpPr>
            <a:spLocks/>
          </p:cNvSpPr>
          <p:nvPr/>
        </p:nvSpPr>
        <p:spPr bwMode="auto">
          <a:xfrm>
            <a:off x="4722414" y="2399532"/>
            <a:ext cx="501601" cy="337895"/>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1" name="Freeform 640"/>
          <p:cNvSpPr>
            <a:spLocks/>
          </p:cNvSpPr>
          <p:nvPr/>
        </p:nvSpPr>
        <p:spPr bwMode="auto">
          <a:xfrm>
            <a:off x="5011592" y="2399532"/>
            <a:ext cx="62477" cy="35469"/>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0070C0"/>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2" name="Freeform 641"/>
          <p:cNvSpPr>
            <a:spLocks/>
          </p:cNvSpPr>
          <p:nvPr/>
        </p:nvSpPr>
        <p:spPr bwMode="auto">
          <a:xfrm>
            <a:off x="4659936" y="2252051"/>
            <a:ext cx="87468" cy="5600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3" name="Freeform 642"/>
          <p:cNvSpPr>
            <a:spLocks/>
          </p:cNvSpPr>
          <p:nvPr/>
        </p:nvSpPr>
        <p:spPr bwMode="auto">
          <a:xfrm>
            <a:off x="4501067" y="2280054"/>
            <a:ext cx="273113" cy="25575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44" name="Freeform 643"/>
          <p:cNvSpPr>
            <a:spLocks/>
          </p:cNvSpPr>
          <p:nvPr/>
        </p:nvSpPr>
        <p:spPr bwMode="auto">
          <a:xfrm>
            <a:off x="3769192" y="3435619"/>
            <a:ext cx="458759" cy="451772"/>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5" name="Freeform 644"/>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6" name="Freeform 645"/>
          <p:cNvSpPr>
            <a:spLocks/>
          </p:cNvSpPr>
          <p:nvPr/>
        </p:nvSpPr>
        <p:spPr bwMode="auto">
          <a:xfrm>
            <a:off x="4501067" y="3823918"/>
            <a:ext cx="35701" cy="145612"/>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7" name="Freeform 646"/>
          <p:cNvSpPr>
            <a:spLocks/>
          </p:cNvSpPr>
          <p:nvPr/>
        </p:nvSpPr>
        <p:spPr bwMode="auto">
          <a:xfrm>
            <a:off x="4572468" y="4841339"/>
            <a:ext cx="448049" cy="416301"/>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8" name="Freeform 647"/>
          <p:cNvSpPr>
            <a:spLocks/>
          </p:cNvSpPr>
          <p:nvPr/>
        </p:nvSpPr>
        <p:spPr bwMode="auto">
          <a:xfrm>
            <a:off x="4447514" y="4354097"/>
            <a:ext cx="335591" cy="35096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49" name="Freeform 648"/>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0" name="Freeform 649"/>
          <p:cNvSpPr>
            <a:spLocks/>
          </p:cNvSpPr>
          <p:nvPr/>
        </p:nvSpPr>
        <p:spPr bwMode="auto">
          <a:xfrm>
            <a:off x="3972689" y="3739912"/>
            <a:ext cx="210636" cy="16614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9933"/>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51" name="Freeform 650"/>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2" name="Freeform 651"/>
          <p:cNvSpPr>
            <a:spLocks/>
          </p:cNvSpPr>
          <p:nvPr/>
        </p:nvSpPr>
        <p:spPr bwMode="auto">
          <a:xfrm>
            <a:off x="4111923" y="3861255"/>
            <a:ext cx="26775" cy="7467"/>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3" name="Freeform 652"/>
          <p:cNvSpPr>
            <a:spLocks/>
          </p:cNvSpPr>
          <p:nvPr/>
        </p:nvSpPr>
        <p:spPr bwMode="auto">
          <a:xfrm>
            <a:off x="4024456" y="3868724"/>
            <a:ext cx="114243" cy="154947"/>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4" name="Freeform 653"/>
          <p:cNvSpPr>
            <a:spLocks/>
          </p:cNvSpPr>
          <p:nvPr/>
        </p:nvSpPr>
        <p:spPr bwMode="auto">
          <a:xfrm>
            <a:off x="4368971" y="4128212"/>
            <a:ext cx="132095" cy="153080"/>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5" name="Freeform 654"/>
          <p:cNvSpPr>
            <a:spLocks/>
          </p:cNvSpPr>
          <p:nvPr/>
        </p:nvSpPr>
        <p:spPr bwMode="auto">
          <a:xfrm>
            <a:off x="4138698" y="3812717"/>
            <a:ext cx="71402" cy="184816"/>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6" name="Freeform 655"/>
          <p:cNvSpPr>
            <a:spLocks/>
          </p:cNvSpPr>
          <p:nvPr/>
        </p:nvSpPr>
        <p:spPr bwMode="auto">
          <a:xfrm>
            <a:off x="4138698" y="3629768"/>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7" name="Freeform 656"/>
          <p:cNvSpPr>
            <a:spLocks/>
          </p:cNvSpPr>
          <p:nvPr/>
        </p:nvSpPr>
        <p:spPr bwMode="auto">
          <a:xfrm>
            <a:off x="56272" y="1146890"/>
            <a:ext cx="2383053" cy="170814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58" name="Freeform 657"/>
          <p:cNvSpPr>
            <a:spLocks/>
          </p:cNvSpPr>
          <p:nvPr/>
        </p:nvSpPr>
        <p:spPr bwMode="auto">
          <a:xfrm>
            <a:off x="1536086" y="3752979"/>
            <a:ext cx="124954" cy="132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59" name="Freeform 658"/>
          <p:cNvSpPr>
            <a:spLocks/>
          </p:cNvSpPr>
          <p:nvPr/>
        </p:nvSpPr>
        <p:spPr bwMode="auto">
          <a:xfrm>
            <a:off x="1580712" y="3874323"/>
            <a:ext cx="107103" cy="8214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0" name="Freeform 659"/>
          <p:cNvSpPr>
            <a:spLocks/>
          </p:cNvSpPr>
          <p:nvPr/>
        </p:nvSpPr>
        <p:spPr bwMode="auto">
          <a:xfrm>
            <a:off x="1784208" y="3838853"/>
            <a:ext cx="326665" cy="448066"/>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connsiteX0" fmla="*/ 10000 w 10000"/>
              <a:gd name="connsiteY0" fmla="*/ 8293 h 11045"/>
              <a:gd name="connsiteX1" fmla="*/ 10000 w 10000"/>
              <a:gd name="connsiteY1" fmla="*/ 8293 h 11045"/>
              <a:gd name="connsiteX2" fmla="*/ 10000 w 10000"/>
              <a:gd name="connsiteY2" fmla="*/ 6585 h 11045"/>
              <a:gd name="connsiteX3" fmla="*/ 9459 w 10000"/>
              <a:gd name="connsiteY3" fmla="*/ 5610 h 11045"/>
              <a:gd name="connsiteX4" fmla="*/ 9730 w 10000"/>
              <a:gd name="connsiteY4" fmla="*/ 5122 h 11045"/>
              <a:gd name="connsiteX5" fmla="*/ 8378 w 10000"/>
              <a:gd name="connsiteY5" fmla="*/ 4878 h 11045"/>
              <a:gd name="connsiteX6" fmla="*/ 5676 w 10000"/>
              <a:gd name="connsiteY6" fmla="*/ 3902 h 11045"/>
              <a:gd name="connsiteX7" fmla="*/ 5135 w 10000"/>
              <a:gd name="connsiteY7" fmla="*/ 2683 h 11045"/>
              <a:gd name="connsiteX8" fmla="*/ 5405 w 10000"/>
              <a:gd name="connsiteY8" fmla="*/ 732 h 11045"/>
              <a:gd name="connsiteX9" fmla="*/ 6486 w 10000"/>
              <a:gd name="connsiteY9" fmla="*/ 244 h 11045"/>
              <a:gd name="connsiteX10" fmla="*/ 6486 w 10000"/>
              <a:gd name="connsiteY10" fmla="*/ 0 h 11045"/>
              <a:gd name="connsiteX11" fmla="*/ 4595 w 10000"/>
              <a:gd name="connsiteY11" fmla="*/ 488 h 11045"/>
              <a:gd name="connsiteX12" fmla="*/ 3514 w 10000"/>
              <a:gd name="connsiteY12" fmla="*/ 976 h 11045"/>
              <a:gd name="connsiteX13" fmla="*/ 2973 w 10000"/>
              <a:gd name="connsiteY13" fmla="*/ 2195 h 11045"/>
              <a:gd name="connsiteX14" fmla="*/ 2432 w 10000"/>
              <a:gd name="connsiteY14" fmla="*/ 2439 h 11045"/>
              <a:gd name="connsiteX15" fmla="*/ 1622 w 10000"/>
              <a:gd name="connsiteY15" fmla="*/ 3171 h 11045"/>
              <a:gd name="connsiteX16" fmla="*/ 811 w 10000"/>
              <a:gd name="connsiteY16" fmla="*/ 3902 h 11045"/>
              <a:gd name="connsiteX17" fmla="*/ 1081 w 10000"/>
              <a:gd name="connsiteY17" fmla="*/ 4390 h 11045"/>
              <a:gd name="connsiteX18" fmla="*/ 1351 w 10000"/>
              <a:gd name="connsiteY18" fmla="*/ 5610 h 11045"/>
              <a:gd name="connsiteX19" fmla="*/ 1351 w 10000"/>
              <a:gd name="connsiteY19" fmla="*/ 6341 h 11045"/>
              <a:gd name="connsiteX20" fmla="*/ 1622 w 10000"/>
              <a:gd name="connsiteY20" fmla="*/ 7317 h 11045"/>
              <a:gd name="connsiteX21" fmla="*/ 541 w 10000"/>
              <a:gd name="connsiteY21" fmla="*/ 8049 h 11045"/>
              <a:gd name="connsiteX22" fmla="*/ 0 w 10000"/>
              <a:gd name="connsiteY22" fmla="*/ 8537 h 11045"/>
              <a:gd name="connsiteX23" fmla="*/ 2162 w 10000"/>
              <a:gd name="connsiteY23" fmla="*/ 9268 h 11045"/>
              <a:gd name="connsiteX24" fmla="*/ 7669 w 10000"/>
              <a:gd name="connsiteY24" fmla="*/ 11045 h 11045"/>
              <a:gd name="connsiteX0" fmla="*/ 10000 w 10000"/>
              <a:gd name="connsiteY0" fmla="*/ 8293 h 11941"/>
              <a:gd name="connsiteX1" fmla="*/ 10000 w 10000"/>
              <a:gd name="connsiteY1" fmla="*/ 8293 h 11941"/>
              <a:gd name="connsiteX2" fmla="*/ 10000 w 10000"/>
              <a:gd name="connsiteY2" fmla="*/ 6585 h 11941"/>
              <a:gd name="connsiteX3" fmla="*/ 9459 w 10000"/>
              <a:gd name="connsiteY3" fmla="*/ 5610 h 11941"/>
              <a:gd name="connsiteX4" fmla="*/ 9730 w 10000"/>
              <a:gd name="connsiteY4" fmla="*/ 5122 h 11941"/>
              <a:gd name="connsiteX5" fmla="*/ 8378 w 10000"/>
              <a:gd name="connsiteY5" fmla="*/ 4878 h 11941"/>
              <a:gd name="connsiteX6" fmla="*/ 5676 w 10000"/>
              <a:gd name="connsiteY6" fmla="*/ 3902 h 11941"/>
              <a:gd name="connsiteX7" fmla="*/ 5135 w 10000"/>
              <a:gd name="connsiteY7" fmla="*/ 2683 h 11941"/>
              <a:gd name="connsiteX8" fmla="*/ 5405 w 10000"/>
              <a:gd name="connsiteY8" fmla="*/ 732 h 11941"/>
              <a:gd name="connsiteX9" fmla="*/ 6486 w 10000"/>
              <a:gd name="connsiteY9" fmla="*/ 244 h 11941"/>
              <a:gd name="connsiteX10" fmla="*/ 6486 w 10000"/>
              <a:gd name="connsiteY10" fmla="*/ 0 h 11941"/>
              <a:gd name="connsiteX11" fmla="*/ 4595 w 10000"/>
              <a:gd name="connsiteY11" fmla="*/ 488 h 11941"/>
              <a:gd name="connsiteX12" fmla="*/ 3514 w 10000"/>
              <a:gd name="connsiteY12" fmla="*/ 976 h 11941"/>
              <a:gd name="connsiteX13" fmla="*/ 2973 w 10000"/>
              <a:gd name="connsiteY13" fmla="*/ 2195 h 11941"/>
              <a:gd name="connsiteX14" fmla="*/ 2432 w 10000"/>
              <a:gd name="connsiteY14" fmla="*/ 2439 h 11941"/>
              <a:gd name="connsiteX15" fmla="*/ 1622 w 10000"/>
              <a:gd name="connsiteY15" fmla="*/ 3171 h 11941"/>
              <a:gd name="connsiteX16" fmla="*/ 811 w 10000"/>
              <a:gd name="connsiteY16" fmla="*/ 3902 h 11941"/>
              <a:gd name="connsiteX17" fmla="*/ 1081 w 10000"/>
              <a:gd name="connsiteY17" fmla="*/ 4390 h 11941"/>
              <a:gd name="connsiteX18" fmla="*/ 1351 w 10000"/>
              <a:gd name="connsiteY18" fmla="*/ 5610 h 11941"/>
              <a:gd name="connsiteX19" fmla="*/ 1351 w 10000"/>
              <a:gd name="connsiteY19" fmla="*/ 6341 h 11941"/>
              <a:gd name="connsiteX20" fmla="*/ 1622 w 10000"/>
              <a:gd name="connsiteY20" fmla="*/ 7317 h 11941"/>
              <a:gd name="connsiteX21" fmla="*/ 541 w 10000"/>
              <a:gd name="connsiteY21" fmla="*/ 8049 h 11941"/>
              <a:gd name="connsiteX22" fmla="*/ 0 w 10000"/>
              <a:gd name="connsiteY22" fmla="*/ 8537 h 11941"/>
              <a:gd name="connsiteX23" fmla="*/ 2162 w 10000"/>
              <a:gd name="connsiteY23" fmla="*/ 9268 h 11941"/>
              <a:gd name="connsiteX24" fmla="*/ 7669 w 10000"/>
              <a:gd name="connsiteY24" fmla="*/ 11941 h 1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1941">
                <a:moveTo>
                  <a:pt x="10000" y="8293"/>
                </a:moveTo>
                <a:lnTo>
                  <a:pt x="10000" y="8293"/>
                </a:lnTo>
                <a:lnTo>
                  <a:pt x="10000" y="6585"/>
                </a:lnTo>
                <a:lnTo>
                  <a:pt x="9459" y="5610"/>
                </a:lnTo>
                <a:cubicBezTo>
                  <a:pt x="9549" y="5447"/>
                  <a:pt x="9640" y="5285"/>
                  <a:pt x="9730" y="5122"/>
                </a:cubicBezTo>
                <a:lnTo>
                  <a:pt x="8378" y="4878"/>
                </a:lnTo>
                <a:lnTo>
                  <a:pt x="5676" y="3902"/>
                </a:lnTo>
                <a:lnTo>
                  <a:pt x="5135" y="2683"/>
                </a:lnTo>
                <a:lnTo>
                  <a:pt x="5405" y="732"/>
                </a:lnTo>
                <a:lnTo>
                  <a:pt x="6486" y="244"/>
                </a:lnTo>
                <a:lnTo>
                  <a:pt x="6486" y="0"/>
                </a:lnTo>
                <a:lnTo>
                  <a:pt x="4595" y="488"/>
                </a:lnTo>
                <a:lnTo>
                  <a:pt x="3514" y="976"/>
                </a:lnTo>
                <a:lnTo>
                  <a:pt x="2973" y="2195"/>
                </a:lnTo>
                <a:lnTo>
                  <a:pt x="2432" y="2439"/>
                </a:lnTo>
                <a:lnTo>
                  <a:pt x="1622" y="3171"/>
                </a:lnTo>
                <a:lnTo>
                  <a:pt x="811" y="3902"/>
                </a:lnTo>
                <a:lnTo>
                  <a:pt x="1081" y="4390"/>
                </a:lnTo>
                <a:lnTo>
                  <a:pt x="1351" y="5610"/>
                </a:lnTo>
                <a:lnTo>
                  <a:pt x="1351" y="6341"/>
                </a:lnTo>
                <a:lnTo>
                  <a:pt x="1622" y="7317"/>
                </a:lnTo>
                <a:lnTo>
                  <a:pt x="541" y="8049"/>
                </a:lnTo>
                <a:lnTo>
                  <a:pt x="0" y="8537"/>
                </a:lnTo>
                <a:lnTo>
                  <a:pt x="2162" y="9268"/>
                </a:lnTo>
                <a:cubicBezTo>
                  <a:pt x="3243" y="10000"/>
                  <a:pt x="7669" y="11941"/>
                  <a:pt x="7669" y="11941"/>
                </a:cubicBezTo>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1" name="Freeform 660"/>
          <p:cNvSpPr>
            <a:spLocks/>
          </p:cNvSpPr>
          <p:nvPr/>
        </p:nvSpPr>
        <p:spPr bwMode="auto">
          <a:xfrm>
            <a:off x="716743" y="3192931"/>
            <a:ext cx="847902" cy="580584"/>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F0000"/>
          </a:solidFill>
          <a:ln w="9525">
            <a:solidFill>
              <a:schemeClr val="bg2"/>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2" name="Freeform 661"/>
          <p:cNvSpPr>
            <a:spLocks/>
          </p:cNvSpPr>
          <p:nvPr/>
        </p:nvSpPr>
        <p:spPr bwMode="auto">
          <a:xfrm rot="20747712">
            <a:off x="2103733" y="866867"/>
            <a:ext cx="913950" cy="105475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3" name="Freeform 662"/>
          <p:cNvSpPr>
            <a:spLocks/>
          </p:cNvSpPr>
          <p:nvPr/>
        </p:nvSpPr>
        <p:spPr bwMode="auto">
          <a:xfrm>
            <a:off x="1016634" y="1150626"/>
            <a:ext cx="46412" cy="42937"/>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4" name="Freeform 663"/>
          <p:cNvSpPr>
            <a:spLocks/>
          </p:cNvSpPr>
          <p:nvPr/>
        </p:nvSpPr>
        <p:spPr bwMode="auto">
          <a:xfrm>
            <a:off x="1412918" y="1497854"/>
            <a:ext cx="0" cy="5601"/>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5" name="Freeform 664"/>
          <p:cNvSpPr>
            <a:spLocks/>
          </p:cNvSpPr>
          <p:nvPr/>
        </p:nvSpPr>
        <p:spPr bwMode="auto">
          <a:xfrm>
            <a:off x="1814554" y="1537058"/>
            <a:ext cx="3570" cy="746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6" name="Freeform 665"/>
          <p:cNvSpPr>
            <a:spLocks/>
          </p:cNvSpPr>
          <p:nvPr/>
        </p:nvSpPr>
        <p:spPr bwMode="auto">
          <a:xfrm>
            <a:off x="1420056" y="1046082"/>
            <a:ext cx="16065" cy="1680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67" name="Freeform 666"/>
          <p:cNvSpPr>
            <a:spLocks/>
          </p:cNvSpPr>
          <p:nvPr/>
        </p:nvSpPr>
        <p:spPr bwMode="auto">
          <a:xfrm>
            <a:off x="1630693" y="1596798"/>
            <a:ext cx="162439" cy="14187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8" name="Freeform 667"/>
          <p:cNvSpPr>
            <a:spLocks/>
          </p:cNvSpPr>
          <p:nvPr/>
        </p:nvSpPr>
        <p:spPr bwMode="auto">
          <a:xfrm>
            <a:off x="1500383" y="1171161"/>
            <a:ext cx="672967" cy="47044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69" name="Freeform 668"/>
          <p:cNvSpPr>
            <a:spLocks/>
          </p:cNvSpPr>
          <p:nvPr/>
        </p:nvSpPr>
        <p:spPr bwMode="auto">
          <a:xfrm>
            <a:off x="918453" y="1092753"/>
            <a:ext cx="178505" cy="1717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0" name="Freeform 669"/>
          <p:cNvSpPr>
            <a:spLocks/>
          </p:cNvSpPr>
          <p:nvPr/>
        </p:nvSpPr>
        <p:spPr bwMode="auto">
          <a:xfrm>
            <a:off x="1107670" y="1029281"/>
            <a:ext cx="162440" cy="11014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1" name="Freeform 670"/>
          <p:cNvSpPr>
            <a:spLocks/>
          </p:cNvSpPr>
          <p:nvPr/>
        </p:nvSpPr>
        <p:spPr bwMode="auto">
          <a:xfrm>
            <a:off x="1039839" y="971410"/>
            <a:ext cx="123170" cy="72807"/>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2" name="Freeform 671"/>
          <p:cNvSpPr>
            <a:spLocks/>
          </p:cNvSpPr>
          <p:nvPr/>
        </p:nvSpPr>
        <p:spPr bwMode="auto">
          <a:xfrm>
            <a:off x="1282606" y="1044216"/>
            <a:ext cx="103533" cy="952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3" name="Freeform 672"/>
          <p:cNvSpPr>
            <a:spLocks/>
          </p:cNvSpPr>
          <p:nvPr/>
        </p:nvSpPr>
        <p:spPr bwMode="auto">
          <a:xfrm>
            <a:off x="1387925" y="1102088"/>
            <a:ext cx="41056" cy="54139"/>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4" name="Freeform 673"/>
          <p:cNvSpPr>
            <a:spLocks/>
          </p:cNvSpPr>
          <p:nvPr/>
        </p:nvSpPr>
        <p:spPr bwMode="auto">
          <a:xfrm>
            <a:off x="1377215" y="1027414"/>
            <a:ext cx="242767" cy="121344"/>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5" name="Freeform 674"/>
          <p:cNvSpPr>
            <a:spLocks/>
          </p:cNvSpPr>
          <p:nvPr/>
        </p:nvSpPr>
        <p:spPr bwMode="auto">
          <a:xfrm>
            <a:off x="1186213" y="950875"/>
            <a:ext cx="49981" cy="44804"/>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6" name="Freeform 675"/>
          <p:cNvSpPr>
            <a:spLocks/>
          </p:cNvSpPr>
          <p:nvPr/>
        </p:nvSpPr>
        <p:spPr bwMode="auto">
          <a:xfrm flipV="1">
            <a:off x="1377215" y="667118"/>
            <a:ext cx="242767" cy="380831"/>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7" name="Freeform 676"/>
          <p:cNvSpPr>
            <a:spLocks/>
          </p:cNvSpPr>
          <p:nvPr/>
        </p:nvSpPr>
        <p:spPr bwMode="auto">
          <a:xfrm>
            <a:off x="1382570" y="982610"/>
            <a:ext cx="41057" cy="20536"/>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78" name="Freeform 677"/>
          <p:cNvSpPr>
            <a:spLocks/>
          </p:cNvSpPr>
          <p:nvPr/>
        </p:nvSpPr>
        <p:spPr bwMode="auto">
          <a:xfrm>
            <a:off x="1361149" y="928473"/>
            <a:ext cx="37487" cy="5600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79" name="Freeform 678"/>
          <p:cNvSpPr>
            <a:spLocks/>
          </p:cNvSpPr>
          <p:nvPr/>
        </p:nvSpPr>
        <p:spPr bwMode="auto">
          <a:xfrm>
            <a:off x="1286176" y="902337"/>
            <a:ext cx="67833" cy="8027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0" name="Freeform 679"/>
          <p:cNvSpPr>
            <a:spLocks/>
          </p:cNvSpPr>
          <p:nvPr/>
        </p:nvSpPr>
        <p:spPr bwMode="auto">
          <a:xfrm>
            <a:off x="1013063" y="1193562"/>
            <a:ext cx="303460" cy="27629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1" name="Freeform 680"/>
          <p:cNvSpPr>
            <a:spLocks/>
          </p:cNvSpPr>
          <p:nvPr/>
        </p:nvSpPr>
        <p:spPr bwMode="auto">
          <a:xfrm>
            <a:off x="3342562" y="1619198"/>
            <a:ext cx="148161" cy="59739"/>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40000"/>
                <a:lumOff val="60000"/>
              </a:schemeClr>
            </a:solidFill>
            <a:prstDash val="solid"/>
            <a:round/>
            <a:headEnd/>
            <a:tailEnd/>
          </a:ln>
          <a:effectLst/>
          <a:extLst/>
        </p:spPr>
        <p:txBody>
          <a:bodyPr anchor="ct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grpSp>
        <p:nvGrpSpPr>
          <p:cNvPr id="683" name="Group 682"/>
          <p:cNvGrpSpPr>
            <a:grpSpLocks/>
          </p:cNvGrpSpPr>
          <p:nvPr/>
        </p:nvGrpSpPr>
        <p:grpSpPr bwMode="auto">
          <a:xfrm>
            <a:off x="3874510" y="2076569"/>
            <a:ext cx="282039" cy="433104"/>
            <a:chOff x="2201" y="1250"/>
            <a:chExt cx="133" cy="193"/>
          </a:xfrm>
          <a:solidFill>
            <a:srgbClr val="0070C0"/>
          </a:solidFill>
        </p:grpSpPr>
        <p:sp>
          <p:nvSpPr>
            <p:cNvPr id="684" name="Freeform 683"/>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5" name="Freeform 684"/>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FF0000"/>
            </a:solidFill>
            <a:ln w="9525">
              <a:solidFill>
                <a:schemeClr val="bg2"/>
              </a:solidFill>
              <a:round/>
              <a:headEnd/>
              <a:tailEnd/>
            </a:ln>
            <a:ex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grpSp>
      <p:sp>
        <p:nvSpPr>
          <p:cNvPr id="686" name="Freeform 685"/>
          <p:cNvSpPr>
            <a:spLocks/>
          </p:cNvSpPr>
          <p:nvPr/>
        </p:nvSpPr>
        <p:spPr bwMode="auto">
          <a:xfrm>
            <a:off x="4979460" y="3075322"/>
            <a:ext cx="82112" cy="52271"/>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FF0000"/>
          </a:solidFill>
          <a:ln w="9525">
            <a:solidFill>
              <a:schemeClr val="bg2"/>
            </a:solidFill>
            <a:round/>
            <a:headEnd/>
            <a:tailEnd/>
          </a:ln>
          <a:ex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87" name="Freeform 686"/>
          <p:cNvSpPr>
            <a:spLocks/>
          </p:cNvSpPr>
          <p:nvPr/>
        </p:nvSpPr>
        <p:spPr bwMode="auto">
          <a:xfrm>
            <a:off x="7476755" y="3428151"/>
            <a:ext cx="35701" cy="11014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8" name="Freeform 687"/>
          <p:cNvSpPr>
            <a:spLocks/>
          </p:cNvSpPr>
          <p:nvPr/>
        </p:nvSpPr>
        <p:spPr bwMode="auto">
          <a:xfrm>
            <a:off x="7740944" y="3142528"/>
            <a:ext cx="51768" cy="8214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89" name="Freeform 688"/>
          <p:cNvSpPr>
            <a:spLocks/>
          </p:cNvSpPr>
          <p:nvPr/>
        </p:nvSpPr>
        <p:spPr bwMode="auto">
          <a:xfrm>
            <a:off x="7803420" y="2720624"/>
            <a:ext cx="387356" cy="44057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0" name="Freeform 689"/>
          <p:cNvSpPr>
            <a:spLocks/>
          </p:cNvSpPr>
          <p:nvPr/>
        </p:nvSpPr>
        <p:spPr bwMode="auto">
          <a:xfrm>
            <a:off x="8076534" y="2315523"/>
            <a:ext cx="69618" cy="36029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1" name="Freeform 690"/>
          <p:cNvSpPr>
            <a:spLocks/>
          </p:cNvSpPr>
          <p:nvPr/>
        </p:nvSpPr>
        <p:spPr bwMode="auto">
          <a:xfrm>
            <a:off x="7457121" y="3639103"/>
            <a:ext cx="158870" cy="2296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2" name="Freeform 691"/>
          <p:cNvSpPr>
            <a:spLocks/>
          </p:cNvSpPr>
          <p:nvPr/>
        </p:nvSpPr>
        <p:spPr bwMode="auto">
          <a:xfrm>
            <a:off x="7521383" y="3906058"/>
            <a:ext cx="130308" cy="108276"/>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B050"/>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3" name="Line 449"/>
          <p:cNvSpPr>
            <a:spLocks noChangeShapeType="1"/>
          </p:cNvSpPr>
          <p:nvPr/>
        </p:nvSpPr>
        <p:spPr bwMode="auto">
          <a:xfrm>
            <a:off x="7414279" y="3659637"/>
            <a:ext cx="0" cy="0"/>
          </a:xfrm>
          <a:prstGeom prst="line">
            <a:avLst/>
          </a:prstGeom>
          <a:solidFill>
            <a:srgbClr val="0070C0"/>
          </a:solidFill>
          <a:ln w="0">
            <a:solidFill>
              <a:schemeClr val="bg2"/>
            </a:solidFill>
            <a:round/>
            <a:headEnd/>
            <a:tailEnd/>
          </a:ln>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4" name="Freeform 693"/>
          <p:cNvSpPr>
            <a:spLocks/>
          </p:cNvSpPr>
          <p:nvPr/>
        </p:nvSpPr>
        <p:spPr bwMode="auto">
          <a:xfrm>
            <a:off x="7635626" y="2983847"/>
            <a:ext cx="96393" cy="123210"/>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00B050"/>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5" name="Freeform 694"/>
          <p:cNvSpPr>
            <a:spLocks/>
          </p:cNvSpPr>
          <p:nvPr/>
        </p:nvSpPr>
        <p:spPr bwMode="auto">
          <a:xfrm>
            <a:off x="2330435" y="5022421"/>
            <a:ext cx="142805" cy="196017"/>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96" name="Freeform 695"/>
          <p:cNvSpPr>
            <a:spLocks/>
          </p:cNvSpPr>
          <p:nvPr/>
        </p:nvSpPr>
        <p:spPr bwMode="auto">
          <a:xfrm>
            <a:off x="1714590" y="4210351"/>
            <a:ext cx="360581" cy="46110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7" name="Freeform 696"/>
          <p:cNvSpPr>
            <a:spLocks/>
          </p:cNvSpPr>
          <p:nvPr/>
        </p:nvSpPr>
        <p:spPr bwMode="auto">
          <a:xfrm>
            <a:off x="1930582" y="4772265"/>
            <a:ext cx="531947" cy="1114494"/>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806443005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F0000"/>
          </a:solidFill>
          <a:ln w="9525">
            <a:solidFill>
              <a:schemeClr val="bg2"/>
            </a:solidFill>
            <a:round/>
            <a:headEnd/>
            <a:tailEnd/>
          </a:ln>
        </p:spPr>
        <p:txBody>
          <a:bodyPr/>
          <a:lstStyle/>
          <a:p>
            <a:pPr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698" name="Freeform 697"/>
          <p:cNvSpPr>
            <a:spLocks/>
          </p:cNvSpPr>
          <p:nvPr/>
        </p:nvSpPr>
        <p:spPr bwMode="auto">
          <a:xfrm>
            <a:off x="1859179" y="4654655"/>
            <a:ext cx="273113" cy="1387051"/>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B050"/>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699" name="Freeform 698"/>
          <p:cNvSpPr>
            <a:spLocks/>
          </p:cNvSpPr>
          <p:nvPr/>
        </p:nvSpPr>
        <p:spPr bwMode="auto">
          <a:xfrm>
            <a:off x="2219762" y="4716261"/>
            <a:ext cx="224917" cy="22028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40000"/>
                <a:lumOff val="60000"/>
              </a:schemeClr>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0" name="Freeform 699"/>
          <p:cNvSpPr>
            <a:spLocks/>
          </p:cNvSpPr>
          <p:nvPr/>
        </p:nvSpPr>
        <p:spPr bwMode="auto">
          <a:xfrm>
            <a:off x="4397532" y="2201649"/>
            <a:ext cx="55336" cy="113876"/>
          </a:xfrm>
          <a:custGeom>
            <a:avLst/>
            <a:gdLst>
              <a:gd name="T0" fmla="*/ 1 w 429209"/>
              <a:gd name="T1" fmla="*/ 16 h 839755"/>
              <a:gd name="T2" fmla="*/ 1 w 429209"/>
              <a:gd name="T3" fmla="*/ 11 h 839755"/>
              <a:gd name="T4" fmla="*/ 0 w 429209"/>
              <a:gd name="T5" fmla="*/ 11 h 839755"/>
              <a:gd name="T6" fmla="*/ 2 w 429209"/>
              <a:gd name="T7" fmla="*/ 3 h 839755"/>
              <a:gd name="T8" fmla="*/ 5 w 429209"/>
              <a:gd name="T9" fmla="*/ 3 h 839755"/>
              <a:gd name="T10" fmla="*/ 8 w 429209"/>
              <a:gd name="T11" fmla="*/ 0 h 839755"/>
              <a:gd name="T12" fmla="*/ 8 w 429209"/>
              <a:gd name="T13" fmla="*/ 5 h 839755"/>
              <a:gd name="T14" fmla="*/ 8 w 429209"/>
              <a:gd name="T15" fmla="*/ 8 h 839755"/>
              <a:gd name="T16" fmla="*/ 4 w 429209"/>
              <a:gd name="T17" fmla="*/ 13 h 839755"/>
              <a:gd name="T18" fmla="*/ 4 w 429209"/>
              <a:gd name="T19" fmla="*/ 17 h 839755"/>
              <a:gd name="T20" fmla="*/ 2 w 429209"/>
              <a:gd name="T21" fmla="*/ 16 h 839755"/>
              <a:gd name="T22" fmla="*/ 1 w 429209"/>
              <a:gd name="T23" fmla="*/ 16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FF0000"/>
          </a:solidFill>
          <a:ln w="9525">
            <a:solidFill>
              <a:schemeClr val="bg2"/>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01" name="Freeform 700"/>
          <p:cNvSpPr>
            <a:spLocks/>
          </p:cNvSpPr>
          <p:nvPr/>
        </p:nvSpPr>
        <p:spPr bwMode="auto">
          <a:xfrm>
            <a:off x="5306126" y="3618568"/>
            <a:ext cx="298105" cy="19415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2" name="Freeform 701"/>
          <p:cNvSpPr>
            <a:spLocks/>
          </p:cNvSpPr>
          <p:nvPr/>
        </p:nvSpPr>
        <p:spPr bwMode="auto">
          <a:xfrm>
            <a:off x="4808095" y="4639721"/>
            <a:ext cx="212422" cy="210951"/>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3" name="Freeform 702"/>
          <p:cNvSpPr>
            <a:spLocks/>
          </p:cNvSpPr>
          <p:nvPr/>
        </p:nvSpPr>
        <p:spPr bwMode="auto">
          <a:xfrm>
            <a:off x="506107" y="2569412"/>
            <a:ext cx="1613692" cy="87180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B050"/>
          </a:solidFill>
          <a:ln w="9525" cap="flat" cmpd="sng">
            <a:solidFill>
              <a:schemeClr val="bg2"/>
            </a:solidFill>
            <a:prstDash val="solid"/>
            <a:round/>
            <a:headEnd type="none" w="med" len="med"/>
            <a:tailEnd type="none" w="med" len="med"/>
          </a:ln>
          <a:effectLst/>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04" name="Freeform 703"/>
          <p:cNvSpPr>
            <a:spLocks/>
          </p:cNvSpPr>
          <p:nvPr/>
        </p:nvSpPr>
        <p:spPr bwMode="auto">
          <a:xfrm>
            <a:off x="6418214" y="3243337"/>
            <a:ext cx="240982" cy="141879"/>
          </a:xfrm>
          <a:custGeom>
            <a:avLst/>
            <a:gdLst>
              <a:gd name="T0" fmla="*/ 2147483647 w 10000"/>
              <a:gd name="T1" fmla="*/ 243402179 h 11631"/>
              <a:gd name="T2" fmla="*/ 2147483647 w 10000"/>
              <a:gd name="T3" fmla="*/ 201909865 h 11631"/>
              <a:gd name="T4" fmla="*/ 1716206681 w 10000"/>
              <a:gd name="T5" fmla="*/ 52554460 h 11631"/>
              <a:gd name="T6" fmla="*/ 729640913 w 10000"/>
              <a:gd name="T7" fmla="*/ 0 h 11631"/>
              <a:gd name="T8" fmla="*/ 0 w 10000"/>
              <a:gd name="T9" fmla="*/ 216853640 h 11631"/>
              <a:gd name="T10" fmla="*/ 2147483647 w 10000"/>
              <a:gd name="T11" fmla="*/ 419168950 h 11631"/>
              <a:gd name="T12" fmla="*/ 2147483647 w 10000"/>
              <a:gd name="T13" fmla="*/ 463190339 h 11631"/>
              <a:gd name="T14" fmla="*/ 2147483647 w 10000"/>
              <a:gd name="T15" fmla="*/ 525135769 h 11631"/>
              <a:gd name="T16" fmla="*/ 2147483647 w 10000"/>
              <a:gd name="T17" fmla="*/ 393253317 h 11631"/>
              <a:gd name="T18" fmla="*/ 2147483647 w 10000"/>
              <a:gd name="T19" fmla="*/ 366976575 h 11631"/>
              <a:gd name="T20" fmla="*/ 2147483647 w 10000"/>
              <a:gd name="T21" fmla="*/ 305167054 h 11631"/>
              <a:gd name="T22" fmla="*/ 2147483647 w 10000"/>
              <a:gd name="T23" fmla="*/ 298981436 h 11631"/>
              <a:gd name="T24" fmla="*/ 2147483647 w 10000"/>
              <a:gd name="T25" fmla="*/ 24340217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5" name="Freeform 704"/>
          <p:cNvSpPr>
            <a:spLocks/>
          </p:cNvSpPr>
          <p:nvPr/>
        </p:nvSpPr>
        <p:spPr bwMode="auto">
          <a:xfrm>
            <a:off x="6959085" y="3620435"/>
            <a:ext cx="249908" cy="47044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lumMod val="40000"/>
                <a:lumOff val="60000"/>
              </a:schemeClr>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06" name="Freeform 705"/>
          <p:cNvSpPr>
            <a:spLocks/>
          </p:cNvSpPr>
          <p:nvPr/>
        </p:nvSpPr>
        <p:spPr bwMode="auto">
          <a:xfrm>
            <a:off x="7215814" y="3995141"/>
            <a:ext cx="255263" cy="31176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00B050"/>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07" name="Freeform 706"/>
          <p:cNvSpPr>
            <a:spLocks/>
          </p:cNvSpPr>
          <p:nvPr/>
        </p:nvSpPr>
        <p:spPr bwMode="auto">
          <a:xfrm>
            <a:off x="7437160" y="4150088"/>
            <a:ext cx="158870" cy="203483"/>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00B050"/>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08" name="Freeform 707"/>
          <p:cNvSpPr>
            <a:spLocks/>
          </p:cNvSpPr>
          <p:nvPr/>
        </p:nvSpPr>
        <p:spPr bwMode="auto">
          <a:xfrm>
            <a:off x="7076579" y="4381574"/>
            <a:ext cx="298104" cy="70939"/>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00B050"/>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09" name="Freeform 708"/>
          <p:cNvSpPr>
            <a:spLocks/>
          </p:cNvSpPr>
          <p:nvPr/>
        </p:nvSpPr>
        <p:spPr bwMode="auto">
          <a:xfrm>
            <a:off x="5555709" y="3425760"/>
            <a:ext cx="133879" cy="9147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0" name="Freeform 709"/>
          <p:cNvSpPr>
            <a:spLocks/>
          </p:cNvSpPr>
          <p:nvPr/>
        </p:nvSpPr>
        <p:spPr bwMode="auto">
          <a:xfrm>
            <a:off x="7840582" y="4135153"/>
            <a:ext cx="242767" cy="218418"/>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B050"/>
          </a:solidFill>
          <a:ln w="9525">
            <a:solidFill>
              <a:schemeClr val="bg2">
                <a:lumMod val="75000"/>
              </a:schemeClr>
            </a:solidFill>
            <a:round/>
            <a:headEnd/>
            <a:tailEnd/>
          </a:ln>
          <a:extLst/>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1" name="Freeform 710"/>
          <p:cNvSpPr>
            <a:spLocks/>
          </p:cNvSpPr>
          <p:nvPr/>
        </p:nvSpPr>
        <p:spPr bwMode="auto">
          <a:xfrm>
            <a:off x="6096579" y="3020660"/>
            <a:ext cx="821127" cy="1047290"/>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2" name="Freeform 711"/>
          <p:cNvSpPr>
            <a:spLocks/>
          </p:cNvSpPr>
          <p:nvPr/>
        </p:nvSpPr>
        <p:spPr bwMode="auto">
          <a:xfrm>
            <a:off x="7069432" y="4088487"/>
            <a:ext cx="144589" cy="173616"/>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00B050"/>
          </a:solidFill>
          <a:ln w="9525">
            <a:solidFill>
              <a:schemeClr val="bg2">
                <a:lumMod val="75000"/>
              </a:schemeClr>
            </a:solidFill>
            <a:round/>
            <a:headEnd/>
            <a:tailEnd/>
          </a:ln>
          <a:extLst/>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3" name="Freeform 712"/>
          <p:cNvSpPr>
            <a:spLocks/>
          </p:cNvSpPr>
          <p:nvPr/>
        </p:nvSpPr>
        <p:spPr bwMode="auto">
          <a:xfrm>
            <a:off x="7108699" y="3550840"/>
            <a:ext cx="224917" cy="46110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14" name="Freeform 713"/>
          <p:cNvSpPr/>
          <p:nvPr/>
        </p:nvSpPr>
        <p:spPr>
          <a:xfrm>
            <a:off x="5493380" y="3339550"/>
            <a:ext cx="27432" cy="27432"/>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15" name="Freeform 714"/>
          <p:cNvSpPr>
            <a:spLocks/>
          </p:cNvSpPr>
          <p:nvPr/>
        </p:nvSpPr>
        <p:spPr bwMode="auto">
          <a:xfrm>
            <a:off x="6179019" y="2352860"/>
            <a:ext cx="1695805" cy="1232104"/>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7032 w 10000"/>
              <a:gd name="connsiteY24" fmla="*/ 1333 h 10000"/>
              <a:gd name="connsiteX25" fmla="*/ 6926 w 10000"/>
              <a:gd name="connsiteY25" fmla="*/ 1636 h 10000"/>
              <a:gd name="connsiteX26" fmla="*/ 6926 w 10000"/>
              <a:gd name="connsiteY26" fmla="*/ 2000 h 10000"/>
              <a:gd name="connsiteX27" fmla="*/ 7389 w 10000"/>
              <a:gd name="connsiteY27" fmla="*/ 2091 h 10000"/>
              <a:gd name="connsiteX28" fmla="*/ 7495 w 10000"/>
              <a:gd name="connsiteY28" fmla="*/ 2394 h 10000"/>
              <a:gd name="connsiteX29" fmla="*/ 7032 w 10000"/>
              <a:gd name="connsiteY29" fmla="*/ 2606 h 10000"/>
              <a:gd name="connsiteX30" fmla="*/ 6653 w 10000"/>
              <a:gd name="connsiteY30" fmla="*/ 2848 h 10000"/>
              <a:gd name="connsiteX31" fmla="*/ 6295 w 10000"/>
              <a:gd name="connsiteY31" fmla="*/ 3061 h 10000"/>
              <a:gd name="connsiteX32" fmla="*/ 6189 w 10000"/>
              <a:gd name="connsiteY32" fmla="*/ 3576 h 10000"/>
              <a:gd name="connsiteX33" fmla="*/ 5621 w 10000"/>
              <a:gd name="connsiteY33" fmla="*/ 3667 h 10000"/>
              <a:gd name="connsiteX34" fmla="*/ 5053 w 10000"/>
              <a:gd name="connsiteY34" fmla="*/ 4182 h 10000"/>
              <a:gd name="connsiteX35" fmla="*/ 4526 w 10000"/>
              <a:gd name="connsiteY35" fmla="*/ 3818 h 10000"/>
              <a:gd name="connsiteX36" fmla="*/ 3895 w 10000"/>
              <a:gd name="connsiteY36" fmla="*/ 3727 h 10000"/>
              <a:gd name="connsiteX37" fmla="*/ 3432 w 10000"/>
              <a:gd name="connsiteY37" fmla="*/ 3061 h 10000"/>
              <a:gd name="connsiteX38" fmla="*/ 2758 w 10000"/>
              <a:gd name="connsiteY38" fmla="*/ 2758 h 10000"/>
              <a:gd name="connsiteX39" fmla="*/ 2695 w 10000"/>
              <a:gd name="connsiteY39" fmla="*/ 2000 h 10000"/>
              <a:gd name="connsiteX40" fmla="*/ 2379 w 10000"/>
              <a:gd name="connsiteY40" fmla="*/ 1788 h 10000"/>
              <a:gd name="connsiteX41" fmla="*/ 2337 w 10000"/>
              <a:gd name="connsiteY41" fmla="*/ 1727 h 10000"/>
              <a:gd name="connsiteX42" fmla="*/ 2316 w 10000"/>
              <a:gd name="connsiteY42" fmla="*/ 1758 h 10000"/>
              <a:gd name="connsiteX43" fmla="*/ 2295 w 10000"/>
              <a:gd name="connsiteY43" fmla="*/ 1818 h 10000"/>
              <a:gd name="connsiteX44" fmla="*/ 2295 w 10000"/>
              <a:gd name="connsiteY44" fmla="*/ 1848 h 10000"/>
              <a:gd name="connsiteX45" fmla="*/ 2295 w 10000"/>
              <a:gd name="connsiteY45" fmla="*/ 1879 h 10000"/>
              <a:gd name="connsiteX46" fmla="*/ 2295 w 10000"/>
              <a:gd name="connsiteY46" fmla="*/ 1848 h 10000"/>
              <a:gd name="connsiteX47" fmla="*/ 2295 w 10000"/>
              <a:gd name="connsiteY47" fmla="*/ 1818 h 10000"/>
              <a:gd name="connsiteX48" fmla="*/ 2337 w 10000"/>
              <a:gd name="connsiteY48" fmla="*/ 1727 h 10000"/>
              <a:gd name="connsiteX49" fmla="*/ 2295 w 10000"/>
              <a:gd name="connsiteY49" fmla="*/ 1636 h 10000"/>
              <a:gd name="connsiteX50" fmla="*/ 2189 w 10000"/>
              <a:gd name="connsiteY50" fmla="*/ 1727 h 10000"/>
              <a:gd name="connsiteX51" fmla="*/ 2189 w 10000"/>
              <a:gd name="connsiteY51" fmla="*/ 1879 h 10000"/>
              <a:gd name="connsiteX52" fmla="*/ 2189 w 10000"/>
              <a:gd name="connsiteY52" fmla="*/ 1727 h 10000"/>
              <a:gd name="connsiteX53" fmla="*/ 2021 w 10000"/>
              <a:gd name="connsiteY53" fmla="*/ 1788 h 10000"/>
              <a:gd name="connsiteX54" fmla="*/ 1916 w 10000"/>
              <a:gd name="connsiteY54" fmla="*/ 2242 h 10000"/>
              <a:gd name="connsiteX55" fmla="*/ 1495 w 10000"/>
              <a:gd name="connsiteY55" fmla="*/ 2152 h 10000"/>
              <a:gd name="connsiteX56" fmla="*/ 1389 w 10000"/>
              <a:gd name="connsiteY56" fmla="*/ 2909 h 10000"/>
              <a:gd name="connsiteX57" fmla="*/ 1032 w 10000"/>
              <a:gd name="connsiteY57" fmla="*/ 3000 h 10000"/>
              <a:gd name="connsiteX58" fmla="*/ 926 w 10000"/>
              <a:gd name="connsiteY58" fmla="*/ 3879 h 10000"/>
              <a:gd name="connsiteX59" fmla="*/ 716 w 10000"/>
              <a:gd name="connsiteY59" fmla="*/ 4182 h 10000"/>
              <a:gd name="connsiteX60" fmla="*/ 463 w 10000"/>
              <a:gd name="connsiteY60" fmla="*/ 4485 h 10000"/>
              <a:gd name="connsiteX61" fmla="*/ 42 w 10000"/>
              <a:gd name="connsiteY61" fmla="*/ 4636 h 10000"/>
              <a:gd name="connsiteX62" fmla="*/ 0 w 10000"/>
              <a:gd name="connsiteY62" fmla="*/ 4939 h 10000"/>
              <a:gd name="connsiteX63" fmla="*/ 105 w 10000"/>
              <a:gd name="connsiteY63" fmla="*/ 5061 h 10000"/>
              <a:gd name="connsiteX64" fmla="*/ 147 w 10000"/>
              <a:gd name="connsiteY64" fmla="*/ 5303 h 10000"/>
              <a:gd name="connsiteX65" fmla="*/ 42 w 10000"/>
              <a:gd name="connsiteY65" fmla="*/ 5364 h 10000"/>
              <a:gd name="connsiteX66" fmla="*/ 147 w 10000"/>
              <a:gd name="connsiteY66" fmla="*/ 5515 h 10000"/>
              <a:gd name="connsiteX67" fmla="*/ 316 w 10000"/>
              <a:gd name="connsiteY67" fmla="*/ 5606 h 10000"/>
              <a:gd name="connsiteX68" fmla="*/ 463 w 10000"/>
              <a:gd name="connsiteY68" fmla="*/ 5909 h 10000"/>
              <a:gd name="connsiteX69" fmla="*/ 674 w 10000"/>
              <a:gd name="connsiteY69" fmla="*/ 5909 h 10000"/>
              <a:gd name="connsiteX70" fmla="*/ 989 w 10000"/>
              <a:gd name="connsiteY70" fmla="*/ 5909 h 10000"/>
              <a:gd name="connsiteX71" fmla="*/ 1032 w 10000"/>
              <a:gd name="connsiteY71" fmla="*/ 6030 h 10000"/>
              <a:gd name="connsiteX72" fmla="*/ 821 w 10000"/>
              <a:gd name="connsiteY72" fmla="*/ 6485 h 10000"/>
              <a:gd name="connsiteX73" fmla="*/ 884 w 10000"/>
              <a:gd name="connsiteY73" fmla="*/ 6727 h 10000"/>
              <a:gd name="connsiteX74" fmla="*/ 779 w 10000"/>
              <a:gd name="connsiteY74" fmla="*/ 6939 h 10000"/>
              <a:gd name="connsiteX75" fmla="*/ 884 w 10000"/>
              <a:gd name="connsiteY75" fmla="*/ 7242 h 10000"/>
              <a:gd name="connsiteX76" fmla="*/ 1137 w 10000"/>
              <a:gd name="connsiteY76" fmla="*/ 7394 h 10000"/>
              <a:gd name="connsiteX77" fmla="*/ 1095 w 10000"/>
              <a:gd name="connsiteY77" fmla="*/ 7455 h 10000"/>
              <a:gd name="connsiteX78" fmla="*/ 1200 w 10000"/>
              <a:gd name="connsiteY78" fmla="*/ 7455 h 10000"/>
              <a:gd name="connsiteX79" fmla="*/ 1558 w 10000"/>
              <a:gd name="connsiteY79" fmla="*/ 7697 h 10000"/>
              <a:gd name="connsiteX80" fmla="*/ 1874 w 10000"/>
              <a:gd name="connsiteY80" fmla="*/ 7909 h 10000"/>
              <a:gd name="connsiteX81" fmla="*/ 2189 w 10000"/>
              <a:gd name="connsiteY81" fmla="*/ 8000 h 10000"/>
              <a:gd name="connsiteX82" fmla="*/ 2295 w 10000"/>
              <a:gd name="connsiteY82" fmla="*/ 8121 h 10000"/>
              <a:gd name="connsiteX83" fmla="*/ 2379 w 10000"/>
              <a:gd name="connsiteY83" fmla="*/ 8121 h 10000"/>
              <a:gd name="connsiteX84" fmla="*/ 2547 w 10000"/>
              <a:gd name="connsiteY84" fmla="*/ 8273 h 10000"/>
              <a:gd name="connsiteX85" fmla="*/ 2758 w 10000"/>
              <a:gd name="connsiteY85" fmla="*/ 8273 h 10000"/>
              <a:gd name="connsiteX86" fmla="*/ 2968 w 10000"/>
              <a:gd name="connsiteY86" fmla="*/ 8273 h 10000"/>
              <a:gd name="connsiteX87" fmla="*/ 3116 w 10000"/>
              <a:gd name="connsiteY87" fmla="*/ 8000 h 10000"/>
              <a:gd name="connsiteX88" fmla="*/ 3326 w 10000"/>
              <a:gd name="connsiteY88" fmla="*/ 7758 h 10000"/>
              <a:gd name="connsiteX89" fmla="*/ 3579 w 10000"/>
              <a:gd name="connsiteY89" fmla="*/ 7758 h 10000"/>
              <a:gd name="connsiteX90" fmla="*/ 3789 w 10000"/>
              <a:gd name="connsiteY90" fmla="*/ 8000 h 10000"/>
              <a:gd name="connsiteX91" fmla="*/ 3895 w 10000"/>
              <a:gd name="connsiteY91" fmla="*/ 8000 h 10000"/>
              <a:gd name="connsiteX92" fmla="*/ 4000 w 10000"/>
              <a:gd name="connsiteY92" fmla="*/ 8061 h 10000"/>
              <a:gd name="connsiteX93" fmla="*/ 4063 w 10000"/>
              <a:gd name="connsiteY93" fmla="*/ 8424 h 10000"/>
              <a:gd name="connsiteX94" fmla="*/ 3958 w 10000"/>
              <a:gd name="connsiteY94" fmla="*/ 8879 h 10000"/>
              <a:gd name="connsiteX95" fmla="*/ 3958 w 10000"/>
              <a:gd name="connsiteY95" fmla="*/ 9030 h 10000"/>
              <a:gd name="connsiteX96" fmla="*/ 4105 w 10000"/>
              <a:gd name="connsiteY96" fmla="*/ 9091 h 10000"/>
              <a:gd name="connsiteX97" fmla="*/ 4211 w 10000"/>
              <a:gd name="connsiteY97" fmla="*/ 9333 h 10000"/>
              <a:gd name="connsiteX98" fmla="*/ 4211 w 10000"/>
              <a:gd name="connsiteY98" fmla="*/ 9485 h 10000"/>
              <a:gd name="connsiteX99" fmla="*/ 4463 w 10000"/>
              <a:gd name="connsiteY99" fmla="*/ 9636 h 10000"/>
              <a:gd name="connsiteX100" fmla="*/ 4421 w 10000"/>
              <a:gd name="connsiteY100" fmla="*/ 9697 h 10000"/>
              <a:gd name="connsiteX101" fmla="*/ 4674 w 10000"/>
              <a:gd name="connsiteY101" fmla="*/ 9636 h 10000"/>
              <a:gd name="connsiteX102" fmla="*/ 4737 w 10000"/>
              <a:gd name="connsiteY102" fmla="*/ 9333 h 10000"/>
              <a:gd name="connsiteX103" fmla="*/ 5263 w 10000"/>
              <a:gd name="connsiteY103" fmla="*/ 9333 h 10000"/>
              <a:gd name="connsiteX104" fmla="*/ 5453 w 10000"/>
              <a:gd name="connsiteY104" fmla="*/ 9545 h 10000"/>
              <a:gd name="connsiteX105" fmla="*/ 5516 w 10000"/>
              <a:gd name="connsiteY105" fmla="*/ 9788 h 10000"/>
              <a:gd name="connsiteX106" fmla="*/ 5621 w 10000"/>
              <a:gd name="connsiteY106" fmla="*/ 9697 h 10000"/>
              <a:gd name="connsiteX107" fmla="*/ 5979 w 10000"/>
              <a:gd name="connsiteY107" fmla="*/ 10000 h 10000"/>
              <a:gd name="connsiteX108" fmla="*/ 5979 w 10000"/>
              <a:gd name="connsiteY108" fmla="*/ 9788 h 10000"/>
              <a:gd name="connsiteX109" fmla="*/ 6400 w 10000"/>
              <a:gd name="connsiteY109" fmla="*/ 9545 h 10000"/>
              <a:gd name="connsiteX110" fmla="*/ 6442 w 10000"/>
              <a:gd name="connsiteY110" fmla="*/ 9485 h 10000"/>
              <a:gd name="connsiteX111" fmla="*/ 6547 w 10000"/>
              <a:gd name="connsiteY111" fmla="*/ 9394 h 10000"/>
              <a:gd name="connsiteX112" fmla="*/ 6653 w 10000"/>
              <a:gd name="connsiteY112" fmla="*/ 9485 h 10000"/>
              <a:gd name="connsiteX113" fmla="*/ 6863 w 10000"/>
              <a:gd name="connsiteY113" fmla="*/ 9333 h 10000"/>
              <a:gd name="connsiteX114" fmla="*/ 7137 w 10000"/>
              <a:gd name="connsiteY114" fmla="*/ 9091 h 10000"/>
              <a:gd name="connsiteX115" fmla="*/ 7389 w 10000"/>
              <a:gd name="connsiteY115" fmla="*/ 8818 h 10000"/>
              <a:gd name="connsiteX116" fmla="*/ 7495 w 10000"/>
              <a:gd name="connsiteY116" fmla="*/ 8515 h 10000"/>
              <a:gd name="connsiteX117" fmla="*/ 7642 w 10000"/>
              <a:gd name="connsiteY117" fmla="*/ 8212 h 10000"/>
              <a:gd name="connsiteX118" fmla="*/ 7811 w 10000"/>
              <a:gd name="connsiteY118" fmla="*/ 7758 h 10000"/>
              <a:gd name="connsiteX119" fmla="*/ 7811 w 10000"/>
              <a:gd name="connsiteY119" fmla="*/ 7545 h 10000"/>
              <a:gd name="connsiteX120" fmla="*/ 7747 w 10000"/>
              <a:gd name="connsiteY120" fmla="*/ 7394 h 10000"/>
              <a:gd name="connsiteX121" fmla="*/ 7811 w 10000"/>
              <a:gd name="connsiteY121" fmla="*/ 7152 h 10000"/>
              <a:gd name="connsiteX122" fmla="*/ 7747 w 10000"/>
              <a:gd name="connsiteY122" fmla="*/ 6879 h 10000"/>
              <a:gd name="connsiteX123" fmla="*/ 7495 w 10000"/>
              <a:gd name="connsiteY123" fmla="*/ 6121 h 10000"/>
              <a:gd name="connsiteX124" fmla="*/ 7537 w 10000"/>
              <a:gd name="connsiteY124" fmla="*/ 6030 h 10000"/>
              <a:gd name="connsiteX125" fmla="*/ 7747 w 10000"/>
              <a:gd name="connsiteY125" fmla="*/ 5667 h 10000"/>
              <a:gd name="connsiteX126" fmla="*/ 7916 w 10000"/>
              <a:gd name="connsiteY126" fmla="*/ 5606 h 10000"/>
              <a:gd name="connsiteX127" fmla="*/ 7937 w 10000"/>
              <a:gd name="connsiteY127" fmla="*/ 5576 h 10000"/>
              <a:gd name="connsiteX128" fmla="*/ 7937 w 10000"/>
              <a:gd name="connsiteY128" fmla="*/ 5515 h 10000"/>
              <a:gd name="connsiteX129" fmla="*/ 7916 w 10000"/>
              <a:gd name="connsiteY129" fmla="*/ 5455 h 10000"/>
              <a:gd name="connsiteX130" fmla="*/ 7642 w 10000"/>
              <a:gd name="connsiteY130" fmla="*/ 5364 h 10000"/>
              <a:gd name="connsiteX131" fmla="*/ 7495 w 10000"/>
              <a:gd name="connsiteY131" fmla="*/ 5455 h 10000"/>
              <a:gd name="connsiteX132" fmla="*/ 7389 w 10000"/>
              <a:gd name="connsiteY132" fmla="*/ 5364 h 10000"/>
              <a:gd name="connsiteX133" fmla="*/ 7284 w 10000"/>
              <a:gd name="connsiteY133" fmla="*/ 5152 h 10000"/>
              <a:gd name="connsiteX134" fmla="*/ 7179 w 10000"/>
              <a:gd name="connsiteY134" fmla="*/ 5000 h 10000"/>
              <a:gd name="connsiteX135" fmla="*/ 7432 w 10000"/>
              <a:gd name="connsiteY135" fmla="*/ 4848 h 10000"/>
              <a:gd name="connsiteX136" fmla="*/ 7600 w 10000"/>
              <a:gd name="connsiteY136" fmla="*/ 4636 h 10000"/>
              <a:gd name="connsiteX137" fmla="*/ 7853 w 10000"/>
              <a:gd name="connsiteY137" fmla="*/ 4394 h 10000"/>
              <a:gd name="connsiteX138" fmla="*/ 7958 w 10000"/>
              <a:gd name="connsiteY138" fmla="*/ 4394 h 10000"/>
              <a:gd name="connsiteX139" fmla="*/ 7811 w 10000"/>
              <a:gd name="connsiteY139" fmla="*/ 4697 h 10000"/>
              <a:gd name="connsiteX140" fmla="*/ 7916 w 10000"/>
              <a:gd name="connsiteY140" fmla="*/ 4848 h 10000"/>
              <a:gd name="connsiteX141" fmla="*/ 8021 w 10000"/>
              <a:gd name="connsiteY141" fmla="*/ 4788 h 10000"/>
              <a:gd name="connsiteX142" fmla="*/ 8274 w 10000"/>
              <a:gd name="connsiteY142" fmla="*/ 4636 h 10000"/>
              <a:gd name="connsiteX143" fmla="*/ 8337 w 10000"/>
              <a:gd name="connsiteY143" fmla="*/ 4303 h 10000"/>
              <a:gd name="connsiteX144" fmla="*/ 8484 w 10000"/>
              <a:gd name="connsiteY144" fmla="*/ 4121 h 10000"/>
              <a:gd name="connsiteX145" fmla="*/ 8632 w 10000"/>
              <a:gd name="connsiteY145" fmla="*/ 4273 h 10000"/>
              <a:gd name="connsiteX146" fmla="*/ 8611 w 10000"/>
              <a:gd name="connsiteY146" fmla="*/ 3970 h 10000"/>
              <a:gd name="connsiteX147" fmla="*/ 8821 w 10000"/>
              <a:gd name="connsiteY147" fmla="*/ 3788 h 10000"/>
              <a:gd name="connsiteX148" fmla="*/ 9095 w 10000"/>
              <a:gd name="connsiteY148" fmla="*/ 3848 h 10000"/>
              <a:gd name="connsiteX149" fmla="*/ 9221 w 10000"/>
              <a:gd name="connsiteY149" fmla="*/ 3727 h 10000"/>
              <a:gd name="connsiteX150" fmla="*/ 9368 w 10000"/>
              <a:gd name="connsiteY150" fmla="*/ 3818 h 10000"/>
              <a:gd name="connsiteX151" fmla="*/ 9474 w 10000"/>
              <a:gd name="connsiteY151" fmla="*/ 3000 h 10000"/>
              <a:gd name="connsiteX152" fmla="*/ 9726 w 10000"/>
              <a:gd name="connsiteY152" fmla="*/ 2909 h 10000"/>
              <a:gd name="connsiteX153" fmla="*/ 10000 w 10000"/>
              <a:gd name="connsiteY153" fmla="*/ 1788 h 10000"/>
              <a:gd name="connsiteX154" fmla="*/ 9368 w 10000"/>
              <a:gd name="connsiteY154"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053 w 10000"/>
              <a:gd name="connsiteY23" fmla="*/ 1364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7100 w 10000"/>
              <a:gd name="connsiteY23" fmla="*/ 1319 h 10000"/>
              <a:gd name="connsiteX24" fmla="*/ 6926 w 10000"/>
              <a:gd name="connsiteY24" fmla="*/ 1636 h 10000"/>
              <a:gd name="connsiteX25" fmla="*/ 6926 w 10000"/>
              <a:gd name="connsiteY25" fmla="*/ 2000 h 10000"/>
              <a:gd name="connsiteX26" fmla="*/ 7389 w 10000"/>
              <a:gd name="connsiteY26" fmla="*/ 2091 h 10000"/>
              <a:gd name="connsiteX27" fmla="*/ 7495 w 10000"/>
              <a:gd name="connsiteY27" fmla="*/ 2394 h 10000"/>
              <a:gd name="connsiteX28" fmla="*/ 7032 w 10000"/>
              <a:gd name="connsiteY28" fmla="*/ 2606 h 10000"/>
              <a:gd name="connsiteX29" fmla="*/ 6653 w 10000"/>
              <a:gd name="connsiteY29" fmla="*/ 2848 h 10000"/>
              <a:gd name="connsiteX30" fmla="*/ 6295 w 10000"/>
              <a:gd name="connsiteY30" fmla="*/ 3061 h 10000"/>
              <a:gd name="connsiteX31" fmla="*/ 6189 w 10000"/>
              <a:gd name="connsiteY31" fmla="*/ 3576 h 10000"/>
              <a:gd name="connsiteX32" fmla="*/ 5621 w 10000"/>
              <a:gd name="connsiteY32" fmla="*/ 3667 h 10000"/>
              <a:gd name="connsiteX33" fmla="*/ 5053 w 10000"/>
              <a:gd name="connsiteY33" fmla="*/ 4182 h 10000"/>
              <a:gd name="connsiteX34" fmla="*/ 4526 w 10000"/>
              <a:gd name="connsiteY34" fmla="*/ 3818 h 10000"/>
              <a:gd name="connsiteX35" fmla="*/ 3895 w 10000"/>
              <a:gd name="connsiteY35" fmla="*/ 3727 h 10000"/>
              <a:gd name="connsiteX36" fmla="*/ 3432 w 10000"/>
              <a:gd name="connsiteY36" fmla="*/ 3061 h 10000"/>
              <a:gd name="connsiteX37" fmla="*/ 2758 w 10000"/>
              <a:gd name="connsiteY37" fmla="*/ 2758 h 10000"/>
              <a:gd name="connsiteX38" fmla="*/ 2695 w 10000"/>
              <a:gd name="connsiteY38" fmla="*/ 2000 h 10000"/>
              <a:gd name="connsiteX39" fmla="*/ 2379 w 10000"/>
              <a:gd name="connsiteY39" fmla="*/ 1788 h 10000"/>
              <a:gd name="connsiteX40" fmla="*/ 2337 w 10000"/>
              <a:gd name="connsiteY40" fmla="*/ 1727 h 10000"/>
              <a:gd name="connsiteX41" fmla="*/ 2316 w 10000"/>
              <a:gd name="connsiteY41" fmla="*/ 1758 h 10000"/>
              <a:gd name="connsiteX42" fmla="*/ 2295 w 10000"/>
              <a:gd name="connsiteY42" fmla="*/ 1818 h 10000"/>
              <a:gd name="connsiteX43" fmla="*/ 2295 w 10000"/>
              <a:gd name="connsiteY43" fmla="*/ 1848 h 10000"/>
              <a:gd name="connsiteX44" fmla="*/ 2295 w 10000"/>
              <a:gd name="connsiteY44" fmla="*/ 1879 h 10000"/>
              <a:gd name="connsiteX45" fmla="*/ 2295 w 10000"/>
              <a:gd name="connsiteY45" fmla="*/ 1848 h 10000"/>
              <a:gd name="connsiteX46" fmla="*/ 2295 w 10000"/>
              <a:gd name="connsiteY46" fmla="*/ 1818 h 10000"/>
              <a:gd name="connsiteX47" fmla="*/ 2337 w 10000"/>
              <a:gd name="connsiteY47" fmla="*/ 1727 h 10000"/>
              <a:gd name="connsiteX48" fmla="*/ 2295 w 10000"/>
              <a:gd name="connsiteY48" fmla="*/ 1636 h 10000"/>
              <a:gd name="connsiteX49" fmla="*/ 2189 w 10000"/>
              <a:gd name="connsiteY49" fmla="*/ 1727 h 10000"/>
              <a:gd name="connsiteX50" fmla="*/ 2189 w 10000"/>
              <a:gd name="connsiteY50" fmla="*/ 1879 h 10000"/>
              <a:gd name="connsiteX51" fmla="*/ 2189 w 10000"/>
              <a:gd name="connsiteY51" fmla="*/ 1727 h 10000"/>
              <a:gd name="connsiteX52" fmla="*/ 2021 w 10000"/>
              <a:gd name="connsiteY52" fmla="*/ 1788 h 10000"/>
              <a:gd name="connsiteX53" fmla="*/ 1916 w 10000"/>
              <a:gd name="connsiteY53" fmla="*/ 2242 h 10000"/>
              <a:gd name="connsiteX54" fmla="*/ 1495 w 10000"/>
              <a:gd name="connsiteY54" fmla="*/ 2152 h 10000"/>
              <a:gd name="connsiteX55" fmla="*/ 1389 w 10000"/>
              <a:gd name="connsiteY55" fmla="*/ 2909 h 10000"/>
              <a:gd name="connsiteX56" fmla="*/ 1032 w 10000"/>
              <a:gd name="connsiteY56" fmla="*/ 3000 h 10000"/>
              <a:gd name="connsiteX57" fmla="*/ 926 w 10000"/>
              <a:gd name="connsiteY57" fmla="*/ 3879 h 10000"/>
              <a:gd name="connsiteX58" fmla="*/ 716 w 10000"/>
              <a:gd name="connsiteY58" fmla="*/ 4182 h 10000"/>
              <a:gd name="connsiteX59" fmla="*/ 463 w 10000"/>
              <a:gd name="connsiteY59" fmla="*/ 4485 h 10000"/>
              <a:gd name="connsiteX60" fmla="*/ 42 w 10000"/>
              <a:gd name="connsiteY60" fmla="*/ 4636 h 10000"/>
              <a:gd name="connsiteX61" fmla="*/ 0 w 10000"/>
              <a:gd name="connsiteY61" fmla="*/ 4939 h 10000"/>
              <a:gd name="connsiteX62" fmla="*/ 105 w 10000"/>
              <a:gd name="connsiteY62" fmla="*/ 5061 h 10000"/>
              <a:gd name="connsiteX63" fmla="*/ 147 w 10000"/>
              <a:gd name="connsiteY63" fmla="*/ 5303 h 10000"/>
              <a:gd name="connsiteX64" fmla="*/ 42 w 10000"/>
              <a:gd name="connsiteY64" fmla="*/ 5364 h 10000"/>
              <a:gd name="connsiteX65" fmla="*/ 147 w 10000"/>
              <a:gd name="connsiteY65" fmla="*/ 5515 h 10000"/>
              <a:gd name="connsiteX66" fmla="*/ 316 w 10000"/>
              <a:gd name="connsiteY66" fmla="*/ 5606 h 10000"/>
              <a:gd name="connsiteX67" fmla="*/ 463 w 10000"/>
              <a:gd name="connsiteY67" fmla="*/ 5909 h 10000"/>
              <a:gd name="connsiteX68" fmla="*/ 674 w 10000"/>
              <a:gd name="connsiteY68" fmla="*/ 5909 h 10000"/>
              <a:gd name="connsiteX69" fmla="*/ 989 w 10000"/>
              <a:gd name="connsiteY69" fmla="*/ 5909 h 10000"/>
              <a:gd name="connsiteX70" fmla="*/ 1032 w 10000"/>
              <a:gd name="connsiteY70" fmla="*/ 6030 h 10000"/>
              <a:gd name="connsiteX71" fmla="*/ 821 w 10000"/>
              <a:gd name="connsiteY71" fmla="*/ 6485 h 10000"/>
              <a:gd name="connsiteX72" fmla="*/ 884 w 10000"/>
              <a:gd name="connsiteY72" fmla="*/ 6727 h 10000"/>
              <a:gd name="connsiteX73" fmla="*/ 779 w 10000"/>
              <a:gd name="connsiteY73" fmla="*/ 6939 h 10000"/>
              <a:gd name="connsiteX74" fmla="*/ 884 w 10000"/>
              <a:gd name="connsiteY74" fmla="*/ 7242 h 10000"/>
              <a:gd name="connsiteX75" fmla="*/ 1137 w 10000"/>
              <a:gd name="connsiteY75" fmla="*/ 7394 h 10000"/>
              <a:gd name="connsiteX76" fmla="*/ 1095 w 10000"/>
              <a:gd name="connsiteY76" fmla="*/ 7455 h 10000"/>
              <a:gd name="connsiteX77" fmla="*/ 1200 w 10000"/>
              <a:gd name="connsiteY77" fmla="*/ 7455 h 10000"/>
              <a:gd name="connsiteX78" fmla="*/ 1558 w 10000"/>
              <a:gd name="connsiteY78" fmla="*/ 7697 h 10000"/>
              <a:gd name="connsiteX79" fmla="*/ 1874 w 10000"/>
              <a:gd name="connsiteY79" fmla="*/ 7909 h 10000"/>
              <a:gd name="connsiteX80" fmla="*/ 2189 w 10000"/>
              <a:gd name="connsiteY80" fmla="*/ 8000 h 10000"/>
              <a:gd name="connsiteX81" fmla="*/ 2295 w 10000"/>
              <a:gd name="connsiteY81" fmla="*/ 8121 h 10000"/>
              <a:gd name="connsiteX82" fmla="*/ 2379 w 10000"/>
              <a:gd name="connsiteY82" fmla="*/ 8121 h 10000"/>
              <a:gd name="connsiteX83" fmla="*/ 2547 w 10000"/>
              <a:gd name="connsiteY83" fmla="*/ 8273 h 10000"/>
              <a:gd name="connsiteX84" fmla="*/ 2758 w 10000"/>
              <a:gd name="connsiteY84" fmla="*/ 8273 h 10000"/>
              <a:gd name="connsiteX85" fmla="*/ 2968 w 10000"/>
              <a:gd name="connsiteY85" fmla="*/ 8273 h 10000"/>
              <a:gd name="connsiteX86" fmla="*/ 3116 w 10000"/>
              <a:gd name="connsiteY86" fmla="*/ 8000 h 10000"/>
              <a:gd name="connsiteX87" fmla="*/ 3326 w 10000"/>
              <a:gd name="connsiteY87" fmla="*/ 7758 h 10000"/>
              <a:gd name="connsiteX88" fmla="*/ 3579 w 10000"/>
              <a:gd name="connsiteY88" fmla="*/ 7758 h 10000"/>
              <a:gd name="connsiteX89" fmla="*/ 3789 w 10000"/>
              <a:gd name="connsiteY89" fmla="*/ 8000 h 10000"/>
              <a:gd name="connsiteX90" fmla="*/ 3895 w 10000"/>
              <a:gd name="connsiteY90" fmla="*/ 8000 h 10000"/>
              <a:gd name="connsiteX91" fmla="*/ 4000 w 10000"/>
              <a:gd name="connsiteY91" fmla="*/ 8061 h 10000"/>
              <a:gd name="connsiteX92" fmla="*/ 4063 w 10000"/>
              <a:gd name="connsiteY92" fmla="*/ 8424 h 10000"/>
              <a:gd name="connsiteX93" fmla="*/ 3958 w 10000"/>
              <a:gd name="connsiteY93" fmla="*/ 8879 h 10000"/>
              <a:gd name="connsiteX94" fmla="*/ 3958 w 10000"/>
              <a:gd name="connsiteY94" fmla="*/ 9030 h 10000"/>
              <a:gd name="connsiteX95" fmla="*/ 4105 w 10000"/>
              <a:gd name="connsiteY95" fmla="*/ 9091 h 10000"/>
              <a:gd name="connsiteX96" fmla="*/ 4211 w 10000"/>
              <a:gd name="connsiteY96" fmla="*/ 9333 h 10000"/>
              <a:gd name="connsiteX97" fmla="*/ 4211 w 10000"/>
              <a:gd name="connsiteY97" fmla="*/ 9485 h 10000"/>
              <a:gd name="connsiteX98" fmla="*/ 4463 w 10000"/>
              <a:gd name="connsiteY98" fmla="*/ 9636 h 10000"/>
              <a:gd name="connsiteX99" fmla="*/ 4421 w 10000"/>
              <a:gd name="connsiteY99" fmla="*/ 9697 h 10000"/>
              <a:gd name="connsiteX100" fmla="*/ 4674 w 10000"/>
              <a:gd name="connsiteY100" fmla="*/ 9636 h 10000"/>
              <a:gd name="connsiteX101" fmla="*/ 4737 w 10000"/>
              <a:gd name="connsiteY101" fmla="*/ 9333 h 10000"/>
              <a:gd name="connsiteX102" fmla="*/ 5263 w 10000"/>
              <a:gd name="connsiteY102" fmla="*/ 9333 h 10000"/>
              <a:gd name="connsiteX103" fmla="*/ 5453 w 10000"/>
              <a:gd name="connsiteY103" fmla="*/ 9545 h 10000"/>
              <a:gd name="connsiteX104" fmla="*/ 5516 w 10000"/>
              <a:gd name="connsiteY104" fmla="*/ 9788 h 10000"/>
              <a:gd name="connsiteX105" fmla="*/ 5621 w 10000"/>
              <a:gd name="connsiteY105" fmla="*/ 9697 h 10000"/>
              <a:gd name="connsiteX106" fmla="*/ 5979 w 10000"/>
              <a:gd name="connsiteY106" fmla="*/ 10000 h 10000"/>
              <a:gd name="connsiteX107" fmla="*/ 5979 w 10000"/>
              <a:gd name="connsiteY107" fmla="*/ 9788 h 10000"/>
              <a:gd name="connsiteX108" fmla="*/ 6400 w 10000"/>
              <a:gd name="connsiteY108" fmla="*/ 9545 h 10000"/>
              <a:gd name="connsiteX109" fmla="*/ 6442 w 10000"/>
              <a:gd name="connsiteY109" fmla="*/ 9485 h 10000"/>
              <a:gd name="connsiteX110" fmla="*/ 6547 w 10000"/>
              <a:gd name="connsiteY110" fmla="*/ 9394 h 10000"/>
              <a:gd name="connsiteX111" fmla="*/ 6653 w 10000"/>
              <a:gd name="connsiteY111" fmla="*/ 9485 h 10000"/>
              <a:gd name="connsiteX112" fmla="*/ 6863 w 10000"/>
              <a:gd name="connsiteY112" fmla="*/ 9333 h 10000"/>
              <a:gd name="connsiteX113" fmla="*/ 7137 w 10000"/>
              <a:gd name="connsiteY113" fmla="*/ 9091 h 10000"/>
              <a:gd name="connsiteX114" fmla="*/ 7389 w 10000"/>
              <a:gd name="connsiteY114" fmla="*/ 8818 h 10000"/>
              <a:gd name="connsiteX115" fmla="*/ 7495 w 10000"/>
              <a:gd name="connsiteY115" fmla="*/ 8515 h 10000"/>
              <a:gd name="connsiteX116" fmla="*/ 7642 w 10000"/>
              <a:gd name="connsiteY116" fmla="*/ 8212 h 10000"/>
              <a:gd name="connsiteX117" fmla="*/ 7811 w 10000"/>
              <a:gd name="connsiteY117" fmla="*/ 7758 h 10000"/>
              <a:gd name="connsiteX118" fmla="*/ 7811 w 10000"/>
              <a:gd name="connsiteY118" fmla="*/ 7545 h 10000"/>
              <a:gd name="connsiteX119" fmla="*/ 7747 w 10000"/>
              <a:gd name="connsiteY119" fmla="*/ 7394 h 10000"/>
              <a:gd name="connsiteX120" fmla="*/ 7811 w 10000"/>
              <a:gd name="connsiteY120" fmla="*/ 7152 h 10000"/>
              <a:gd name="connsiteX121" fmla="*/ 7747 w 10000"/>
              <a:gd name="connsiteY121" fmla="*/ 6879 h 10000"/>
              <a:gd name="connsiteX122" fmla="*/ 7495 w 10000"/>
              <a:gd name="connsiteY122" fmla="*/ 6121 h 10000"/>
              <a:gd name="connsiteX123" fmla="*/ 7537 w 10000"/>
              <a:gd name="connsiteY123" fmla="*/ 6030 h 10000"/>
              <a:gd name="connsiteX124" fmla="*/ 7747 w 10000"/>
              <a:gd name="connsiteY124" fmla="*/ 5667 h 10000"/>
              <a:gd name="connsiteX125" fmla="*/ 7916 w 10000"/>
              <a:gd name="connsiteY125" fmla="*/ 5606 h 10000"/>
              <a:gd name="connsiteX126" fmla="*/ 7937 w 10000"/>
              <a:gd name="connsiteY126" fmla="*/ 5576 h 10000"/>
              <a:gd name="connsiteX127" fmla="*/ 7937 w 10000"/>
              <a:gd name="connsiteY127" fmla="*/ 5515 h 10000"/>
              <a:gd name="connsiteX128" fmla="*/ 7916 w 10000"/>
              <a:gd name="connsiteY128" fmla="*/ 5455 h 10000"/>
              <a:gd name="connsiteX129" fmla="*/ 7642 w 10000"/>
              <a:gd name="connsiteY129" fmla="*/ 5364 h 10000"/>
              <a:gd name="connsiteX130" fmla="*/ 7495 w 10000"/>
              <a:gd name="connsiteY130" fmla="*/ 5455 h 10000"/>
              <a:gd name="connsiteX131" fmla="*/ 7389 w 10000"/>
              <a:gd name="connsiteY131" fmla="*/ 5364 h 10000"/>
              <a:gd name="connsiteX132" fmla="*/ 7284 w 10000"/>
              <a:gd name="connsiteY132" fmla="*/ 5152 h 10000"/>
              <a:gd name="connsiteX133" fmla="*/ 7179 w 10000"/>
              <a:gd name="connsiteY133" fmla="*/ 5000 h 10000"/>
              <a:gd name="connsiteX134" fmla="*/ 7432 w 10000"/>
              <a:gd name="connsiteY134" fmla="*/ 4848 h 10000"/>
              <a:gd name="connsiteX135" fmla="*/ 7600 w 10000"/>
              <a:gd name="connsiteY135" fmla="*/ 4636 h 10000"/>
              <a:gd name="connsiteX136" fmla="*/ 7853 w 10000"/>
              <a:gd name="connsiteY136" fmla="*/ 4394 h 10000"/>
              <a:gd name="connsiteX137" fmla="*/ 7958 w 10000"/>
              <a:gd name="connsiteY137" fmla="*/ 4394 h 10000"/>
              <a:gd name="connsiteX138" fmla="*/ 7811 w 10000"/>
              <a:gd name="connsiteY138" fmla="*/ 4697 h 10000"/>
              <a:gd name="connsiteX139" fmla="*/ 7916 w 10000"/>
              <a:gd name="connsiteY139" fmla="*/ 4848 h 10000"/>
              <a:gd name="connsiteX140" fmla="*/ 8021 w 10000"/>
              <a:gd name="connsiteY140" fmla="*/ 4788 h 10000"/>
              <a:gd name="connsiteX141" fmla="*/ 8274 w 10000"/>
              <a:gd name="connsiteY141" fmla="*/ 4636 h 10000"/>
              <a:gd name="connsiteX142" fmla="*/ 8337 w 10000"/>
              <a:gd name="connsiteY142" fmla="*/ 4303 h 10000"/>
              <a:gd name="connsiteX143" fmla="*/ 8484 w 10000"/>
              <a:gd name="connsiteY143" fmla="*/ 4121 h 10000"/>
              <a:gd name="connsiteX144" fmla="*/ 8632 w 10000"/>
              <a:gd name="connsiteY144" fmla="*/ 4273 h 10000"/>
              <a:gd name="connsiteX145" fmla="*/ 8611 w 10000"/>
              <a:gd name="connsiteY145" fmla="*/ 3970 h 10000"/>
              <a:gd name="connsiteX146" fmla="*/ 8821 w 10000"/>
              <a:gd name="connsiteY146" fmla="*/ 3788 h 10000"/>
              <a:gd name="connsiteX147" fmla="*/ 9095 w 10000"/>
              <a:gd name="connsiteY147" fmla="*/ 3848 h 10000"/>
              <a:gd name="connsiteX148" fmla="*/ 9221 w 10000"/>
              <a:gd name="connsiteY148" fmla="*/ 3727 h 10000"/>
              <a:gd name="connsiteX149" fmla="*/ 9368 w 10000"/>
              <a:gd name="connsiteY149" fmla="*/ 3818 h 10000"/>
              <a:gd name="connsiteX150" fmla="*/ 9474 w 10000"/>
              <a:gd name="connsiteY150" fmla="*/ 3000 h 10000"/>
              <a:gd name="connsiteX151" fmla="*/ 9726 w 10000"/>
              <a:gd name="connsiteY151" fmla="*/ 2909 h 10000"/>
              <a:gd name="connsiteX152" fmla="*/ 10000 w 10000"/>
              <a:gd name="connsiteY152" fmla="*/ 1788 h 10000"/>
              <a:gd name="connsiteX153" fmla="*/ 9368 w 10000"/>
              <a:gd name="connsiteY153" fmla="*/ 1788 h 10000"/>
              <a:gd name="connsiteX0" fmla="*/ 9368 w 10000"/>
              <a:gd name="connsiteY0" fmla="*/ 1788 h 10000"/>
              <a:gd name="connsiteX1" fmla="*/ 9368 w 10000"/>
              <a:gd name="connsiteY1" fmla="*/ 1788 h 10000"/>
              <a:gd name="connsiteX2" fmla="*/ 9263 w 10000"/>
              <a:gd name="connsiteY2" fmla="*/ 1485 h 10000"/>
              <a:gd name="connsiteX3" fmla="*/ 8842 w 10000"/>
              <a:gd name="connsiteY3" fmla="*/ 1333 h 10000"/>
              <a:gd name="connsiteX4" fmla="*/ 8337 w 10000"/>
              <a:gd name="connsiteY4" fmla="*/ 0 h 10000"/>
              <a:gd name="connsiteX5" fmla="*/ 7853 w 10000"/>
              <a:gd name="connsiteY5" fmla="*/ 0 h 10000"/>
              <a:gd name="connsiteX6" fmla="*/ 7705 w 10000"/>
              <a:gd name="connsiteY6" fmla="*/ 364 h 10000"/>
              <a:gd name="connsiteX7" fmla="*/ 7389 w 10000"/>
              <a:gd name="connsiteY7" fmla="*/ 1182 h 10000"/>
              <a:gd name="connsiteX8" fmla="*/ 7074 w 10000"/>
              <a:gd name="connsiteY8" fmla="*/ 1182 h 10000"/>
              <a:gd name="connsiteX9" fmla="*/ 7032 w 10000"/>
              <a:gd name="connsiteY9" fmla="*/ 1333 h 10000"/>
              <a:gd name="connsiteX10" fmla="*/ 7032 w 10000"/>
              <a:gd name="connsiteY10" fmla="*/ 1364 h 10000"/>
              <a:gd name="connsiteX11" fmla="*/ 7053 w 10000"/>
              <a:gd name="connsiteY11" fmla="*/ 1364 h 10000"/>
              <a:gd name="connsiteX12" fmla="*/ 7074 w 10000"/>
              <a:gd name="connsiteY12" fmla="*/ 1364 h 10000"/>
              <a:gd name="connsiteX13" fmla="*/ 7074 w 10000"/>
              <a:gd name="connsiteY13" fmla="*/ 1394 h 10000"/>
              <a:gd name="connsiteX14" fmla="*/ 7095 w 10000"/>
              <a:gd name="connsiteY14" fmla="*/ 1394 h 10000"/>
              <a:gd name="connsiteX15" fmla="*/ 7116 w 10000"/>
              <a:gd name="connsiteY15" fmla="*/ 1394 h 10000"/>
              <a:gd name="connsiteX16" fmla="*/ 7116 w 10000"/>
              <a:gd name="connsiteY16" fmla="*/ 1424 h 10000"/>
              <a:gd name="connsiteX17" fmla="*/ 7137 w 10000"/>
              <a:gd name="connsiteY17" fmla="*/ 1424 h 10000"/>
              <a:gd name="connsiteX18" fmla="*/ 7116 w 10000"/>
              <a:gd name="connsiteY18" fmla="*/ 1424 h 10000"/>
              <a:gd name="connsiteX19" fmla="*/ 7116 w 10000"/>
              <a:gd name="connsiteY19" fmla="*/ 1394 h 10000"/>
              <a:gd name="connsiteX20" fmla="*/ 7095 w 10000"/>
              <a:gd name="connsiteY20" fmla="*/ 1394 h 10000"/>
              <a:gd name="connsiteX21" fmla="*/ 7074 w 10000"/>
              <a:gd name="connsiteY21" fmla="*/ 1394 h 10000"/>
              <a:gd name="connsiteX22" fmla="*/ 7074 w 10000"/>
              <a:gd name="connsiteY22" fmla="*/ 1364 h 10000"/>
              <a:gd name="connsiteX23" fmla="*/ 6926 w 10000"/>
              <a:gd name="connsiteY23" fmla="*/ 1636 h 10000"/>
              <a:gd name="connsiteX24" fmla="*/ 6926 w 10000"/>
              <a:gd name="connsiteY24" fmla="*/ 2000 h 10000"/>
              <a:gd name="connsiteX25" fmla="*/ 7389 w 10000"/>
              <a:gd name="connsiteY25" fmla="*/ 2091 h 10000"/>
              <a:gd name="connsiteX26" fmla="*/ 7495 w 10000"/>
              <a:gd name="connsiteY26" fmla="*/ 2394 h 10000"/>
              <a:gd name="connsiteX27" fmla="*/ 7032 w 10000"/>
              <a:gd name="connsiteY27" fmla="*/ 2606 h 10000"/>
              <a:gd name="connsiteX28" fmla="*/ 6653 w 10000"/>
              <a:gd name="connsiteY28" fmla="*/ 2848 h 10000"/>
              <a:gd name="connsiteX29" fmla="*/ 6295 w 10000"/>
              <a:gd name="connsiteY29" fmla="*/ 3061 h 10000"/>
              <a:gd name="connsiteX30" fmla="*/ 6189 w 10000"/>
              <a:gd name="connsiteY30" fmla="*/ 3576 h 10000"/>
              <a:gd name="connsiteX31" fmla="*/ 5621 w 10000"/>
              <a:gd name="connsiteY31" fmla="*/ 3667 h 10000"/>
              <a:gd name="connsiteX32" fmla="*/ 5053 w 10000"/>
              <a:gd name="connsiteY32" fmla="*/ 4182 h 10000"/>
              <a:gd name="connsiteX33" fmla="*/ 4526 w 10000"/>
              <a:gd name="connsiteY33" fmla="*/ 3818 h 10000"/>
              <a:gd name="connsiteX34" fmla="*/ 3895 w 10000"/>
              <a:gd name="connsiteY34" fmla="*/ 3727 h 10000"/>
              <a:gd name="connsiteX35" fmla="*/ 3432 w 10000"/>
              <a:gd name="connsiteY35" fmla="*/ 3061 h 10000"/>
              <a:gd name="connsiteX36" fmla="*/ 2758 w 10000"/>
              <a:gd name="connsiteY36" fmla="*/ 2758 h 10000"/>
              <a:gd name="connsiteX37" fmla="*/ 2695 w 10000"/>
              <a:gd name="connsiteY37" fmla="*/ 2000 h 10000"/>
              <a:gd name="connsiteX38" fmla="*/ 2379 w 10000"/>
              <a:gd name="connsiteY38" fmla="*/ 1788 h 10000"/>
              <a:gd name="connsiteX39" fmla="*/ 2337 w 10000"/>
              <a:gd name="connsiteY39" fmla="*/ 1727 h 10000"/>
              <a:gd name="connsiteX40" fmla="*/ 2316 w 10000"/>
              <a:gd name="connsiteY40" fmla="*/ 1758 h 10000"/>
              <a:gd name="connsiteX41" fmla="*/ 2295 w 10000"/>
              <a:gd name="connsiteY41" fmla="*/ 1818 h 10000"/>
              <a:gd name="connsiteX42" fmla="*/ 2295 w 10000"/>
              <a:gd name="connsiteY42" fmla="*/ 1848 h 10000"/>
              <a:gd name="connsiteX43" fmla="*/ 2295 w 10000"/>
              <a:gd name="connsiteY43" fmla="*/ 1879 h 10000"/>
              <a:gd name="connsiteX44" fmla="*/ 2295 w 10000"/>
              <a:gd name="connsiteY44" fmla="*/ 1848 h 10000"/>
              <a:gd name="connsiteX45" fmla="*/ 2295 w 10000"/>
              <a:gd name="connsiteY45" fmla="*/ 1818 h 10000"/>
              <a:gd name="connsiteX46" fmla="*/ 2337 w 10000"/>
              <a:gd name="connsiteY46" fmla="*/ 1727 h 10000"/>
              <a:gd name="connsiteX47" fmla="*/ 2295 w 10000"/>
              <a:gd name="connsiteY47" fmla="*/ 1636 h 10000"/>
              <a:gd name="connsiteX48" fmla="*/ 2189 w 10000"/>
              <a:gd name="connsiteY48" fmla="*/ 1727 h 10000"/>
              <a:gd name="connsiteX49" fmla="*/ 2189 w 10000"/>
              <a:gd name="connsiteY49" fmla="*/ 1879 h 10000"/>
              <a:gd name="connsiteX50" fmla="*/ 2189 w 10000"/>
              <a:gd name="connsiteY50" fmla="*/ 1727 h 10000"/>
              <a:gd name="connsiteX51" fmla="*/ 2021 w 10000"/>
              <a:gd name="connsiteY51" fmla="*/ 1788 h 10000"/>
              <a:gd name="connsiteX52" fmla="*/ 1916 w 10000"/>
              <a:gd name="connsiteY52" fmla="*/ 2242 h 10000"/>
              <a:gd name="connsiteX53" fmla="*/ 1495 w 10000"/>
              <a:gd name="connsiteY53" fmla="*/ 2152 h 10000"/>
              <a:gd name="connsiteX54" fmla="*/ 1389 w 10000"/>
              <a:gd name="connsiteY54" fmla="*/ 2909 h 10000"/>
              <a:gd name="connsiteX55" fmla="*/ 1032 w 10000"/>
              <a:gd name="connsiteY55" fmla="*/ 3000 h 10000"/>
              <a:gd name="connsiteX56" fmla="*/ 926 w 10000"/>
              <a:gd name="connsiteY56" fmla="*/ 3879 h 10000"/>
              <a:gd name="connsiteX57" fmla="*/ 716 w 10000"/>
              <a:gd name="connsiteY57" fmla="*/ 4182 h 10000"/>
              <a:gd name="connsiteX58" fmla="*/ 463 w 10000"/>
              <a:gd name="connsiteY58" fmla="*/ 4485 h 10000"/>
              <a:gd name="connsiteX59" fmla="*/ 42 w 10000"/>
              <a:gd name="connsiteY59" fmla="*/ 4636 h 10000"/>
              <a:gd name="connsiteX60" fmla="*/ 0 w 10000"/>
              <a:gd name="connsiteY60" fmla="*/ 4939 h 10000"/>
              <a:gd name="connsiteX61" fmla="*/ 105 w 10000"/>
              <a:gd name="connsiteY61" fmla="*/ 5061 h 10000"/>
              <a:gd name="connsiteX62" fmla="*/ 147 w 10000"/>
              <a:gd name="connsiteY62" fmla="*/ 5303 h 10000"/>
              <a:gd name="connsiteX63" fmla="*/ 42 w 10000"/>
              <a:gd name="connsiteY63" fmla="*/ 5364 h 10000"/>
              <a:gd name="connsiteX64" fmla="*/ 147 w 10000"/>
              <a:gd name="connsiteY64" fmla="*/ 5515 h 10000"/>
              <a:gd name="connsiteX65" fmla="*/ 316 w 10000"/>
              <a:gd name="connsiteY65" fmla="*/ 5606 h 10000"/>
              <a:gd name="connsiteX66" fmla="*/ 463 w 10000"/>
              <a:gd name="connsiteY66" fmla="*/ 5909 h 10000"/>
              <a:gd name="connsiteX67" fmla="*/ 674 w 10000"/>
              <a:gd name="connsiteY67" fmla="*/ 5909 h 10000"/>
              <a:gd name="connsiteX68" fmla="*/ 989 w 10000"/>
              <a:gd name="connsiteY68" fmla="*/ 5909 h 10000"/>
              <a:gd name="connsiteX69" fmla="*/ 1032 w 10000"/>
              <a:gd name="connsiteY69" fmla="*/ 6030 h 10000"/>
              <a:gd name="connsiteX70" fmla="*/ 821 w 10000"/>
              <a:gd name="connsiteY70" fmla="*/ 6485 h 10000"/>
              <a:gd name="connsiteX71" fmla="*/ 884 w 10000"/>
              <a:gd name="connsiteY71" fmla="*/ 6727 h 10000"/>
              <a:gd name="connsiteX72" fmla="*/ 779 w 10000"/>
              <a:gd name="connsiteY72" fmla="*/ 6939 h 10000"/>
              <a:gd name="connsiteX73" fmla="*/ 884 w 10000"/>
              <a:gd name="connsiteY73" fmla="*/ 7242 h 10000"/>
              <a:gd name="connsiteX74" fmla="*/ 1137 w 10000"/>
              <a:gd name="connsiteY74" fmla="*/ 7394 h 10000"/>
              <a:gd name="connsiteX75" fmla="*/ 1095 w 10000"/>
              <a:gd name="connsiteY75" fmla="*/ 7455 h 10000"/>
              <a:gd name="connsiteX76" fmla="*/ 1200 w 10000"/>
              <a:gd name="connsiteY76" fmla="*/ 7455 h 10000"/>
              <a:gd name="connsiteX77" fmla="*/ 1558 w 10000"/>
              <a:gd name="connsiteY77" fmla="*/ 7697 h 10000"/>
              <a:gd name="connsiteX78" fmla="*/ 1874 w 10000"/>
              <a:gd name="connsiteY78" fmla="*/ 7909 h 10000"/>
              <a:gd name="connsiteX79" fmla="*/ 2189 w 10000"/>
              <a:gd name="connsiteY79" fmla="*/ 8000 h 10000"/>
              <a:gd name="connsiteX80" fmla="*/ 2295 w 10000"/>
              <a:gd name="connsiteY80" fmla="*/ 8121 h 10000"/>
              <a:gd name="connsiteX81" fmla="*/ 2379 w 10000"/>
              <a:gd name="connsiteY81" fmla="*/ 8121 h 10000"/>
              <a:gd name="connsiteX82" fmla="*/ 2547 w 10000"/>
              <a:gd name="connsiteY82" fmla="*/ 8273 h 10000"/>
              <a:gd name="connsiteX83" fmla="*/ 2758 w 10000"/>
              <a:gd name="connsiteY83" fmla="*/ 8273 h 10000"/>
              <a:gd name="connsiteX84" fmla="*/ 2968 w 10000"/>
              <a:gd name="connsiteY84" fmla="*/ 8273 h 10000"/>
              <a:gd name="connsiteX85" fmla="*/ 3116 w 10000"/>
              <a:gd name="connsiteY85" fmla="*/ 8000 h 10000"/>
              <a:gd name="connsiteX86" fmla="*/ 3326 w 10000"/>
              <a:gd name="connsiteY86" fmla="*/ 7758 h 10000"/>
              <a:gd name="connsiteX87" fmla="*/ 3579 w 10000"/>
              <a:gd name="connsiteY87" fmla="*/ 7758 h 10000"/>
              <a:gd name="connsiteX88" fmla="*/ 3789 w 10000"/>
              <a:gd name="connsiteY88" fmla="*/ 8000 h 10000"/>
              <a:gd name="connsiteX89" fmla="*/ 3895 w 10000"/>
              <a:gd name="connsiteY89" fmla="*/ 8000 h 10000"/>
              <a:gd name="connsiteX90" fmla="*/ 4000 w 10000"/>
              <a:gd name="connsiteY90" fmla="*/ 8061 h 10000"/>
              <a:gd name="connsiteX91" fmla="*/ 4063 w 10000"/>
              <a:gd name="connsiteY91" fmla="*/ 8424 h 10000"/>
              <a:gd name="connsiteX92" fmla="*/ 3958 w 10000"/>
              <a:gd name="connsiteY92" fmla="*/ 8879 h 10000"/>
              <a:gd name="connsiteX93" fmla="*/ 3958 w 10000"/>
              <a:gd name="connsiteY93" fmla="*/ 9030 h 10000"/>
              <a:gd name="connsiteX94" fmla="*/ 4105 w 10000"/>
              <a:gd name="connsiteY94" fmla="*/ 9091 h 10000"/>
              <a:gd name="connsiteX95" fmla="*/ 4211 w 10000"/>
              <a:gd name="connsiteY95" fmla="*/ 9333 h 10000"/>
              <a:gd name="connsiteX96" fmla="*/ 4211 w 10000"/>
              <a:gd name="connsiteY96" fmla="*/ 9485 h 10000"/>
              <a:gd name="connsiteX97" fmla="*/ 4463 w 10000"/>
              <a:gd name="connsiteY97" fmla="*/ 9636 h 10000"/>
              <a:gd name="connsiteX98" fmla="*/ 4421 w 10000"/>
              <a:gd name="connsiteY98" fmla="*/ 9697 h 10000"/>
              <a:gd name="connsiteX99" fmla="*/ 4674 w 10000"/>
              <a:gd name="connsiteY99" fmla="*/ 9636 h 10000"/>
              <a:gd name="connsiteX100" fmla="*/ 4737 w 10000"/>
              <a:gd name="connsiteY100" fmla="*/ 9333 h 10000"/>
              <a:gd name="connsiteX101" fmla="*/ 5263 w 10000"/>
              <a:gd name="connsiteY101" fmla="*/ 9333 h 10000"/>
              <a:gd name="connsiteX102" fmla="*/ 5453 w 10000"/>
              <a:gd name="connsiteY102" fmla="*/ 9545 h 10000"/>
              <a:gd name="connsiteX103" fmla="*/ 5516 w 10000"/>
              <a:gd name="connsiteY103" fmla="*/ 9788 h 10000"/>
              <a:gd name="connsiteX104" fmla="*/ 5621 w 10000"/>
              <a:gd name="connsiteY104" fmla="*/ 9697 h 10000"/>
              <a:gd name="connsiteX105" fmla="*/ 5979 w 10000"/>
              <a:gd name="connsiteY105" fmla="*/ 10000 h 10000"/>
              <a:gd name="connsiteX106" fmla="*/ 5979 w 10000"/>
              <a:gd name="connsiteY106" fmla="*/ 9788 h 10000"/>
              <a:gd name="connsiteX107" fmla="*/ 6400 w 10000"/>
              <a:gd name="connsiteY107" fmla="*/ 9545 h 10000"/>
              <a:gd name="connsiteX108" fmla="*/ 6442 w 10000"/>
              <a:gd name="connsiteY108" fmla="*/ 9485 h 10000"/>
              <a:gd name="connsiteX109" fmla="*/ 6547 w 10000"/>
              <a:gd name="connsiteY109" fmla="*/ 9394 h 10000"/>
              <a:gd name="connsiteX110" fmla="*/ 6653 w 10000"/>
              <a:gd name="connsiteY110" fmla="*/ 9485 h 10000"/>
              <a:gd name="connsiteX111" fmla="*/ 6863 w 10000"/>
              <a:gd name="connsiteY111" fmla="*/ 9333 h 10000"/>
              <a:gd name="connsiteX112" fmla="*/ 7137 w 10000"/>
              <a:gd name="connsiteY112" fmla="*/ 9091 h 10000"/>
              <a:gd name="connsiteX113" fmla="*/ 7389 w 10000"/>
              <a:gd name="connsiteY113" fmla="*/ 8818 h 10000"/>
              <a:gd name="connsiteX114" fmla="*/ 7495 w 10000"/>
              <a:gd name="connsiteY114" fmla="*/ 8515 h 10000"/>
              <a:gd name="connsiteX115" fmla="*/ 7642 w 10000"/>
              <a:gd name="connsiteY115" fmla="*/ 8212 h 10000"/>
              <a:gd name="connsiteX116" fmla="*/ 7811 w 10000"/>
              <a:gd name="connsiteY116" fmla="*/ 7758 h 10000"/>
              <a:gd name="connsiteX117" fmla="*/ 7811 w 10000"/>
              <a:gd name="connsiteY117" fmla="*/ 7545 h 10000"/>
              <a:gd name="connsiteX118" fmla="*/ 7747 w 10000"/>
              <a:gd name="connsiteY118" fmla="*/ 7394 h 10000"/>
              <a:gd name="connsiteX119" fmla="*/ 7811 w 10000"/>
              <a:gd name="connsiteY119" fmla="*/ 7152 h 10000"/>
              <a:gd name="connsiteX120" fmla="*/ 7747 w 10000"/>
              <a:gd name="connsiteY120" fmla="*/ 6879 h 10000"/>
              <a:gd name="connsiteX121" fmla="*/ 7495 w 10000"/>
              <a:gd name="connsiteY121" fmla="*/ 6121 h 10000"/>
              <a:gd name="connsiteX122" fmla="*/ 7537 w 10000"/>
              <a:gd name="connsiteY122" fmla="*/ 6030 h 10000"/>
              <a:gd name="connsiteX123" fmla="*/ 7747 w 10000"/>
              <a:gd name="connsiteY123" fmla="*/ 5667 h 10000"/>
              <a:gd name="connsiteX124" fmla="*/ 7916 w 10000"/>
              <a:gd name="connsiteY124" fmla="*/ 5606 h 10000"/>
              <a:gd name="connsiteX125" fmla="*/ 7937 w 10000"/>
              <a:gd name="connsiteY125" fmla="*/ 5576 h 10000"/>
              <a:gd name="connsiteX126" fmla="*/ 7937 w 10000"/>
              <a:gd name="connsiteY126" fmla="*/ 5515 h 10000"/>
              <a:gd name="connsiteX127" fmla="*/ 7916 w 10000"/>
              <a:gd name="connsiteY127" fmla="*/ 5455 h 10000"/>
              <a:gd name="connsiteX128" fmla="*/ 7642 w 10000"/>
              <a:gd name="connsiteY128" fmla="*/ 5364 h 10000"/>
              <a:gd name="connsiteX129" fmla="*/ 7495 w 10000"/>
              <a:gd name="connsiteY129" fmla="*/ 5455 h 10000"/>
              <a:gd name="connsiteX130" fmla="*/ 7389 w 10000"/>
              <a:gd name="connsiteY130" fmla="*/ 5364 h 10000"/>
              <a:gd name="connsiteX131" fmla="*/ 7284 w 10000"/>
              <a:gd name="connsiteY131" fmla="*/ 5152 h 10000"/>
              <a:gd name="connsiteX132" fmla="*/ 7179 w 10000"/>
              <a:gd name="connsiteY132" fmla="*/ 5000 h 10000"/>
              <a:gd name="connsiteX133" fmla="*/ 7432 w 10000"/>
              <a:gd name="connsiteY133" fmla="*/ 4848 h 10000"/>
              <a:gd name="connsiteX134" fmla="*/ 7600 w 10000"/>
              <a:gd name="connsiteY134" fmla="*/ 4636 h 10000"/>
              <a:gd name="connsiteX135" fmla="*/ 7853 w 10000"/>
              <a:gd name="connsiteY135" fmla="*/ 4394 h 10000"/>
              <a:gd name="connsiteX136" fmla="*/ 7958 w 10000"/>
              <a:gd name="connsiteY136" fmla="*/ 4394 h 10000"/>
              <a:gd name="connsiteX137" fmla="*/ 7811 w 10000"/>
              <a:gd name="connsiteY137" fmla="*/ 4697 h 10000"/>
              <a:gd name="connsiteX138" fmla="*/ 7916 w 10000"/>
              <a:gd name="connsiteY138" fmla="*/ 4848 h 10000"/>
              <a:gd name="connsiteX139" fmla="*/ 8021 w 10000"/>
              <a:gd name="connsiteY139" fmla="*/ 4788 h 10000"/>
              <a:gd name="connsiteX140" fmla="*/ 8274 w 10000"/>
              <a:gd name="connsiteY140" fmla="*/ 4636 h 10000"/>
              <a:gd name="connsiteX141" fmla="*/ 8337 w 10000"/>
              <a:gd name="connsiteY141" fmla="*/ 4303 h 10000"/>
              <a:gd name="connsiteX142" fmla="*/ 8484 w 10000"/>
              <a:gd name="connsiteY142" fmla="*/ 4121 h 10000"/>
              <a:gd name="connsiteX143" fmla="*/ 8632 w 10000"/>
              <a:gd name="connsiteY143" fmla="*/ 4273 h 10000"/>
              <a:gd name="connsiteX144" fmla="*/ 8611 w 10000"/>
              <a:gd name="connsiteY144" fmla="*/ 3970 h 10000"/>
              <a:gd name="connsiteX145" fmla="*/ 8821 w 10000"/>
              <a:gd name="connsiteY145" fmla="*/ 3788 h 10000"/>
              <a:gd name="connsiteX146" fmla="*/ 9095 w 10000"/>
              <a:gd name="connsiteY146" fmla="*/ 3848 h 10000"/>
              <a:gd name="connsiteX147" fmla="*/ 9221 w 10000"/>
              <a:gd name="connsiteY147" fmla="*/ 3727 h 10000"/>
              <a:gd name="connsiteX148" fmla="*/ 9368 w 10000"/>
              <a:gd name="connsiteY148" fmla="*/ 3818 h 10000"/>
              <a:gd name="connsiteX149" fmla="*/ 9474 w 10000"/>
              <a:gd name="connsiteY149" fmla="*/ 3000 h 10000"/>
              <a:gd name="connsiteX150" fmla="*/ 9726 w 10000"/>
              <a:gd name="connsiteY150" fmla="*/ 2909 h 10000"/>
              <a:gd name="connsiteX151" fmla="*/ 10000 w 10000"/>
              <a:gd name="connsiteY151" fmla="*/ 1788 h 10000"/>
              <a:gd name="connsiteX152" fmla="*/ 9368 w 10000"/>
              <a:gd name="connsiteY152" fmla="*/ 17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0000" h="10000">
                <a:moveTo>
                  <a:pt x="9368" y="1788"/>
                </a:moveTo>
                <a:lnTo>
                  <a:pt x="9368" y="1788"/>
                </a:lnTo>
                <a:lnTo>
                  <a:pt x="9263" y="1485"/>
                </a:lnTo>
                <a:lnTo>
                  <a:pt x="8842" y="1333"/>
                </a:lnTo>
                <a:lnTo>
                  <a:pt x="8337" y="0"/>
                </a:lnTo>
                <a:lnTo>
                  <a:pt x="7853" y="0"/>
                </a:lnTo>
                <a:lnTo>
                  <a:pt x="7705" y="364"/>
                </a:lnTo>
                <a:cubicBezTo>
                  <a:pt x="7600" y="637"/>
                  <a:pt x="7494" y="909"/>
                  <a:pt x="7389" y="1182"/>
                </a:cubicBezTo>
                <a:lnTo>
                  <a:pt x="7074" y="1182"/>
                </a:lnTo>
                <a:cubicBezTo>
                  <a:pt x="7060" y="1232"/>
                  <a:pt x="7046" y="1283"/>
                  <a:pt x="7032" y="1333"/>
                </a:cubicBezTo>
                <a:lnTo>
                  <a:pt x="7032" y="1364"/>
                </a:lnTo>
                <a:lnTo>
                  <a:pt x="7053" y="1364"/>
                </a:lnTo>
                <a:lnTo>
                  <a:pt x="7074" y="1364"/>
                </a:lnTo>
                <a:lnTo>
                  <a:pt x="7074" y="1394"/>
                </a:lnTo>
                <a:lnTo>
                  <a:pt x="7095" y="1394"/>
                </a:lnTo>
                <a:lnTo>
                  <a:pt x="7116" y="1394"/>
                </a:lnTo>
                <a:lnTo>
                  <a:pt x="7116" y="1424"/>
                </a:lnTo>
                <a:lnTo>
                  <a:pt x="7137" y="1424"/>
                </a:lnTo>
                <a:lnTo>
                  <a:pt x="7116" y="1424"/>
                </a:lnTo>
                <a:lnTo>
                  <a:pt x="7116" y="1394"/>
                </a:lnTo>
                <a:lnTo>
                  <a:pt x="7095" y="1394"/>
                </a:lnTo>
                <a:lnTo>
                  <a:pt x="7074" y="1394"/>
                </a:lnTo>
                <a:lnTo>
                  <a:pt x="7074" y="1364"/>
                </a:lnTo>
                <a:cubicBezTo>
                  <a:pt x="7049" y="1404"/>
                  <a:pt x="6951" y="1530"/>
                  <a:pt x="6926" y="1636"/>
                </a:cubicBezTo>
                <a:lnTo>
                  <a:pt x="6926" y="2000"/>
                </a:lnTo>
                <a:lnTo>
                  <a:pt x="7389" y="2091"/>
                </a:lnTo>
                <a:cubicBezTo>
                  <a:pt x="7424" y="2192"/>
                  <a:pt x="7460" y="2293"/>
                  <a:pt x="7495" y="2394"/>
                </a:cubicBezTo>
                <a:lnTo>
                  <a:pt x="7032" y="2606"/>
                </a:lnTo>
                <a:lnTo>
                  <a:pt x="6653" y="2848"/>
                </a:lnTo>
                <a:lnTo>
                  <a:pt x="6295" y="3061"/>
                </a:lnTo>
                <a:cubicBezTo>
                  <a:pt x="6260" y="3233"/>
                  <a:pt x="6224" y="3404"/>
                  <a:pt x="6189" y="3576"/>
                </a:cubicBezTo>
                <a:lnTo>
                  <a:pt x="5621" y="3667"/>
                </a:lnTo>
                <a:lnTo>
                  <a:pt x="5053" y="4182"/>
                </a:lnTo>
                <a:lnTo>
                  <a:pt x="4526" y="3818"/>
                </a:lnTo>
                <a:lnTo>
                  <a:pt x="3895" y="3727"/>
                </a:lnTo>
                <a:lnTo>
                  <a:pt x="3432" y="3061"/>
                </a:lnTo>
                <a:lnTo>
                  <a:pt x="2758" y="2758"/>
                </a:lnTo>
                <a:cubicBezTo>
                  <a:pt x="2737" y="2505"/>
                  <a:pt x="2716" y="2253"/>
                  <a:pt x="2695" y="2000"/>
                </a:cubicBezTo>
                <a:lnTo>
                  <a:pt x="2379" y="1788"/>
                </a:lnTo>
                <a:cubicBezTo>
                  <a:pt x="2365" y="1768"/>
                  <a:pt x="2351" y="1747"/>
                  <a:pt x="2337" y="1727"/>
                </a:cubicBezTo>
                <a:cubicBezTo>
                  <a:pt x="2330" y="1737"/>
                  <a:pt x="2323" y="1748"/>
                  <a:pt x="2316" y="1758"/>
                </a:cubicBezTo>
                <a:lnTo>
                  <a:pt x="2295" y="1818"/>
                </a:lnTo>
                <a:lnTo>
                  <a:pt x="2295" y="1848"/>
                </a:lnTo>
                <a:lnTo>
                  <a:pt x="2295" y="1879"/>
                </a:lnTo>
                <a:lnTo>
                  <a:pt x="2295" y="1848"/>
                </a:lnTo>
                <a:lnTo>
                  <a:pt x="2295" y="1818"/>
                </a:lnTo>
                <a:cubicBezTo>
                  <a:pt x="2309" y="1788"/>
                  <a:pt x="2323" y="1757"/>
                  <a:pt x="2337" y="1727"/>
                </a:cubicBezTo>
                <a:cubicBezTo>
                  <a:pt x="2323" y="1697"/>
                  <a:pt x="2309" y="1666"/>
                  <a:pt x="2295" y="1636"/>
                </a:cubicBezTo>
                <a:lnTo>
                  <a:pt x="2189" y="1727"/>
                </a:lnTo>
                <a:lnTo>
                  <a:pt x="2189" y="1879"/>
                </a:lnTo>
                <a:lnTo>
                  <a:pt x="2189" y="1727"/>
                </a:lnTo>
                <a:lnTo>
                  <a:pt x="2021" y="1788"/>
                </a:lnTo>
                <a:lnTo>
                  <a:pt x="1916" y="2242"/>
                </a:lnTo>
                <a:lnTo>
                  <a:pt x="1495" y="2152"/>
                </a:lnTo>
                <a:cubicBezTo>
                  <a:pt x="1460" y="2404"/>
                  <a:pt x="1424" y="2657"/>
                  <a:pt x="1389" y="2909"/>
                </a:cubicBezTo>
                <a:lnTo>
                  <a:pt x="1032" y="3000"/>
                </a:lnTo>
                <a:cubicBezTo>
                  <a:pt x="997" y="3293"/>
                  <a:pt x="961" y="3586"/>
                  <a:pt x="926" y="3879"/>
                </a:cubicBezTo>
                <a:lnTo>
                  <a:pt x="716" y="4182"/>
                </a:lnTo>
                <a:lnTo>
                  <a:pt x="463" y="4485"/>
                </a:lnTo>
                <a:lnTo>
                  <a:pt x="42" y="4636"/>
                </a:lnTo>
                <a:lnTo>
                  <a:pt x="0" y="4939"/>
                </a:lnTo>
                <a:lnTo>
                  <a:pt x="105" y="5061"/>
                </a:lnTo>
                <a:cubicBezTo>
                  <a:pt x="119" y="5142"/>
                  <a:pt x="133" y="5222"/>
                  <a:pt x="147" y="5303"/>
                </a:cubicBezTo>
                <a:lnTo>
                  <a:pt x="42" y="5364"/>
                </a:lnTo>
                <a:lnTo>
                  <a:pt x="147" y="5515"/>
                </a:lnTo>
                <a:lnTo>
                  <a:pt x="316" y="5606"/>
                </a:lnTo>
                <a:lnTo>
                  <a:pt x="463" y="5909"/>
                </a:lnTo>
                <a:lnTo>
                  <a:pt x="674" y="5909"/>
                </a:lnTo>
                <a:lnTo>
                  <a:pt x="989" y="5909"/>
                </a:lnTo>
                <a:cubicBezTo>
                  <a:pt x="1003" y="5949"/>
                  <a:pt x="1018" y="5990"/>
                  <a:pt x="1032" y="6030"/>
                </a:cubicBezTo>
                <a:cubicBezTo>
                  <a:pt x="962" y="6182"/>
                  <a:pt x="891" y="6333"/>
                  <a:pt x="821" y="6485"/>
                </a:cubicBezTo>
                <a:cubicBezTo>
                  <a:pt x="842" y="6566"/>
                  <a:pt x="863" y="6646"/>
                  <a:pt x="884" y="6727"/>
                </a:cubicBezTo>
                <a:lnTo>
                  <a:pt x="779" y="6939"/>
                </a:lnTo>
                <a:lnTo>
                  <a:pt x="884" y="7242"/>
                </a:lnTo>
                <a:lnTo>
                  <a:pt x="1137" y="7394"/>
                </a:lnTo>
                <a:cubicBezTo>
                  <a:pt x="1123" y="7414"/>
                  <a:pt x="1109" y="7435"/>
                  <a:pt x="1095" y="7455"/>
                </a:cubicBezTo>
                <a:lnTo>
                  <a:pt x="1200" y="7455"/>
                </a:lnTo>
                <a:lnTo>
                  <a:pt x="1558" y="7697"/>
                </a:lnTo>
                <a:lnTo>
                  <a:pt x="1874" y="7909"/>
                </a:lnTo>
                <a:lnTo>
                  <a:pt x="2189" y="8000"/>
                </a:lnTo>
                <a:lnTo>
                  <a:pt x="2295" y="8121"/>
                </a:lnTo>
                <a:lnTo>
                  <a:pt x="2379" y="8121"/>
                </a:lnTo>
                <a:lnTo>
                  <a:pt x="2547" y="8273"/>
                </a:lnTo>
                <a:lnTo>
                  <a:pt x="2758" y="8273"/>
                </a:lnTo>
                <a:lnTo>
                  <a:pt x="2968" y="8273"/>
                </a:lnTo>
                <a:cubicBezTo>
                  <a:pt x="3017" y="8182"/>
                  <a:pt x="3067" y="8091"/>
                  <a:pt x="3116" y="8000"/>
                </a:cubicBezTo>
                <a:lnTo>
                  <a:pt x="3326" y="7758"/>
                </a:lnTo>
                <a:lnTo>
                  <a:pt x="3579" y="7758"/>
                </a:lnTo>
                <a:lnTo>
                  <a:pt x="3789" y="8000"/>
                </a:lnTo>
                <a:lnTo>
                  <a:pt x="3895" y="8000"/>
                </a:lnTo>
                <a:lnTo>
                  <a:pt x="4000" y="8061"/>
                </a:lnTo>
                <a:lnTo>
                  <a:pt x="4063" y="8424"/>
                </a:lnTo>
                <a:lnTo>
                  <a:pt x="3958" y="8879"/>
                </a:lnTo>
                <a:lnTo>
                  <a:pt x="3958" y="9030"/>
                </a:lnTo>
                <a:lnTo>
                  <a:pt x="4105" y="9091"/>
                </a:lnTo>
                <a:cubicBezTo>
                  <a:pt x="4140" y="9172"/>
                  <a:pt x="4176" y="9252"/>
                  <a:pt x="4211" y="9333"/>
                </a:cubicBezTo>
                <a:lnTo>
                  <a:pt x="4211" y="9485"/>
                </a:lnTo>
                <a:lnTo>
                  <a:pt x="4463" y="9636"/>
                </a:lnTo>
                <a:cubicBezTo>
                  <a:pt x="4449" y="9656"/>
                  <a:pt x="4435" y="9677"/>
                  <a:pt x="4421" y="9697"/>
                </a:cubicBezTo>
                <a:lnTo>
                  <a:pt x="4674" y="9636"/>
                </a:lnTo>
                <a:lnTo>
                  <a:pt x="4737" y="9333"/>
                </a:lnTo>
                <a:lnTo>
                  <a:pt x="5263" y="9333"/>
                </a:lnTo>
                <a:cubicBezTo>
                  <a:pt x="5326" y="9404"/>
                  <a:pt x="5390" y="9474"/>
                  <a:pt x="5453" y="9545"/>
                </a:cubicBezTo>
                <a:lnTo>
                  <a:pt x="5516" y="9788"/>
                </a:lnTo>
                <a:lnTo>
                  <a:pt x="5621" y="9697"/>
                </a:lnTo>
                <a:lnTo>
                  <a:pt x="5979" y="10000"/>
                </a:lnTo>
                <a:lnTo>
                  <a:pt x="5979" y="9788"/>
                </a:lnTo>
                <a:lnTo>
                  <a:pt x="6400" y="9545"/>
                </a:lnTo>
                <a:lnTo>
                  <a:pt x="6442" y="9485"/>
                </a:lnTo>
                <a:lnTo>
                  <a:pt x="6547" y="9394"/>
                </a:lnTo>
                <a:lnTo>
                  <a:pt x="6653" y="9485"/>
                </a:lnTo>
                <a:lnTo>
                  <a:pt x="6863" y="9333"/>
                </a:lnTo>
                <a:lnTo>
                  <a:pt x="7137" y="9091"/>
                </a:lnTo>
                <a:lnTo>
                  <a:pt x="7389" y="8818"/>
                </a:lnTo>
                <a:cubicBezTo>
                  <a:pt x="7424" y="8717"/>
                  <a:pt x="7460" y="8616"/>
                  <a:pt x="7495" y="8515"/>
                </a:cubicBezTo>
                <a:lnTo>
                  <a:pt x="7642" y="8212"/>
                </a:lnTo>
                <a:cubicBezTo>
                  <a:pt x="7698" y="8061"/>
                  <a:pt x="7755" y="7909"/>
                  <a:pt x="7811" y="7758"/>
                </a:cubicBezTo>
                <a:lnTo>
                  <a:pt x="7811" y="7545"/>
                </a:lnTo>
                <a:cubicBezTo>
                  <a:pt x="7790" y="7495"/>
                  <a:pt x="7768" y="7444"/>
                  <a:pt x="7747" y="7394"/>
                </a:cubicBezTo>
                <a:cubicBezTo>
                  <a:pt x="7768" y="7313"/>
                  <a:pt x="7790" y="7233"/>
                  <a:pt x="7811" y="7152"/>
                </a:cubicBezTo>
                <a:cubicBezTo>
                  <a:pt x="7790" y="7061"/>
                  <a:pt x="7768" y="6970"/>
                  <a:pt x="7747" y="6879"/>
                </a:cubicBezTo>
                <a:lnTo>
                  <a:pt x="7495" y="6121"/>
                </a:lnTo>
                <a:cubicBezTo>
                  <a:pt x="7509" y="6091"/>
                  <a:pt x="7523" y="6060"/>
                  <a:pt x="7537" y="6030"/>
                </a:cubicBezTo>
                <a:lnTo>
                  <a:pt x="7747" y="5667"/>
                </a:lnTo>
                <a:lnTo>
                  <a:pt x="7916" y="5606"/>
                </a:lnTo>
                <a:lnTo>
                  <a:pt x="7937" y="5576"/>
                </a:lnTo>
                <a:lnTo>
                  <a:pt x="7937" y="5515"/>
                </a:lnTo>
                <a:lnTo>
                  <a:pt x="7916" y="5455"/>
                </a:lnTo>
                <a:lnTo>
                  <a:pt x="7642" y="5364"/>
                </a:lnTo>
                <a:lnTo>
                  <a:pt x="7495" y="5455"/>
                </a:lnTo>
                <a:lnTo>
                  <a:pt x="7389" y="5364"/>
                </a:lnTo>
                <a:lnTo>
                  <a:pt x="7284" y="5152"/>
                </a:lnTo>
                <a:lnTo>
                  <a:pt x="7179" y="5000"/>
                </a:lnTo>
                <a:lnTo>
                  <a:pt x="7432" y="4848"/>
                </a:lnTo>
                <a:lnTo>
                  <a:pt x="7600" y="4636"/>
                </a:lnTo>
                <a:lnTo>
                  <a:pt x="7853" y="4394"/>
                </a:lnTo>
                <a:lnTo>
                  <a:pt x="7958" y="4394"/>
                </a:lnTo>
                <a:lnTo>
                  <a:pt x="7811" y="4697"/>
                </a:lnTo>
                <a:lnTo>
                  <a:pt x="7916" y="4848"/>
                </a:lnTo>
                <a:lnTo>
                  <a:pt x="8021" y="4788"/>
                </a:lnTo>
                <a:lnTo>
                  <a:pt x="8274" y="4636"/>
                </a:lnTo>
                <a:lnTo>
                  <a:pt x="8337" y="4303"/>
                </a:lnTo>
                <a:lnTo>
                  <a:pt x="8484" y="4121"/>
                </a:lnTo>
                <a:cubicBezTo>
                  <a:pt x="8533" y="4172"/>
                  <a:pt x="8583" y="4222"/>
                  <a:pt x="8632" y="4273"/>
                </a:cubicBezTo>
                <a:lnTo>
                  <a:pt x="8611" y="3970"/>
                </a:lnTo>
                <a:lnTo>
                  <a:pt x="8821" y="3788"/>
                </a:lnTo>
                <a:lnTo>
                  <a:pt x="9095" y="3848"/>
                </a:lnTo>
                <a:lnTo>
                  <a:pt x="9221" y="3727"/>
                </a:lnTo>
                <a:lnTo>
                  <a:pt x="9368" y="3818"/>
                </a:lnTo>
                <a:cubicBezTo>
                  <a:pt x="9403" y="3545"/>
                  <a:pt x="9439" y="3273"/>
                  <a:pt x="9474" y="3000"/>
                </a:cubicBezTo>
                <a:lnTo>
                  <a:pt x="9726" y="2909"/>
                </a:lnTo>
                <a:cubicBezTo>
                  <a:pt x="9817" y="2535"/>
                  <a:pt x="9909" y="2162"/>
                  <a:pt x="10000" y="1788"/>
                </a:cubicBezTo>
                <a:lnTo>
                  <a:pt x="9368" y="1788"/>
                </a:lnTo>
                <a:close/>
              </a:path>
            </a:pathLst>
          </a:custGeom>
          <a:solidFill>
            <a:schemeClr val="bg1"/>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7" name="Freeform 756"/>
          <p:cNvSpPr>
            <a:spLocks/>
          </p:cNvSpPr>
          <p:nvPr/>
        </p:nvSpPr>
        <p:spPr bwMode="auto">
          <a:xfrm>
            <a:off x="5103593" y="3194884"/>
            <a:ext cx="553367" cy="4965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58" name="Freeform 757"/>
          <p:cNvSpPr>
            <a:spLocks/>
          </p:cNvSpPr>
          <p:nvPr/>
        </p:nvSpPr>
        <p:spPr bwMode="auto">
          <a:xfrm>
            <a:off x="4766218" y="2205466"/>
            <a:ext cx="262403" cy="24828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lumMod val="75000"/>
              </a:schemeClr>
            </a:solidFill>
            <a:round/>
            <a:headEnd/>
            <a:tailEnd/>
          </a:ln>
        </p:spPr>
        <p:txBody>
          <a:bodyPr/>
          <a:lstStyle/>
          <a:p>
            <a:pPr defTabSz="457200" eaLnBrk="0" fontAlgn="base" hangingPunct="0">
              <a:spcBef>
                <a:spcPct val="0"/>
              </a:spcBef>
              <a:spcAft>
                <a:spcPct val="0"/>
              </a:spcAft>
            </a:pPr>
            <a:endParaRPr lang="en-US" sz="1400" b="1">
              <a:solidFill>
                <a:srgbClr val="0000FF"/>
              </a:solidFill>
              <a:latin typeface="Arial" charset="0"/>
              <a:ea typeface="ＭＳ Ｐゴシック" pitchFamily="34" charset="-128"/>
            </a:endParaRPr>
          </a:p>
        </p:txBody>
      </p:sp>
      <p:sp>
        <p:nvSpPr>
          <p:cNvPr id="759" name="Freeform 758"/>
          <p:cNvSpPr>
            <a:spLocks/>
          </p:cNvSpPr>
          <p:nvPr/>
        </p:nvSpPr>
        <p:spPr bwMode="auto">
          <a:xfrm>
            <a:off x="3645201" y="3372232"/>
            <a:ext cx="335591" cy="375231"/>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0" name="Freeform 759"/>
          <p:cNvSpPr>
            <a:spLocks/>
          </p:cNvSpPr>
          <p:nvPr/>
        </p:nvSpPr>
        <p:spPr bwMode="auto">
          <a:xfrm>
            <a:off x="4120027" y="3480508"/>
            <a:ext cx="442695" cy="341628"/>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lumMod val="40000"/>
                <a:lumOff val="60000"/>
              </a:schemeClr>
            </a:solidFill>
            <a:round/>
            <a:headEnd/>
            <a:tailEnd/>
          </a:ln>
        </p:spPr>
        <p:txBody>
          <a:bodyPr/>
          <a:lstStyle/>
          <a:p>
            <a:pPr defTabSz="457200" eaLnBrk="0" fontAlgn="base" hangingPunct="0">
              <a:spcBef>
                <a:spcPct val="0"/>
              </a:spcBef>
              <a:spcAft>
                <a:spcPct val="0"/>
              </a:spcAft>
            </a:pPr>
            <a:endParaRPr lang="en-US" sz="1400" b="1">
              <a:solidFill>
                <a:prstClr val="white"/>
              </a:solidFill>
              <a:latin typeface="Arial" charset="0"/>
              <a:ea typeface="ＭＳ Ｐゴシック" pitchFamily="34" charset="-128"/>
            </a:endParaRPr>
          </a:p>
        </p:txBody>
      </p:sp>
      <p:sp>
        <p:nvSpPr>
          <p:cNvPr id="761" name="Freeform 760"/>
          <p:cNvSpPr>
            <a:spLocks/>
          </p:cNvSpPr>
          <p:nvPr/>
        </p:nvSpPr>
        <p:spPr bwMode="auto">
          <a:xfrm>
            <a:off x="4950078" y="4206703"/>
            <a:ext cx="292750" cy="31176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2" name="Freeform 761"/>
          <p:cNvSpPr>
            <a:spLocks/>
          </p:cNvSpPr>
          <p:nvPr/>
        </p:nvSpPr>
        <p:spPr bwMode="auto">
          <a:xfrm>
            <a:off x="5037547" y="3654123"/>
            <a:ext cx="415918" cy="416302"/>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3" name="Freeform 762"/>
          <p:cNvSpPr>
            <a:spLocks/>
          </p:cNvSpPr>
          <p:nvPr/>
        </p:nvSpPr>
        <p:spPr bwMode="auto">
          <a:xfrm>
            <a:off x="5064322" y="4040555"/>
            <a:ext cx="230273" cy="27629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4" name="Freeform 763"/>
          <p:cNvSpPr>
            <a:spLocks/>
          </p:cNvSpPr>
          <p:nvPr/>
        </p:nvSpPr>
        <p:spPr bwMode="auto">
          <a:xfrm>
            <a:off x="4202140" y="3747463"/>
            <a:ext cx="333805" cy="313626"/>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5" name="Freeform 764"/>
          <p:cNvSpPr>
            <a:spLocks/>
          </p:cNvSpPr>
          <p:nvPr/>
        </p:nvSpPr>
        <p:spPr bwMode="auto">
          <a:xfrm>
            <a:off x="4146802" y="3627986"/>
            <a:ext cx="89253" cy="11014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6" name="Freeform 765"/>
          <p:cNvSpPr>
            <a:spLocks/>
          </p:cNvSpPr>
          <p:nvPr/>
        </p:nvSpPr>
        <p:spPr bwMode="auto">
          <a:xfrm>
            <a:off x="1686993" y="3919211"/>
            <a:ext cx="158871" cy="70939"/>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7" name="Freeform 766"/>
          <p:cNvSpPr>
            <a:spLocks/>
          </p:cNvSpPr>
          <p:nvPr/>
        </p:nvSpPr>
        <p:spPr bwMode="auto">
          <a:xfrm>
            <a:off x="1499562" y="3725062"/>
            <a:ext cx="169580" cy="8214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8" name="Freeform 767"/>
          <p:cNvSpPr>
            <a:spLocks/>
          </p:cNvSpPr>
          <p:nvPr/>
        </p:nvSpPr>
        <p:spPr bwMode="auto">
          <a:xfrm>
            <a:off x="1410310" y="3676524"/>
            <a:ext cx="133879" cy="115743"/>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69" name="Freeform 768"/>
          <p:cNvSpPr>
            <a:spLocks/>
          </p:cNvSpPr>
          <p:nvPr/>
        </p:nvSpPr>
        <p:spPr bwMode="auto">
          <a:xfrm>
            <a:off x="2177884" y="3702659"/>
            <a:ext cx="41056" cy="22402"/>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no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0" name="Freeform 769"/>
          <p:cNvSpPr>
            <a:spLocks/>
          </p:cNvSpPr>
          <p:nvPr/>
        </p:nvSpPr>
        <p:spPr bwMode="auto">
          <a:xfrm>
            <a:off x="1952966" y="4062956"/>
            <a:ext cx="994277" cy="107155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1978554233 h 10000"/>
              <a:gd name="T28" fmla="*/ 2147483647 w 10000"/>
              <a:gd name="T29" fmla="*/ 1571492712 h 10000"/>
              <a:gd name="T30" fmla="*/ 2147483647 w 10000"/>
              <a:gd name="T31" fmla="*/ 1454980750 h 10000"/>
              <a:gd name="T32" fmla="*/ 2147483647 w 10000"/>
              <a:gd name="T33" fmla="*/ 1106175301 h 10000"/>
              <a:gd name="T34" fmla="*/ 2147483647 w 10000"/>
              <a:gd name="T35" fmla="*/ 640102212 h 10000"/>
              <a:gd name="T36" fmla="*/ 2147483647 w 10000"/>
              <a:gd name="T37" fmla="*/ 174776418 h 10000"/>
              <a:gd name="T38" fmla="*/ 2147483647 w 10000"/>
              <a:gd name="T39" fmla="*/ 640102212 h 10000"/>
              <a:gd name="T40" fmla="*/ 2147483647 w 10000"/>
              <a:gd name="T41" fmla="*/ 581837847 h 10000"/>
              <a:gd name="T42" fmla="*/ 2147483647 w 10000"/>
              <a:gd name="T43" fmla="*/ 640102212 h 10000"/>
              <a:gd name="T44" fmla="*/ 2147483647 w 10000"/>
              <a:gd name="T45" fmla="*/ 756622557 h 10000"/>
              <a:gd name="T46" fmla="*/ 2147483647 w 10000"/>
              <a:gd name="T47" fmla="*/ 233040691 h 10000"/>
              <a:gd name="T48" fmla="*/ 2147483647 w 10000"/>
              <a:gd name="T49" fmla="*/ 0 h 10000"/>
              <a:gd name="T50" fmla="*/ 1983523268 w 10000"/>
              <a:gd name="T51" fmla="*/ 233040691 h 10000"/>
              <a:gd name="T52" fmla="*/ 1700062263 w 10000"/>
              <a:gd name="T53" fmla="*/ 523581775 h 10000"/>
              <a:gd name="T54" fmla="*/ 1246527822 w 10000"/>
              <a:gd name="T55" fmla="*/ 873134519 h 10000"/>
              <a:gd name="T56" fmla="*/ 623607879 w 10000"/>
              <a:gd name="T57" fmla="*/ 814878538 h 10000"/>
              <a:gd name="T58" fmla="*/ 566914139 w 10000"/>
              <a:gd name="T59" fmla="*/ 1746277422 h 10000"/>
              <a:gd name="T60" fmla="*/ 396840702 w 10000"/>
              <a:gd name="T61" fmla="*/ 1804533494 h 10000"/>
              <a:gd name="T62" fmla="*/ 0 w 10000"/>
              <a:gd name="T63" fmla="*/ 2147483647 h 10000"/>
              <a:gd name="T64" fmla="*/ 226767265 w 10000"/>
              <a:gd name="T65" fmla="*/ 2147483647 h 10000"/>
              <a:gd name="T66" fmla="*/ 566914139 w 10000"/>
              <a:gd name="T67" fmla="*/ 2147483647 h 10000"/>
              <a:gd name="T68" fmla="*/ 680301707 w 10000"/>
              <a:gd name="T69" fmla="*/ 2147483647 h 10000"/>
              <a:gd name="T70" fmla="*/ 975514221 w 10000"/>
              <a:gd name="T71" fmla="*/ 2147483647 h 10000"/>
              <a:gd name="T72" fmla="*/ 1292157988 w 10000"/>
              <a:gd name="T73" fmla="*/ 2147483647 h 10000"/>
              <a:gd name="T74" fmla="*/ 1529988738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1" name="Freeform 770"/>
          <p:cNvSpPr>
            <a:spLocks/>
          </p:cNvSpPr>
          <p:nvPr/>
        </p:nvSpPr>
        <p:spPr bwMode="auto">
          <a:xfrm>
            <a:off x="1744114" y="4152565"/>
            <a:ext cx="151730" cy="17548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2" name="Freeform 771"/>
          <p:cNvSpPr>
            <a:spLocks/>
          </p:cNvSpPr>
          <p:nvPr/>
        </p:nvSpPr>
        <p:spPr bwMode="auto">
          <a:xfrm>
            <a:off x="6690504" y="3323697"/>
            <a:ext cx="99964" cy="57871"/>
          </a:xfrm>
          <a:custGeom>
            <a:avLst/>
            <a:gdLst>
              <a:gd name="T0" fmla="*/ 0 w 348468"/>
              <a:gd name="T1" fmla="*/ 2314 h 191264"/>
              <a:gd name="T2" fmla="*/ 1695 w 348468"/>
              <a:gd name="T3" fmla="*/ 3248 h 191264"/>
              <a:gd name="T4" fmla="*/ 2694 w 348468"/>
              <a:gd name="T5" fmla="*/ 2759 h 191264"/>
              <a:gd name="T6" fmla="*/ 3607 w 348468"/>
              <a:gd name="T7" fmla="*/ 3204 h 191264"/>
              <a:gd name="T8" fmla="*/ 5389 w 348468"/>
              <a:gd name="T9" fmla="*/ 2848 h 191264"/>
              <a:gd name="T10" fmla="*/ 5780 w 348468"/>
              <a:gd name="T11" fmla="*/ 1780 h 191264"/>
              <a:gd name="T12" fmla="*/ 4215 w 348468"/>
              <a:gd name="T13" fmla="*/ 89 h 191264"/>
              <a:gd name="T14" fmla="*/ 2781 w 348468"/>
              <a:gd name="T15" fmla="*/ 356 h 191264"/>
              <a:gd name="T16" fmla="*/ 1912 w 348468"/>
              <a:gd name="T17" fmla="*/ 0 h 191264"/>
              <a:gd name="T18" fmla="*/ 478 w 348468"/>
              <a:gd name="T19" fmla="*/ 1246 h 191264"/>
              <a:gd name="T20" fmla="*/ 0 w 348468"/>
              <a:gd name="T21" fmla="*/ 2314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a:lstStyle>
            <a:defPPr>
              <a:defRPr lang="en-GB"/>
            </a:defPPr>
            <a:lvl1pPr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1400" b="1" kern="1200">
                <a:solidFill>
                  <a:schemeClr val="bg1"/>
                </a:solidFill>
                <a:latin typeface="Arial" charset="0"/>
                <a:ea typeface="ＭＳ Ｐゴシック" pitchFamily="34" charset="-128"/>
                <a:cs typeface="+mn-cs"/>
              </a:defRPr>
            </a:lvl5pPr>
            <a:lvl6pPr marL="2286000" algn="l" defTabSz="914400" rtl="0" eaLnBrk="1" latinLnBrk="0" hangingPunct="1">
              <a:defRPr sz="1400" b="1" kern="1200">
                <a:solidFill>
                  <a:schemeClr val="bg1"/>
                </a:solidFill>
                <a:latin typeface="Arial" charset="0"/>
                <a:ea typeface="ＭＳ Ｐゴシック" pitchFamily="34" charset="-128"/>
                <a:cs typeface="+mn-cs"/>
              </a:defRPr>
            </a:lvl6pPr>
            <a:lvl7pPr marL="2743200" algn="l" defTabSz="914400" rtl="0" eaLnBrk="1" latinLnBrk="0" hangingPunct="1">
              <a:defRPr sz="1400" b="1" kern="1200">
                <a:solidFill>
                  <a:schemeClr val="bg1"/>
                </a:solidFill>
                <a:latin typeface="Arial" charset="0"/>
                <a:ea typeface="ＭＳ Ｐゴシック" pitchFamily="34" charset="-128"/>
                <a:cs typeface="+mn-cs"/>
              </a:defRPr>
            </a:lvl7pPr>
            <a:lvl8pPr marL="3200400" algn="l" defTabSz="914400" rtl="0" eaLnBrk="1" latinLnBrk="0" hangingPunct="1">
              <a:defRPr sz="1400" b="1" kern="1200">
                <a:solidFill>
                  <a:schemeClr val="bg1"/>
                </a:solidFill>
                <a:latin typeface="Arial" charset="0"/>
                <a:ea typeface="ＭＳ Ｐゴシック" pitchFamily="34" charset="-128"/>
                <a:cs typeface="+mn-cs"/>
              </a:defRPr>
            </a:lvl8pPr>
            <a:lvl9pPr marL="3657600" algn="l" defTabSz="914400" rtl="0" eaLnBrk="1" latinLnBrk="0" hangingPunct="1">
              <a:defRPr sz="1400" b="1" kern="1200">
                <a:solidFill>
                  <a:schemeClr val="bg1"/>
                </a:solidFill>
                <a:latin typeface="Arial" charset="0"/>
                <a:ea typeface="ＭＳ Ｐゴシック" pitchFamily="34" charset="-128"/>
                <a:cs typeface="+mn-cs"/>
              </a:defRPr>
            </a:lvl9pPr>
          </a:lstStyle>
          <a:p>
            <a:pPr defTabSz="457200"/>
            <a:endParaRPr lang="en-US">
              <a:solidFill>
                <a:prstClr val="white"/>
              </a:solidFill>
            </a:endParaRPr>
          </a:p>
        </p:txBody>
      </p:sp>
      <p:sp>
        <p:nvSpPr>
          <p:cNvPr id="773" name="Freeform 772"/>
          <p:cNvSpPr/>
          <p:nvPr/>
        </p:nvSpPr>
        <p:spPr>
          <a:xfrm rot="16955691">
            <a:off x="2141977" y="3703771"/>
            <a:ext cx="50014" cy="45719"/>
          </a:xfrm>
          <a:custGeom>
            <a:avLst/>
            <a:gdLst>
              <a:gd name="connsiteX0" fmla="*/ 48285 w 93552"/>
              <a:gd name="connsiteY0" fmla="*/ 9054 h 181070"/>
              <a:gd name="connsiteX1" fmla="*/ 48285 w 93552"/>
              <a:gd name="connsiteY1" fmla="*/ 9054 h 181070"/>
              <a:gd name="connsiteX2" fmla="*/ 27160 w 93552"/>
              <a:gd name="connsiteY2" fmla="*/ 24143 h 181070"/>
              <a:gd name="connsiteX3" fmla="*/ 24143 w 93552"/>
              <a:gd name="connsiteY3" fmla="*/ 33196 h 181070"/>
              <a:gd name="connsiteX4" fmla="*/ 18107 w 93552"/>
              <a:gd name="connsiteY4" fmla="*/ 42250 h 181070"/>
              <a:gd name="connsiteX5" fmla="*/ 6036 w 93552"/>
              <a:gd name="connsiteY5" fmla="*/ 69410 h 181070"/>
              <a:gd name="connsiteX6" fmla="*/ 3018 w 93552"/>
              <a:gd name="connsiteY6" fmla="*/ 87517 h 181070"/>
              <a:gd name="connsiteX7" fmla="*/ 0 w 93552"/>
              <a:gd name="connsiteY7" fmla="*/ 102606 h 181070"/>
              <a:gd name="connsiteX8" fmla="*/ 3018 w 93552"/>
              <a:gd name="connsiteY8" fmla="*/ 159945 h 181070"/>
              <a:gd name="connsiteX9" fmla="*/ 18107 w 93552"/>
              <a:gd name="connsiteY9" fmla="*/ 181070 h 181070"/>
              <a:gd name="connsiteX10" fmla="*/ 24143 w 93552"/>
              <a:gd name="connsiteY10" fmla="*/ 172016 h 181070"/>
              <a:gd name="connsiteX11" fmla="*/ 42249 w 93552"/>
              <a:gd name="connsiteY11" fmla="*/ 156927 h 181070"/>
              <a:gd name="connsiteX12" fmla="*/ 54321 w 93552"/>
              <a:gd name="connsiteY12" fmla="*/ 138820 h 181070"/>
              <a:gd name="connsiteX13" fmla="*/ 60356 w 93552"/>
              <a:gd name="connsiteY13" fmla="*/ 120713 h 181070"/>
              <a:gd name="connsiteX14" fmla="*/ 63374 w 93552"/>
              <a:gd name="connsiteY14" fmla="*/ 111660 h 181070"/>
              <a:gd name="connsiteX15" fmla="*/ 75446 w 93552"/>
              <a:gd name="connsiteY15" fmla="*/ 84499 h 181070"/>
              <a:gd name="connsiteX16" fmla="*/ 84499 w 93552"/>
              <a:gd name="connsiteY16" fmla="*/ 57339 h 181070"/>
              <a:gd name="connsiteX17" fmla="*/ 87517 w 93552"/>
              <a:gd name="connsiteY17" fmla="*/ 48285 h 181070"/>
              <a:gd name="connsiteX18" fmla="*/ 93552 w 93552"/>
              <a:gd name="connsiteY18" fmla="*/ 24143 h 181070"/>
              <a:gd name="connsiteX19" fmla="*/ 90535 w 93552"/>
              <a:gd name="connsiteY19" fmla="*/ 9054 h 181070"/>
              <a:gd name="connsiteX20" fmla="*/ 72428 w 93552"/>
              <a:gd name="connsiteY20" fmla="*/ 0 h 181070"/>
              <a:gd name="connsiteX21" fmla="*/ 42249 w 93552"/>
              <a:gd name="connsiteY21" fmla="*/ 12071 h 181070"/>
              <a:gd name="connsiteX22" fmla="*/ 48285 w 93552"/>
              <a:gd name="connsiteY22" fmla="*/ 9054 h 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552" h="181070">
                <a:moveTo>
                  <a:pt x="48285" y="9054"/>
                </a:moveTo>
                <a:lnTo>
                  <a:pt x="48285" y="9054"/>
                </a:lnTo>
                <a:cubicBezTo>
                  <a:pt x="41243" y="14084"/>
                  <a:pt x="33279" y="18024"/>
                  <a:pt x="27160" y="24143"/>
                </a:cubicBezTo>
                <a:cubicBezTo>
                  <a:pt x="24911" y="26392"/>
                  <a:pt x="25565" y="30351"/>
                  <a:pt x="24143" y="33196"/>
                </a:cubicBezTo>
                <a:cubicBezTo>
                  <a:pt x="22521" y="36440"/>
                  <a:pt x="19580" y="38935"/>
                  <a:pt x="18107" y="42250"/>
                </a:cubicBezTo>
                <a:cubicBezTo>
                  <a:pt x="3740" y="74574"/>
                  <a:pt x="19695" y="48920"/>
                  <a:pt x="6036" y="69410"/>
                </a:cubicBezTo>
                <a:cubicBezTo>
                  <a:pt x="5030" y="75446"/>
                  <a:pt x="4113" y="81497"/>
                  <a:pt x="3018" y="87517"/>
                </a:cubicBezTo>
                <a:cubicBezTo>
                  <a:pt x="2100" y="92564"/>
                  <a:pt x="0" y="97477"/>
                  <a:pt x="0" y="102606"/>
                </a:cubicBezTo>
                <a:cubicBezTo>
                  <a:pt x="0" y="121745"/>
                  <a:pt x="738" y="140942"/>
                  <a:pt x="3018" y="159945"/>
                </a:cubicBezTo>
                <a:cubicBezTo>
                  <a:pt x="5365" y="179505"/>
                  <a:pt x="5364" y="176822"/>
                  <a:pt x="18107" y="181070"/>
                </a:cubicBezTo>
                <a:cubicBezTo>
                  <a:pt x="20119" y="178052"/>
                  <a:pt x="21578" y="174581"/>
                  <a:pt x="24143" y="172016"/>
                </a:cubicBezTo>
                <a:cubicBezTo>
                  <a:pt x="41580" y="154578"/>
                  <a:pt x="24944" y="179176"/>
                  <a:pt x="42249" y="156927"/>
                </a:cubicBezTo>
                <a:cubicBezTo>
                  <a:pt x="46703" y="151201"/>
                  <a:pt x="52027" y="145702"/>
                  <a:pt x="54321" y="138820"/>
                </a:cubicBezTo>
                <a:lnTo>
                  <a:pt x="60356" y="120713"/>
                </a:lnTo>
                <a:cubicBezTo>
                  <a:pt x="61362" y="117695"/>
                  <a:pt x="61610" y="114307"/>
                  <a:pt x="63374" y="111660"/>
                </a:cubicBezTo>
                <a:cubicBezTo>
                  <a:pt x="72938" y="97313"/>
                  <a:pt x="68264" y="106045"/>
                  <a:pt x="75446" y="84499"/>
                </a:cubicBezTo>
                <a:lnTo>
                  <a:pt x="84499" y="57339"/>
                </a:lnTo>
                <a:cubicBezTo>
                  <a:pt x="85505" y="54321"/>
                  <a:pt x="86745" y="51371"/>
                  <a:pt x="87517" y="48285"/>
                </a:cubicBezTo>
                <a:lnTo>
                  <a:pt x="93552" y="24143"/>
                </a:lnTo>
                <a:cubicBezTo>
                  <a:pt x="92546" y="19113"/>
                  <a:pt x="93080" y="13507"/>
                  <a:pt x="90535" y="9054"/>
                </a:cubicBezTo>
                <a:cubicBezTo>
                  <a:pt x="87782" y="4237"/>
                  <a:pt x="77075" y="1549"/>
                  <a:pt x="72428" y="0"/>
                </a:cubicBezTo>
                <a:cubicBezTo>
                  <a:pt x="62438" y="2498"/>
                  <a:pt x="49935" y="4385"/>
                  <a:pt x="42249" y="12071"/>
                </a:cubicBezTo>
                <a:cubicBezTo>
                  <a:pt x="40658" y="13662"/>
                  <a:pt x="47279" y="9557"/>
                  <a:pt x="48285" y="9054"/>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74" name="Freeform 773"/>
          <p:cNvSpPr/>
          <p:nvPr/>
        </p:nvSpPr>
        <p:spPr>
          <a:xfrm>
            <a:off x="4930148" y="4073651"/>
            <a:ext cx="143396" cy="191850"/>
          </a:xfrm>
          <a:custGeom>
            <a:avLst/>
            <a:gdLst>
              <a:gd name="connsiteX0" fmla="*/ 127070 w 143396"/>
              <a:gd name="connsiteY0" fmla="*/ 0 h 191850"/>
              <a:gd name="connsiteX1" fmla="*/ 54814 w 143396"/>
              <a:gd name="connsiteY1" fmla="*/ 12458 h 191850"/>
              <a:gd name="connsiteX2" fmla="*/ 37374 w 143396"/>
              <a:gd name="connsiteY2" fmla="*/ 79730 h 191850"/>
              <a:gd name="connsiteX3" fmla="*/ 27407 w 143396"/>
              <a:gd name="connsiteY3" fmla="*/ 94679 h 191850"/>
              <a:gd name="connsiteX4" fmla="*/ 4983 w 143396"/>
              <a:gd name="connsiteY4" fmla="*/ 156968 h 191850"/>
              <a:gd name="connsiteX5" fmla="*/ 0 w 143396"/>
              <a:gd name="connsiteY5" fmla="*/ 184375 h 191850"/>
              <a:gd name="connsiteX6" fmla="*/ 39865 w 143396"/>
              <a:gd name="connsiteY6" fmla="*/ 191850 h 191850"/>
              <a:gd name="connsiteX7" fmla="*/ 29899 w 143396"/>
              <a:gd name="connsiteY7" fmla="*/ 134544 h 191850"/>
              <a:gd name="connsiteX8" fmla="*/ 74747 w 143396"/>
              <a:gd name="connsiteY8" fmla="*/ 139527 h 191850"/>
              <a:gd name="connsiteX9" fmla="*/ 74747 w 143396"/>
              <a:gd name="connsiteY9" fmla="*/ 139527 h 191850"/>
              <a:gd name="connsiteX10" fmla="*/ 87205 w 143396"/>
              <a:gd name="connsiteY10" fmla="*/ 156968 h 191850"/>
              <a:gd name="connsiteX11" fmla="*/ 89696 w 143396"/>
              <a:gd name="connsiteY11" fmla="*/ 164443 h 191850"/>
              <a:gd name="connsiteX12" fmla="*/ 94679 w 143396"/>
              <a:gd name="connsiteY12" fmla="*/ 171917 h 191850"/>
              <a:gd name="connsiteX13" fmla="*/ 94679 w 143396"/>
              <a:gd name="connsiteY13" fmla="*/ 171917 h 191850"/>
              <a:gd name="connsiteX14" fmla="*/ 119595 w 143396"/>
              <a:gd name="connsiteY14" fmla="*/ 169426 h 191850"/>
              <a:gd name="connsiteX15" fmla="*/ 119595 w 143396"/>
              <a:gd name="connsiteY15" fmla="*/ 169426 h 191850"/>
              <a:gd name="connsiteX16" fmla="*/ 117103 w 143396"/>
              <a:gd name="connsiteY16" fmla="*/ 151985 h 191850"/>
              <a:gd name="connsiteX17" fmla="*/ 129561 w 143396"/>
              <a:gd name="connsiteY17" fmla="*/ 137035 h 191850"/>
              <a:gd name="connsiteX18" fmla="*/ 124578 w 143396"/>
              <a:gd name="connsiteY18" fmla="*/ 92188 h 191850"/>
              <a:gd name="connsiteX19" fmla="*/ 142019 w 143396"/>
              <a:gd name="connsiteY19" fmla="*/ 57306 h 191850"/>
              <a:gd name="connsiteX20" fmla="*/ 127070 w 143396"/>
              <a:gd name="connsiteY20" fmla="*/ 0 h 19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396" h="191850">
                <a:moveTo>
                  <a:pt x="127070" y="0"/>
                </a:moveTo>
                <a:lnTo>
                  <a:pt x="54814" y="12458"/>
                </a:lnTo>
                <a:lnTo>
                  <a:pt x="37374" y="79730"/>
                </a:lnTo>
                <a:lnTo>
                  <a:pt x="27407" y="94679"/>
                </a:lnTo>
                <a:lnTo>
                  <a:pt x="4983" y="156968"/>
                </a:lnTo>
                <a:lnTo>
                  <a:pt x="0" y="184375"/>
                </a:lnTo>
                <a:lnTo>
                  <a:pt x="39865" y="191850"/>
                </a:lnTo>
                <a:lnTo>
                  <a:pt x="29899" y="134544"/>
                </a:lnTo>
                <a:cubicBezTo>
                  <a:pt x="71618" y="137151"/>
                  <a:pt x="57856" y="131080"/>
                  <a:pt x="74747" y="139527"/>
                </a:cubicBezTo>
                <a:lnTo>
                  <a:pt x="74747" y="139527"/>
                </a:lnTo>
                <a:cubicBezTo>
                  <a:pt x="78900" y="145341"/>
                  <a:pt x="83529" y="150842"/>
                  <a:pt x="87205" y="156968"/>
                </a:cubicBezTo>
                <a:cubicBezTo>
                  <a:pt x="88556" y="159220"/>
                  <a:pt x="88522" y="162094"/>
                  <a:pt x="89696" y="164443"/>
                </a:cubicBezTo>
                <a:cubicBezTo>
                  <a:pt x="91035" y="167121"/>
                  <a:pt x="94679" y="171917"/>
                  <a:pt x="94679" y="171917"/>
                </a:cubicBezTo>
                <a:lnTo>
                  <a:pt x="94679" y="171917"/>
                </a:lnTo>
                <a:cubicBezTo>
                  <a:pt x="117929" y="169334"/>
                  <a:pt x="109582" y="169426"/>
                  <a:pt x="119595" y="169426"/>
                </a:cubicBezTo>
                <a:lnTo>
                  <a:pt x="119595" y="169426"/>
                </a:lnTo>
                <a:lnTo>
                  <a:pt x="117103" y="151985"/>
                </a:lnTo>
                <a:lnTo>
                  <a:pt x="129561" y="137035"/>
                </a:lnTo>
                <a:lnTo>
                  <a:pt x="124578" y="92188"/>
                </a:lnTo>
                <a:lnTo>
                  <a:pt x="142019" y="57306"/>
                </a:lnTo>
                <a:cubicBezTo>
                  <a:pt x="144968" y="30755"/>
                  <a:pt x="144510" y="42403"/>
                  <a:pt x="127070" y="0"/>
                </a:cubicBezTo>
                <a:close/>
              </a:path>
            </a:pathLst>
          </a:custGeom>
          <a:solidFill>
            <a:schemeClr val="bg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400218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1 GDPR’s place within EU/European law</a:t>
            </a:r>
            <a:r>
              <a:rPr lang="en-US" dirty="0" smtClean="0"/>
              <a:t/>
            </a:r>
            <a:br>
              <a:rPr lang="en-US" dirty="0" smtClean="0"/>
            </a:br>
            <a:r>
              <a:rPr lang="en-US" dirty="0" smtClean="0"/>
              <a:t>Why a Regulation? So what?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GDPR enacted 2016, in force 25 May 2018</a:t>
            </a:r>
          </a:p>
          <a:p>
            <a:pPr lvl="1"/>
            <a:r>
              <a:rPr lang="en-US" dirty="0" smtClean="0"/>
              <a:t>GDPR = </a:t>
            </a:r>
            <a:r>
              <a:rPr lang="en-US" b="1" dirty="0" smtClean="0"/>
              <a:t>3</a:t>
            </a:r>
            <a:r>
              <a:rPr lang="en-US" b="1" baseline="30000" dirty="0" smtClean="0"/>
              <a:t>rd</a:t>
            </a:r>
            <a:r>
              <a:rPr lang="en-US" b="1" dirty="0" smtClean="0"/>
              <a:t> generation </a:t>
            </a:r>
            <a:r>
              <a:rPr lang="en-US" dirty="0" smtClean="0"/>
              <a:t>of EU data privacy laws in 40 years (1</a:t>
            </a:r>
            <a:r>
              <a:rPr lang="en-US" baseline="30000" dirty="0" smtClean="0"/>
              <a:t>st</a:t>
            </a:r>
            <a:r>
              <a:rPr lang="en-US" dirty="0" smtClean="0"/>
              <a:t>=1980; 2</a:t>
            </a:r>
            <a:r>
              <a:rPr lang="en-US" baseline="30000" dirty="0" smtClean="0"/>
              <a:t>nd</a:t>
            </a:r>
            <a:r>
              <a:rPr lang="en-US" dirty="0" smtClean="0"/>
              <a:t>=1995)</a:t>
            </a:r>
          </a:p>
          <a:p>
            <a:pPr lvl="1"/>
            <a:r>
              <a:rPr lang="en-US" b="1" dirty="0" smtClean="0"/>
              <a:t>Importance: </a:t>
            </a:r>
            <a:r>
              <a:rPr lang="en-US" dirty="0" smtClean="0"/>
              <a:t>It will probably last 20 years, with global effects; </a:t>
            </a:r>
          </a:p>
          <a:p>
            <a:pPr lvl="1"/>
            <a:r>
              <a:rPr lang="en-US" dirty="0" smtClean="0"/>
              <a:t>Only EU has the economic weight to challenge Silicon Valley business models</a:t>
            </a:r>
          </a:p>
          <a:p>
            <a:r>
              <a:rPr lang="en-US" dirty="0" smtClean="0"/>
              <a:t>Replaces 1995 EU general data protection Directive</a:t>
            </a:r>
          </a:p>
          <a:p>
            <a:pPr lvl="1"/>
            <a:r>
              <a:rPr lang="en-US" dirty="0" smtClean="0"/>
              <a:t>Directives require enactment (‘transposition’) in each of 28 EU countries – inconsistency results (</a:t>
            </a:r>
            <a:r>
              <a:rPr lang="en-US" dirty="0" err="1" smtClean="0"/>
              <a:t>eg</a:t>
            </a:r>
            <a:r>
              <a:rPr lang="en-US" dirty="0" smtClean="0"/>
              <a:t> Ireland v Belgium re Facebook)</a:t>
            </a:r>
          </a:p>
          <a:p>
            <a:r>
              <a:rPr lang="en-US" dirty="0" smtClean="0"/>
              <a:t>A Regulation has </a:t>
            </a:r>
            <a:r>
              <a:rPr lang="en-US" b="1" dirty="0" smtClean="0"/>
              <a:t>direct effect </a:t>
            </a:r>
            <a:r>
              <a:rPr lang="en-US" dirty="0" smtClean="0"/>
              <a:t>in all EU countries</a:t>
            </a:r>
          </a:p>
          <a:p>
            <a:pPr lvl="1"/>
            <a:r>
              <a:rPr lang="en-US" dirty="0" smtClean="0"/>
              <a:t>Main principles of GDPR apply EU-wide without need for national implementing laws</a:t>
            </a:r>
          </a:p>
          <a:p>
            <a:pPr lvl="1"/>
            <a:r>
              <a:rPr lang="en-US" dirty="0" smtClean="0"/>
              <a:t>GDPR establishes new EU-wide mechanisms (EDPB; ‘one stop shop’) </a:t>
            </a:r>
          </a:p>
          <a:p>
            <a:r>
              <a:rPr lang="en-US" dirty="0" smtClean="0"/>
              <a:t>But some things still require </a:t>
            </a:r>
            <a:r>
              <a:rPr lang="en-US" b="1" dirty="0" smtClean="0"/>
              <a:t>national laws</a:t>
            </a:r>
          </a:p>
          <a:p>
            <a:pPr lvl="1"/>
            <a:r>
              <a:rPr lang="en-US" dirty="0" smtClean="0"/>
              <a:t>Aspects depending on national implementation mechanisms (</a:t>
            </a:r>
            <a:r>
              <a:rPr lang="en-US" dirty="0" err="1" smtClean="0"/>
              <a:t>eg</a:t>
            </a:r>
            <a:r>
              <a:rPr lang="en-US" dirty="0" smtClean="0"/>
              <a:t> Court structure; service of process)</a:t>
            </a:r>
          </a:p>
          <a:p>
            <a:pPr lvl="1"/>
            <a:r>
              <a:rPr lang="en-US" dirty="0" smtClean="0"/>
              <a:t>Aspects where EU competence is more limited (new ‘Police Directive’)</a:t>
            </a:r>
          </a:p>
          <a:p>
            <a:pPr lvl="1"/>
            <a:r>
              <a:rPr lang="en-US" dirty="0" smtClean="0"/>
              <a:t>States are given some areas of discretion &amp; allowed to have higher standards</a:t>
            </a:r>
            <a:endParaRPr lang="en-US" dirty="0"/>
          </a:p>
        </p:txBody>
      </p:sp>
    </p:spTree>
    <p:extLst>
      <p:ext uri="{BB962C8B-B14F-4D97-AF65-F5344CB8AC3E}">
        <p14:creationId xmlns:p14="http://schemas.microsoft.com/office/powerpoint/2010/main" val="2578017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a:t>
            </a:r>
            <a:r>
              <a:rPr lang="en-US" sz="3600" dirty="0" smtClean="0"/>
              <a:t>ost new EU GDPR requirements </a:t>
            </a:r>
            <a:br>
              <a:rPr lang="en-US" sz="3600" dirty="0" smtClean="0"/>
            </a:br>
            <a:r>
              <a:rPr lang="en-US" sz="3600" dirty="0" smtClean="0"/>
              <a:t>are also in Convention 108+ </a:t>
            </a:r>
            <a:endParaRPr lang="en-US" sz="3600" dirty="0"/>
          </a:p>
        </p:txBody>
      </p:sp>
      <p:sp>
        <p:nvSpPr>
          <p:cNvPr id="3" name="Content Placeholder 2"/>
          <p:cNvSpPr>
            <a:spLocks noGrp="1"/>
          </p:cNvSpPr>
          <p:nvPr>
            <p:ph idx="1"/>
          </p:nvPr>
        </p:nvSpPr>
        <p:spPr>
          <a:xfrm>
            <a:off x="457200" y="1600200"/>
            <a:ext cx="8229600" cy="4899212"/>
          </a:xfrm>
        </p:spPr>
        <p:txBody>
          <a:bodyPr>
            <a:noAutofit/>
          </a:bodyPr>
          <a:lstStyle/>
          <a:p>
            <a:pPr marL="571500" indent="-514350">
              <a:buFont typeface="+mj-lt"/>
              <a:buAutoNum type="arabicPeriod"/>
            </a:pPr>
            <a:r>
              <a:rPr lang="en-AU" sz="2000" b="1" dirty="0" smtClean="0"/>
              <a:t>Proportionality</a:t>
            </a:r>
            <a:r>
              <a:rPr lang="en-AU" sz="2000" dirty="0" smtClean="0"/>
              <a:t> required in all aspects of processing;</a:t>
            </a:r>
          </a:p>
          <a:p>
            <a:pPr marL="571500" indent="-514350">
              <a:buFont typeface="+mj-lt"/>
              <a:buAutoNum type="arabicPeriod"/>
            </a:pPr>
            <a:r>
              <a:rPr lang="en-AU" sz="2000" b="1" dirty="0" smtClean="0"/>
              <a:t>Stronger </a:t>
            </a:r>
            <a:r>
              <a:rPr lang="en-AU" sz="2000" b="1" dirty="0"/>
              <a:t>consent </a:t>
            </a:r>
            <a:r>
              <a:rPr lang="en-AU" sz="2000" dirty="0"/>
              <a:t>requirements (‘unambiguous</a:t>
            </a:r>
            <a:r>
              <a:rPr lang="en-AU" sz="2000" dirty="0" smtClean="0"/>
              <a:t>’ </a:t>
            </a:r>
            <a:r>
              <a:rPr lang="en-AU" sz="2000" dirty="0" err="1" smtClean="0"/>
              <a:t>etc</a:t>
            </a:r>
            <a:r>
              <a:rPr lang="en-AU" sz="2000" dirty="0" smtClean="0"/>
              <a:t>);</a:t>
            </a:r>
          </a:p>
          <a:p>
            <a:pPr marL="571500" indent="-514350">
              <a:buFont typeface="+mj-lt"/>
              <a:buAutoNum type="arabicPeriod"/>
            </a:pPr>
            <a:r>
              <a:rPr lang="en-AU" sz="2000" dirty="0" smtClean="0"/>
              <a:t>Greater</a:t>
            </a:r>
            <a:r>
              <a:rPr lang="en-AU" sz="2000" b="1" dirty="0" smtClean="0"/>
              <a:t> transparency </a:t>
            </a:r>
            <a:r>
              <a:rPr lang="en-AU" sz="2000" dirty="0" smtClean="0"/>
              <a:t>of processing;</a:t>
            </a:r>
            <a:endParaRPr lang="en-AU" sz="2000" dirty="0"/>
          </a:p>
          <a:p>
            <a:pPr marL="571500" indent="-514350">
              <a:buFont typeface="+mj-lt"/>
              <a:buAutoNum type="arabicPeriod"/>
            </a:pPr>
            <a:r>
              <a:rPr lang="en-AU" sz="2000" dirty="0" smtClean="0"/>
              <a:t>Some</a:t>
            </a:r>
            <a:r>
              <a:rPr lang="en-AU" sz="2000" b="1" dirty="0" smtClean="0"/>
              <a:t> Mandatory </a:t>
            </a:r>
            <a:r>
              <a:rPr lang="en-AU" sz="2000" b="1" dirty="0"/>
              <a:t>Data Protection Impact Assessments (DPIAs</a:t>
            </a:r>
            <a:r>
              <a:rPr lang="en-AU" sz="2000" b="1" dirty="0" smtClean="0"/>
              <a:t>)</a:t>
            </a:r>
            <a:r>
              <a:rPr lang="en-AU" sz="2000" dirty="0" smtClean="0"/>
              <a:t>;</a:t>
            </a:r>
          </a:p>
          <a:p>
            <a:pPr marL="571500" indent="-514350">
              <a:buFont typeface="+mj-lt"/>
              <a:buAutoNum type="arabicPeriod"/>
            </a:pPr>
            <a:r>
              <a:rPr lang="en-AU" sz="2000" b="1" dirty="0" smtClean="0"/>
              <a:t>Limits on automated decision-making</a:t>
            </a:r>
            <a:r>
              <a:rPr lang="en-AU" sz="2000" dirty="0" smtClean="0"/>
              <a:t>, including the right to know processing logic (was also in EU Directive);</a:t>
            </a:r>
            <a:endParaRPr lang="en-AU" sz="1400" dirty="0"/>
          </a:p>
          <a:p>
            <a:pPr marL="571500" indent="-514350">
              <a:buFont typeface="+mj-lt"/>
              <a:buAutoNum type="arabicPeriod"/>
            </a:pPr>
            <a:r>
              <a:rPr lang="en-US" sz="2000" dirty="0"/>
              <a:t>Data protection </a:t>
            </a:r>
            <a:r>
              <a:rPr lang="en-US" sz="2000" b="1" dirty="0"/>
              <a:t>by design and by </a:t>
            </a:r>
            <a:r>
              <a:rPr lang="en-US" sz="2000" b="1" dirty="0" smtClean="0"/>
              <a:t>default</a:t>
            </a:r>
            <a:r>
              <a:rPr lang="en-US" sz="2000" dirty="0" smtClean="0"/>
              <a:t>;</a:t>
            </a:r>
          </a:p>
          <a:p>
            <a:pPr marL="571500" indent="-514350">
              <a:buFont typeface="+mj-lt"/>
              <a:buAutoNum type="arabicPeriod"/>
            </a:pPr>
            <a:r>
              <a:rPr lang="en-AU" sz="2000" b="1" dirty="0" smtClean="0"/>
              <a:t>Biometric and genetic data </a:t>
            </a:r>
            <a:r>
              <a:rPr lang="en-AU" sz="2000" dirty="0" smtClean="0"/>
              <a:t>require extra protection;</a:t>
            </a:r>
          </a:p>
          <a:p>
            <a:pPr marL="571500" indent="-514350">
              <a:buFont typeface="+mj-lt"/>
              <a:buAutoNum type="arabicPeriod"/>
            </a:pPr>
            <a:r>
              <a:rPr lang="en-AU" sz="2000" dirty="0"/>
              <a:t>R</a:t>
            </a:r>
            <a:r>
              <a:rPr lang="en-AU" sz="2000" dirty="0" smtClean="0"/>
              <a:t>ight to </a:t>
            </a:r>
            <a:r>
              <a:rPr lang="en-AU" sz="2000" b="1" dirty="0" smtClean="0"/>
              <a:t>object to processing </a:t>
            </a:r>
            <a:r>
              <a:rPr lang="en-AU" sz="2000" dirty="0" smtClean="0"/>
              <a:t>on legitimate grounds (also in Directive).</a:t>
            </a:r>
            <a:endParaRPr lang="en-AU" sz="1400" dirty="0"/>
          </a:p>
          <a:p>
            <a:pPr marL="571500" indent="-514350">
              <a:buFont typeface="+mj-lt"/>
              <a:buAutoNum type="arabicPeriod"/>
            </a:pPr>
            <a:r>
              <a:rPr lang="en-AU" sz="2000" dirty="0"/>
              <a:t>Direct </a:t>
            </a:r>
            <a:r>
              <a:rPr lang="en-AU" sz="2000" b="1" dirty="0"/>
              <a:t>liability for processors </a:t>
            </a:r>
            <a:r>
              <a:rPr lang="en-AU" sz="2000" dirty="0"/>
              <a:t>as well as </a:t>
            </a:r>
            <a:r>
              <a:rPr lang="en-AU" sz="2000" dirty="0" smtClean="0"/>
              <a:t>controllers;</a:t>
            </a:r>
            <a:endParaRPr lang="en-AU" sz="2000" dirty="0"/>
          </a:p>
          <a:p>
            <a:pPr marL="571500" indent="-514350">
              <a:buFont typeface="+mj-lt"/>
              <a:buAutoNum type="arabicPeriod"/>
            </a:pPr>
            <a:r>
              <a:rPr lang="en-AU" sz="2000" b="1" dirty="0"/>
              <a:t>Data breach notification</a:t>
            </a:r>
            <a:r>
              <a:rPr lang="en-AU" sz="2000" dirty="0"/>
              <a:t> to DPA required for serious </a:t>
            </a:r>
            <a:r>
              <a:rPr lang="en-AU" sz="2000" dirty="0" smtClean="0"/>
              <a:t>breaches;</a:t>
            </a:r>
            <a:endParaRPr lang="en-AU" sz="2000" dirty="0"/>
          </a:p>
          <a:p>
            <a:pPr marL="571500" indent="-514350">
              <a:buFont typeface="+mj-lt"/>
              <a:buAutoNum type="arabicPeriod"/>
            </a:pPr>
            <a:r>
              <a:rPr lang="en-AU" sz="2000" dirty="0"/>
              <a:t>DPAs to make decisions and issue </a:t>
            </a:r>
            <a:r>
              <a:rPr lang="en-AU" sz="2000" b="1" dirty="0"/>
              <a:t>administrative </a:t>
            </a:r>
            <a:r>
              <a:rPr lang="en-AU" sz="2000" b="1" dirty="0" smtClean="0"/>
              <a:t>sanctions</a:t>
            </a:r>
            <a:r>
              <a:rPr lang="en-AU" sz="2000" dirty="0" smtClean="0"/>
              <a:t>/remedies;</a:t>
            </a:r>
            <a:endParaRPr lang="en-AU" sz="2000" dirty="0"/>
          </a:p>
          <a:p>
            <a:pPr marL="571500" indent="-514350">
              <a:buFont typeface="+mj-lt"/>
              <a:buAutoNum type="arabicPeriod"/>
            </a:pPr>
            <a:r>
              <a:rPr lang="en-AU" sz="2000" dirty="0"/>
              <a:t>Demonstrable </a:t>
            </a:r>
            <a:r>
              <a:rPr lang="en-AU" sz="2000" b="1" dirty="0"/>
              <a:t>accountability</a:t>
            </a:r>
            <a:r>
              <a:rPr lang="en-AU" sz="2000" dirty="0"/>
              <a:t> required of data </a:t>
            </a:r>
            <a:r>
              <a:rPr lang="en-AU" sz="2000" dirty="0" smtClean="0"/>
              <a:t>controllers</a:t>
            </a:r>
          </a:p>
          <a:p>
            <a:pPr marL="571500" indent="-514350">
              <a:buFont typeface="+mj-lt"/>
              <a:buAutoNum type="arabicPeriod"/>
            </a:pPr>
            <a:r>
              <a:rPr lang="en-AU" sz="2000" dirty="0" smtClean="0"/>
              <a:t>Parties must allow and assist evaluation of</a:t>
            </a:r>
            <a:r>
              <a:rPr lang="en-AU" sz="2000" b="1" dirty="0" smtClean="0"/>
              <a:t> effectiveness.</a:t>
            </a:r>
          </a:p>
        </p:txBody>
      </p:sp>
    </p:spTree>
    <p:extLst>
      <p:ext uri="{BB962C8B-B14F-4D97-AF65-F5344CB8AC3E}">
        <p14:creationId xmlns:p14="http://schemas.microsoft.com/office/powerpoint/2010/main" val="95746940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Some additional</a:t>
            </a:r>
            <a:r>
              <a:rPr lang="en-US" sz="3200" i="1" dirty="0" smtClean="0"/>
              <a:t> </a:t>
            </a:r>
            <a:r>
              <a:rPr lang="en-US" sz="3200" dirty="0" smtClean="0"/>
              <a:t>GDPR requirements</a:t>
            </a:r>
            <a:br>
              <a:rPr lang="en-US" sz="3200" dirty="0" smtClean="0"/>
            </a:br>
            <a:r>
              <a:rPr lang="en-US" sz="3200" dirty="0" smtClean="0"/>
              <a:t>are not in Convention 108+</a:t>
            </a:r>
            <a:endParaRPr lang="en-US" sz="3200"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AU" sz="2000" dirty="0" smtClean="0"/>
              <a:t>obligations </a:t>
            </a:r>
            <a:r>
              <a:rPr lang="en-AU" sz="2000" dirty="0"/>
              <a:t>to apply </a:t>
            </a:r>
            <a:r>
              <a:rPr lang="en-AU" sz="2000" b="1" dirty="0"/>
              <a:t>extra-territorially</a:t>
            </a:r>
            <a:r>
              <a:rPr lang="en-AU" sz="2000" dirty="0"/>
              <a:t>, if goods or services offered, or behaviour monitored locally; </a:t>
            </a:r>
            <a:endParaRPr lang="en-AU" sz="2000" dirty="0" smtClean="0"/>
          </a:p>
          <a:p>
            <a:pPr marL="514350" indent="-514350">
              <a:buFont typeface="+mj-lt"/>
              <a:buAutoNum type="arabicPeriod"/>
            </a:pPr>
            <a:r>
              <a:rPr lang="en-AU" sz="2000" b="1" dirty="0" smtClean="0"/>
              <a:t>local </a:t>
            </a:r>
            <a:r>
              <a:rPr lang="en-AU" sz="2000" b="1" dirty="0"/>
              <a:t>representation </a:t>
            </a:r>
            <a:r>
              <a:rPr lang="en-AU" sz="2000" dirty="0"/>
              <a:t>required of such foreign controllers or processors; </a:t>
            </a:r>
            <a:endParaRPr lang="en-AU" sz="2000" dirty="0" smtClean="0"/>
          </a:p>
          <a:p>
            <a:pPr marL="514350" indent="-514350">
              <a:buFont typeface="+mj-lt"/>
              <a:buAutoNum type="arabicPeriod"/>
            </a:pPr>
            <a:r>
              <a:rPr lang="en-AU" sz="2000" dirty="0" smtClean="0"/>
              <a:t>right </a:t>
            </a:r>
            <a:r>
              <a:rPr lang="en-AU" sz="2000" dirty="0"/>
              <a:t>to </a:t>
            </a:r>
            <a:r>
              <a:rPr lang="en-AU" sz="2000" b="1" dirty="0"/>
              <a:t>portability</a:t>
            </a:r>
            <a:r>
              <a:rPr lang="en-AU" sz="2000" dirty="0"/>
              <a:t> of data-subject--generated content; </a:t>
            </a:r>
            <a:endParaRPr lang="en-AU" sz="2000" dirty="0" smtClean="0"/>
          </a:p>
          <a:p>
            <a:pPr marL="514350" indent="-514350">
              <a:buFont typeface="+mj-lt"/>
              <a:buAutoNum type="arabicPeriod"/>
            </a:pPr>
            <a:r>
              <a:rPr lang="en-AU" sz="2000" dirty="0" smtClean="0"/>
              <a:t>right </a:t>
            </a:r>
            <a:r>
              <a:rPr lang="en-AU" sz="2000" dirty="0"/>
              <a:t>to </a:t>
            </a:r>
            <a:r>
              <a:rPr lang="en-AU" sz="2000" b="1" dirty="0" smtClean="0"/>
              <a:t>erasure/de-linking</a:t>
            </a:r>
            <a:r>
              <a:rPr lang="en-AU" sz="2000" dirty="0" smtClean="0"/>
              <a:t> </a:t>
            </a:r>
            <a:r>
              <a:rPr lang="en-AU" sz="2000" dirty="0"/>
              <a:t>(right ‘to be forgotten’)</a:t>
            </a:r>
            <a:r>
              <a:rPr lang="en-AU" sz="2000" dirty="0" smtClean="0"/>
              <a:t>;</a:t>
            </a:r>
          </a:p>
          <a:p>
            <a:pPr marL="514350" indent="-514350">
              <a:buFont typeface="+mj-lt"/>
              <a:buAutoNum type="arabicPeriod"/>
            </a:pPr>
            <a:r>
              <a:rPr lang="en-AU" sz="2000" dirty="0" smtClean="0"/>
              <a:t>mandatory </a:t>
            </a:r>
            <a:r>
              <a:rPr lang="en-AU" sz="2000" dirty="0"/>
              <a:t>Data Protection Officers </a:t>
            </a:r>
            <a:r>
              <a:rPr lang="en-AU" sz="2000" b="1" dirty="0"/>
              <a:t>(DPOs) for sensitive processing</a:t>
            </a:r>
            <a:r>
              <a:rPr lang="en-AU" sz="2000" dirty="0"/>
              <a:t>; </a:t>
            </a:r>
            <a:endParaRPr lang="en-AU" sz="2000" dirty="0" smtClean="0"/>
          </a:p>
          <a:p>
            <a:pPr marL="514350" indent="-514350">
              <a:buFont typeface="+mj-lt"/>
              <a:buAutoNum type="arabicPeriod"/>
            </a:pPr>
            <a:r>
              <a:rPr lang="en-AU" sz="2000" dirty="0" smtClean="0"/>
              <a:t>data </a:t>
            </a:r>
            <a:r>
              <a:rPr lang="en-AU" sz="2000" dirty="0"/>
              <a:t>breach notification </a:t>
            </a:r>
            <a:r>
              <a:rPr lang="en-AU" sz="2000" b="1" dirty="0" smtClean="0"/>
              <a:t>(DBN) to </a:t>
            </a:r>
            <a:r>
              <a:rPr lang="en-AU" sz="2000" b="1" dirty="0"/>
              <a:t>data subjects </a:t>
            </a:r>
            <a:r>
              <a:rPr lang="en-AU" sz="2000" dirty="0"/>
              <a:t>(if high risk); </a:t>
            </a:r>
            <a:endParaRPr lang="en-AU" sz="2000" dirty="0" smtClean="0"/>
          </a:p>
          <a:p>
            <a:pPr marL="514350" indent="-514350">
              <a:buFont typeface="+mj-lt"/>
              <a:buAutoNum type="arabicPeriod"/>
            </a:pPr>
            <a:r>
              <a:rPr lang="en-AU" sz="2000" b="1" dirty="0" smtClean="0"/>
              <a:t>representative </a:t>
            </a:r>
            <a:r>
              <a:rPr lang="en-AU" sz="2000" b="1" dirty="0"/>
              <a:t>actions </a:t>
            </a:r>
            <a:r>
              <a:rPr lang="en-AU" sz="2000" dirty="0"/>
              <a:t>before </a:t>
            </a:r>
            <a:r>
              <a:rPr lang="en-AU" sz="2000" dirty="0" smtClean="0"/>
              <a:t>DPAs/courts </a:t>
            </a:r>
            <a:r>
              <a:rPr lang="en-AU" sz="2000" dirty="0"/>
              <a:t>by public interest privacy groups; and </a:t>
            </a:r>
            <a:endParaRPr lang="en-AU" sz="2000" dirty="0" smtClean="0"/>
          </a:p>
          <a:p>
            <a:pPr marL="514350" indent="-514350">
              <a:buFont typeface="+mj-lt"/>
              <a:buAutoNum type="arabicPeriod"/>
            </a:pPr>
            <a:r>
              <a:rPr lang="en-AU" sz="2000" dirty="0" smtClean="0"/>
              <a:t>maximum </a:t>
            </a:r>
            <a:r>
              <a:rPr lang="en-AU" sz="2000" dirty="0"/>
              <a:t>administrative </a:t>
            </a:r>
            <a:r>
              <a:rPr lang="en-AU" sz="2000" b="1" dirty="0"/>
              <a:t>fines based on global annual </a:t>
            </a:r>
            <a:r>
              <a:rPr lang="en-AU" sz="2000" b="1" dirty="0" smtClean="0"/>
              <a:t>turnover</a:t>
            </a:r>
            <a:r>
              <a:rPr lang="en-AU" sz="2000" dirty="0" smtClean="0"/>
              <a:t>;</a:t>
            </a:r>
          </a:p>
          <a:p>
            <a:pPr marL="514350" indent="-514350">
              <a:buFont typeface="+mj-lt"/>
              <a:buAutoNum type="arabicPeriod"/>
            </a:pPr>
            <a:r>
              <a:rPr lang="en-AU" sz="2000" dirty="0" smtClean="0"/>
              <a:t>requirement to </a:t>
            </a:r>
            <a:r>
              <a:rPr lang="en-AU" sz="2000" b="1" dirty="0" smtClean="0"/>
              <a:t>cooperate</a:t>
            </a:r>
            <a:r>
              <a:rPr lang="en-AU" sz="2000" dirty="0" smtClean="0"/>
              <a:t> in resolving complaints with international elements, with any other DPA (as distinct from 108+ members).</a:t>
            </a:r>
            <a:r>
              <a:rPr lang="en-AU" sz="2000" dirty="0" smtClean="0">
                <a:effectLst/>
              </a:rPr>
              <a:t> </a:t>
            </a:r>
            <a:endParaRPr lang="en-AU" sz="2000" dirty="0"/>
          </a:p>
          <a:p>
            <a:pPr marL="57150" indent="0">
              <a:buNone/>
            </a:pPr>
            <a:r>
              <a:rPr lang="en-AU" sz="2000" dirty="0" smtClean="0"/>
              <a:t>Some of these 9 may be implied by 108+. </a:t>
            </a:r>
          </a:p>
        </p:txBody>
      </p:sp>
    </p:spTree>
    <p:extLst>
      <p:ext uri="{BB962C8B-B14F-4D97-AF65-F5344CB8AC3E}">
        <p14:creationId xmlns:p14="http://schemas.microsoft.com/office/powerpoint/2010/main" val="320900341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66" y="274639"/>
            <a:ext cx="8229600" cy="687888"/>
          </a:xfrm>
        </p:spPr>
        <p:txBody>
          <a:bodyPr>
            <a:normAutofit fontScale="90000"/>
          </a:bodyPr>
          <a:lstStyle/>
          <a:p>
            <a:r>
              <a:rPr lang="en-US" dirty="0" smtClean="0"/>
              <a:t>Is 108+ the </a:t>
            </a:r>
            <a:r>
              <a:rPr lang="en-US" dirty="0"/>
              <a:t>‘Goldilocks’ </a:t>
            </a:r>
            <a:r>
              <a:rPr lang="en-US" dirty="0" smtClean="0"/>
              <a:t>standard?</a:t>
            </a:r>
            <a:endParaRPr lang="en-US" dirty="0"/>
          </a:p>
        </p:txBody>
      </p:sp>
      <p:sp>
        <p:nvSpPr>
          <p:cNvPr id="4" name="Content Placeholder 3"/>
          <p:cNvSpPr>
            <a:spLocks noGrp="1"/>
          </p:cNvSpPr>
          <p:nvPr>
            <p:ph sz="half" idx="1"/>
          </p:nvPr>
        </p:nvSpPr>
        <p:spPr>
          <a:xfrm>
            <a:off x="360566" y="5017840"/>
            <a:ext cx="8032794" cy="1412371"/>
          </a:xfrm>
        </p:spPr>
        <p:txBody>
          <a:bodyPr>
            <a:noAutofit/>
          </a:bodyPr>
          <a:lstStyle/>
          <a:p>
            <a:pPr marL="0" indent="0" algn="ctr">
              <a:buNone/>
            </a:pPr>
            <a:r>
              <a:rPr lang="en-US" sz="2000" i="1" dirty="0" smtClean="0"/>
              <a:t>Will 108+ become the global ‘just right’ standard? – ‘adequate’ for the EU, but not requiring radical changes in 133+ countries? </a:t>
            </a:r>
            <a:br>
              <a:rPr lang="en-US" sz="2000" i="1" dirty="0" smtClean="0"/>
            </a:br>
            <a:r>
              <a:rPr lang="en-US" sz="2000" i="1" dirty="0" smtClean="0"/>
              <a:t>Or will low EU standards for adequacy mean that 108+ remains ‘too hot’ for most countries?</a:t>
            </a:r>
            <a:endParaRPr lang="en-US" sz="2000" i="1" dirty="0"/>
          </a:p>
        </p:txBody>
      </p:sp>
      <p:pic>
        <p:nvPicPr>
          <p:cNvPr id="10" name="Content Placeholder 9" descr="Goldilocks.tiff"/>
          <p:cNvPicPr>
            <a:picLocks noGrp="1" noChangeAspect="1"/>
          </p:cNvPicPr>
          <p:nvPr>
            <p:ph sz="half" idx="2"/>
          </p:nvPr>
        </p:nvPicPr>
        <p:blipFill>
          <a:blip r:embed="rId2">
            <a:extLst>
              <a:ext uri="{28A0092B-C50C-407E-A947-70E740481C1C}">
                <a14:useLocalDpi xmlns:a14="http://schemas.microsoft.com/office/drawing/2010/main" val="0"/>
              </a:ext>
            </a:extLst>
          </a:blip>
          <a:srcRect t="3583" b="3583"/>
          <a:stretch>
            <a:fillRect/>
          </a:stretch>
        </p:blipFill>
        <p:spPr>
          <a:xfrm>
            <a:off x="762536" y="1109975"/>
            <a:ext cx="7549276" cy="3288236"/>
          </a:xfrm>
        </p:spPr>
      </p:pic>
    </p:spTree>
    <p:extLst>
      <p:ext uri="{BB962C8B-B14F-4D97-AF65-F5344CB8AC3E}">
        <p14:creationId xmlns:p14="http://schemas.microsoft.com/office/powerpoint/2010/main" val="2160864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 Greenleaf ‘The </a:t>
            </a:r>
            <a:r>
              <a:rPr lang="en-US" dirty="0"/>
              <a:t>Influence of European Data Privacy Standards Outside Europe: Implications for </a:t>
            </a:r>
            <a:r>
              <a:rPr lang="en-US" dirty="0" err="1"/>
              <a:t>Globalisation</a:t>
            </a:r>
            <a:r>
              <a:rPr lang="en-US" dirty="0"/>
              <a:t> of Convention </a:t>
            </a:r>
            <a:r>
              <a:rPr lang="en-US" dirty="0" smtClean="0"/>
              <a:t>108’ </a:t>
            </a:r>
            <a:r>
              <a:rPr lang="en-US" i="1" dirty="0" smtClean="0"/>
              <a:t>International </a:t>
            </a:r>
            <a:r>
              <a:rPr lang="en-US" i="1" dirty="0"/>
              <a:t>Data Privacy Law</a:t>
            </a:r>
            <a:r>
              <a:rPr lang="en-US" dirty="0"/>
              <a:t>, Vol. 2, Issue 2, 2012; </a:t>
            </a:r>
            <a:r>
              <a:rPr lang="en-US" dirty="0" smtClean="0">
                <a:hlinkClick r:id="rId2"/>
              </a:rPr>
              <a:t>https</a:t>
            </a:r>
            <a:r>
              <a:rPr lang="en-US" dirty="0">
                <a:hlinkClick r:id="rId2"/>
              </a:rPr>
              <a:t>://ssrn.com/abstract=1960299</a:t>
            </a:r>
            <a:r>
              <a:rPr lang="en-US" dirty="0"/>
              <a:t> </a:t>
            </a:r>
            <a:endParaRPr lang="en-US" dirty="0" smtClean="0"/>
          </a:p>
          <a:p>
            <a:r>
              <a:rPr lang="en-US" dirty="0" smtClean="0"/>
              <a:t>See my SSRN </a:t>
            </a:r>
            <a:r>
              <a:rPr lang="en-US" dirty="0"/>
              <a:t>pages </a:t>
            </a:r>
            <a:r>
              <a:rPr lang="en-US" dirty="0" smtClean="0"/>
              <a:t>for many later articles on EU adequacy (including Japan and Korea) and on Convention 108/108+ </a:t>
            </a:r>
            <a:r>
              <a:rPr lang="en-US" dirty="0">
                <a:hlinkClick r:id="rId3"/>
              </a:rPr>
              <a:t>https://papers.ssrn.com/per_id=57970</a:t>
            </a:r>
            <a:r>
              <a:rPr lang="en-US" dirty="0"/>
              <a:t> </a:t>
            </a:r>
            <a:endParaRPr lang="en-US" dirty="0" smtClean="0"/>
          </a:p>
          <a:p>
            <a:r>
              <a:rPr lang="en-US" dirty="0" err="1" smtClean="0"/>
              <a:t>Intersoft</a:t>
            </a:r>
            <a:r>
              <a:rPr lang="en-US" dirty="0" smtClean="0"/>
              <a:t> </a:t>
            </a:r>
            <a:r>
              <a:rPr lang="en-US" dirty="0"/>
              <a:t>GDPR Guide </a:t>
            </a:r>
            <a:r>
              <a:rPr lang="en-US" dirty="0">
                <a:hlinkClick r:id="rId4"/>
              </a:rPr>
              <a:t>https://gdpr-info.eu</a:t>
            </a:r>
            <a:r>
              <a:rPr lang="en-US" dirty="0" smtClean="0">
                <a:hlinkClick r:id="rId4"/>
              </a:rPr>
              <a:t>/</a:t>
            </a:r>
            <a:r>
              <a:rPr lang="en-US" dirty="0" smtClean="0"/>
              <a:t> (useful)</a:t>
            </a:r>
          </a:p>
          <a:p>
            <a:r>
              <a:rPr lang="en-US" dirty="0" smtClean="0"/>
              <a:t>Thanks to the faculty of the VUB </a:t>
            </a:r>
            <a:r>
              <a:rPr lang="en-US" i="1" dirty="0" smtClean="0"/>
              <a:t>GDPR Summer School</a:t>
            </a:r>
            <a:r>
              <a:rPr lang="en-US" dirty="0" smtClean="0"/>
              <a:t>, Brussels, June 2018 for sharing their views</a:t>
            </a:r>
            <a:endParaRPr lang="en-US" dirty="0"/>
          </a:p>
          <a:p>
            <a:endParaRPr lang="en-US" dirty="0"/>
          </a:p>
        </p:txBody>
      </p:sp>
    </p:spTree>
    <p:extLst>
      <p:ext uri="{BB962C8B-B14F-4D97-AF65-F5344CB8AC3E}">
        <p14:creationId xmlns:p14="http://schemas.microsoft.com/office/powerpoint/2010/main" val="1791599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Gloria González </a:t>
            </a:r>
            <a:r>
              <a:rPr lang="en-US" dirty="0" err="1" smtClean="0"/>
              <a:t>Fuster</a:t>
            </a:r>
            <a:r>
              <a:rPr lang="en-US" dirty="0" smtClean="0"/>
              <a:t> </a:t>
            </a:r>
            <a:r>
              <a:rPr lang="en-US" i="1" dirty="0" smtClean="0"/>
              <a:t>The Emergence of Personal Data Protection as a Fundamental Right of the EU</a:t>
            </a:r>
            <a:r>
              <a:rPr lang="en-US" dirty="0" smtClean="0"/>
              <a:t> (Springer, 2014) - </a:t>
            </a:r>
            <a:r>
              <a:rPr lang="en-US" dirty="0"/>
              <a:t>Background to everything European pre-</a:t>
            </a:r>
            <a:r>
              <a:rPr lang="en-US" dirty="0" smtClean="0"/>
              <a:t>GDPR</a:t>
            </a:r>
          </a:p>
          <a:p>
            <a:r>
              <a:rPr lang="en-US" dirty="0" err="1" smtClean="0"/>
              <a:t>Kuner</a:t>
            </a:r>
            <a:r>
              <a:rPr lang="en-US" dirty="0" smtClean="0"/>
              <a:t>, </a:t>
            </a:r>
            <a:r>
              <a:rPr lang="en-US" dirty="0" err="1" smtClean="0"/>
              <a:t>Bygrave</a:t>
            </a:r>
            <a:r>
              <a:rPr lang="en-US" dirty="0" smtClean="0"/>
              <a:t> &amp; </a:t>
            </a:r>
            <a:r>
              <a:rPr lang="en-US" dirty="0" err="1" smtClean="0"/>
              <a:t>Docksey</a:t>
            </a:r>
            <a:r>
              <a:rPr lang="en-US" dirty="0" smtClean="0"/>
              <a:t> (Eds.) 2018 </a:t>
            </a:r>
            <a:r>
              <a:rPr lang="en-US" i="1" dirty="0" smtClean="0"/>
              <a:t>Draft </a:t>
            </a:r>
            <a:r>
              <a:rPr lang="en-US" i="1" dirty="0"/>
              <a:t>commentaries on 10 GDPR articles</a:t>
            </a:r>
            <a:r>
              <a:rPr lang="en-US" dirty="0"/>
              <a:t> (</a:t>
            </a:r>
            <a:r>
              <a:rPr lang="en-US" dirty="0" smtClean="0"/>
              <a:t>from </a:t>
            </a:r>
            <a:r>
              <a:rPr lang="en-US" i="1" dirty="0" smtClean="0"/>
              <a:t>Commentary </a:t>
            </a:r>
            <a:r>
              <a:rPr lang="en-US" i="1" dirty="0"/>
              <a:t>on the EU General Data </a:t>
            </a:r>
            <a:r>
              <a:rPr lang="en-US" i="1" dirty="0" smtClean="0"/>
              <a:t>Protection Regulation</a:t>
            </a:r>
            <a:r>
              <a:rPr lang="en-US" dirty="0"/>
              <a:t>, </a:t>
            </a:r>
            <a:r>
              <a:rPr lang="en-US" dirty="0" smtClean="0"/>
              <a:t>forthcoming OUP </a:t>
            </a:r>
            <a:r>
              <a:rPr lang="en-US" dirty="0"/>
              <a:t>2019</a:t>
            </a:r>
            <a:r>
              <a:rPr lang="en-US" dirty="0" smtClean="0"/>
              <a:t>) (on </a:t>
            </a:r>
            <a:r>
              <a:rPr lang="en-US" dirty="0" err="1" smtClean="0"/>
              <a:t>BePress</a:t>
            </a:r>
            <a:r>
              <a:rPr lang="en-US" dirty="0" smtClean="0"/>
              <a:t>) </a:t>
            </a:r>
            <a:r>
              <a:rPr lang="mr-IN" dirty="0" smtClean="0"/>
              <a:t>–</a:t>
            </a:r>
            <a:r>
              <a:rPr lang="en-US" dirty="0" smtClean="0"/>
              <a:t> arts. 3,5,6,17, 20, 24, 25 46, 56, 95</a:t>
            </a:r>
            <a:r>
              <a:rPr lang="en-US" dirty="0" smtClean="0">
                <a:hlinkClick r:id="rId2"/>
              </a:rPr>
              <a:t>https</a:t>
            </a:r>
            <a:r>
              <a:rPr lang="en-US" dirty="0">
                <a:hlinkClick r:id="rId2"/>
              </a:rPr>
              <a:t>://works.bepress.com/christopher-kuner/1/download/</a:t>
            </a:r>
            <a:endParaRPr lang="en-US" dirty="0" smtClean="0"/>
          </a:p>
          <a:p>
            <a:r>
              <a:rPr lang="en-US" dirty="0" err="1"/>
              <a:t>Kuner</a:t>
            </a:r>
            <a:r>
              <a:rPr lang="en-US" dirty="0"/>
              <a:t>, </a:t>
            </a:r>
            <a:r>
              <a:rPr lang="en-US" dirty="0" err="1"/>
              <a:t>Bygrave</a:t>
            </a:r>
            <a:r>
              <a:rPr lang="en-US" dirty="0"/>
              <a:t> &amp; </a:t>
            </a:r>
            <a:r>
              <a:rPr lang="en-US" dirty="0" err="1"/>
              <a:t>Docksey</a:t>
            </a:r>
            <a:r>
              <a:rPr lang="en-US" dirty="0"/>
              <a:t> (Eds.</a:t>
            </a:r>
            <a:r>
              <a:rPr lang="en-US" dirty="0" smtClean="0"/>
              <a:t>) </a:t>
            </a:r>
            <a:r>
              <a:rPr lang="en-US" i="1" dirty="0" smtClean="0"/>
              <a:t>2019</a:t>
            </a:r>
            <a:r>
              <a:rPr lang="en-US" dirty="0" smtClean="0"/>
              <a:t> </a:t>
            </a:r>
            <a:r>
              <a:rPr lang="en-US" i="1" dirty="0" smtClean="0"/>
              <a:t>Draft </a:t>
            </a:r>
            <a:r>
              <a:rPr lang="en-US" i="1" dirty="0"/>
              <a:t>commentaries on </a:t>
            </a:r>
            <a:r>
              <a:rPr lang="en-US" i="1" dirty="0" smtClean="0"/>
              <a:t>6 </a:t>
            </a:r>
            <a:r>
              <a:rPr lang="en-US" i="1" dirty="0"/>
              <a:t>GDPR articles</a:t>
            </a:r>
            <a:r>
              <a:rPr lang="en-US" dirty="0"/>
              <a:t> (from </a:t>
            </a:r>
            <a:r>
              <a:rPr lang="en-US" i="1" dirty="0"/>
              <a:t>Commentary on the EU General Data Protection Regulation</a:t>
            </a:r>
            <a:r>
              <a:rPr lang="en-US" dirty="0"/>
              <a:t>, </a:t>
            </a:r>
            <a:r>
              <a:rPr lang="en-US" dirty="0" smtClean="0"/>
              <a:t>forthcoming OUP </a:t>
            </a:r>
            <a:r>
              <a:rPr lang="en-US" dirty="0"/>
              <a:t>2019) (on </a:t>
            </a:r>
            <a:r>
              <a:rPr lang="en-US" dirty="0" err="1"/>
              <a:t>BePress</a:t>
            </a:r>
            <a:r>
              <a:rPr lang="en-US" dirty="0"/>
              <a:t>) </a:t>
            </a:r>
            <a:r>
              <a:rPr lang="mr-IN" dirty="0"/>
              <a:t>–</a:t>
            </a:r>
            <a:r>
              <a:rPr lang="en-US" dirty="0"/>
              <a:t> arts. </a:t>
            </a:r>
            <a:r>
              <a:rPr lang="en-US" dirty="0" smtClean="0"/>
              <a:t>13, 22, 45, 69, 80, 91 </a:t>
            </a:r>
            <a:r>
              <a:rPr lang="en-US" dirty="0">
                <a:hlinkClick r:id="rId3"/>
              </a:rPr>
              <a:t>https://works.bepress.com/christopher-kuner/2/</a:t>
            </a:r>
            <a:endParaRPr lang="en-US" dirty="0"/>
          </a:p>
        </p:txBody>
      </p:sp>
    </p:spTree>
    <p:extLst>
      <p:ext uri="{BB962C8B-B14F-4D97-AF65-F5344CB8AC3E}">
        <p14:creationId xmlns:p14="http://schemas.microsoft.com/office/powerpoint/2010/main" val="121277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1 GDPR’s place within EU/European law</a:t>
            </a:r>
            <a:r>
              <a:rPr lang="en-US" sz="4000" dirty="0" smtClean="0"/>
              <a:t/>
            </a:r>
            <a:br>
              <a:rPr lang="en-US" sz="4000" dirty="0" smtClean="0"/>
            </a:br>
            <a:r>
              <a:rPr lang="en-US" dirty="0" smtClean="0"/>
              <a:t>Laws/courts ‘above’ the GDPR</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EU Charter of Fundamental Rights (EU-CFR) (2000 – Nice) </a:t>
            </a:r>
          </a:p>
          <a:p>
            <a:pPr marL="914400" lvl="1" indent="-514350"/>
            <a:r>
              <a:rPr lang="en-US" dirty="0" smtClean="0"/>
              <a:t>Art. 7 right to respect for private and family life</a:t>
            </a:r>
          </a:p>
          <a:p>
            <a:pPr marL="914400" lvl="1" indent="-514350"/>
            <a:r>
              <a:rPr lang="en-US" dirty="0" smtClean="0"/>
              <a:t>Art. 8 right to the protection of personal data</a:t>
            </a:r>
          </a:p>
          <a:p>
            <a:pPr marL="914400" lvl="1" indent="-514350"/>
            <a:r>
              <a:rPr lang="en-US" dirty="0" smtClean="0"/>
              <a:t>Both Charter and GDPR are enforced by </a:t>
            </a:r>
            <a:r>
              <a:rPr lang="en-US" b="1" dirty="0" smtClean="0"/>
              <a:t>Court of Justice of EU </a:t>
            </a:r>
            <a:r>
              <a:rPr lang="en-US" dirty="0" smtClean="0"/>
              <a:t>(</a:t>
            </a:r>
            <a:r>
              <a:rPr lang="en-US" dirty="0"/>
              <a:t>CJEU– also called ECJ </a:t>
            </a:r>
            <a:r>
              <a:rPr lang="en-US" dirty="0" smtClean="0"/>
              <a:t>– ‘Luxembourg Court’); handfuls of data protection decisions</a:t>
            </a:r>
          </a:p>
          <a:p>
            <a:pPr marL="514350" indent="-514350">
              <a:buFont typeface="+mj-lt"/>
              <a:buAutoNum type="arabicPeriod"/>
            </a:pPr>
            <a:r>
              <a:rPr lang="en-US" dirty="0" smtClean="0"/>
              <a:t>European Convention on Human Rights (ECHR) (1950)</a:t>
            </a:r>
          </a:p>
          <a:p>
            <a:pPr marL="914400" lvl="1" indent="-514350"/>
            <a:r>
              <a:rPr lang="en-US" b="1" dirty="0" smtClean="0"/>
              <a:t>Council of Europe </a:t>
            </a:r>
            <a:r>
              <a:rPr lang="en-US" dirty="0" smtClean="0"/>
              <a:t>Treaty (47 countries, not just the EU 28 </a:t>
            </a:r>
            <a:r>
              <a:rPr lang="mr-IN" dirty="0" smtClean="0"/>
              <a:t>–</a:t>
            </a:r>
            <a:r>
              <a:rPr lang="en-US" dirty="0" smtClean="0"/>
              <a:t> or  27)</a:t>
            </a:r>
          </a:p>
          <a:p>
            <a:pPr marL="914400" lvl="1" indent="-514350"/>
            <a:r>
              <a:rPr lang="en-US" dirty="0" smtClean="0"/>
              <a:t>Art. 8 ECHR requires protection of privacy</a:t>
            </a:r>
          </a:p>
          <a:p>
            <a:pPr marL="914400" lvl="1" indent="-514350"/>
            <a:r>
              <a:rPr lang="en-US" dirty="0" smtClean="0"/>
              <a:t>Applies more broadly to </a:t>
            </a:r>
            <a:r>
              <a:rPr lang="en-US" b="1" dirty="0" smtClean="0"/>
              <a:t>government actions </a:t>
            </a:r>
            <a:r>
              <a:rPr lang="en-US" dirty="0" smtClean="0"/>
              <a:t>(fewer exemptions), including some application to police + intelligence functions  </a:t>
            </a:r>
          </a:p>
          <a:p>
            <a:pPr marL="914400" lvl="1" indent="-514350"/>
            <a:r>
              <a:rPr lang="en-US" dirty="0" smtClean="0"/>
              <a:t>ECHR enforced by </a:t>
            </a:r>
            <a:r>
              <a:rPr lang="en-US" b="1" dirty="0" smtClean="0"/>
              <a:t>European Court of Human Rights </a:t>
            </a:r>
            <a:r>
              <a:rPr lang="en-US" dirty="0" smtClean="0"/>
              <a:t>(</a:t>
            </a:r>
            <a:r>
              <a:rPr lang="en-US" dirty="0" err="1" smtClean="0"/>
              <a:t>ECtHR</a:t>
            </a:r>
            <a:r>
              <a:rPr lang="en-US" dirty="0" smtClean="0"/>
              <a:t> – ‘Strasbourg Court’); there are many dozens of privacy decisions </a:t>
            </a:r>
          </a:p>
          <a:p>
            <a:pPr marL="914400" lvl="1" indent="-514350"/>
            <a:r>
              <a:rPr lang="en-US" dirty="0" smtClean="0"/>
              <a:t>Council of Europe data protection Convention 108 (1981) [see later]</a:t>
            </a:r>
          </a:p>
        </p:txBody>
      </p:sp>
    </p:spTree>
    <p:extLst>
      <p:ext uri="{BB962C8B-B14F-4D97-AF65-F5344CB8AC3E}">
        <p14:creationId xmlns:p14="http://schemas.microsoft.com/office/powerpoint/2010/main" val="12936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1 GDPR’s place within EU/European law</a:t>
            </a:r>
            <a:r>
              <a:rPr lang="en-US" sz="4000" dirty="0"/>
              <a:t/>
            </a:r>
            <a:br>
              <a:rPr lang="en-US" sz="4000" dirty="0"/>
            </a:br>
            <a:r>
              <a:rPr lang="en-US" sz="3600" dirty="0"/>
              <a:t>Laws/courts ‘above’ the GDPR</a:t>
            </a:r>
          </a:p>
        </p:txBody>
      </p:sp>
      <p:sp>
        <p:nvSpPr>
          <p:cNvPr id="3" name="Content Placeholder 2"/>
          <p:cNvSpPr>
            <a:spLocks noGrp="1"/>
          </p:cNvSpPr>
          <p:nvPr>
            <p:ph idx="1"/>
          </p:nvPr>
        </p:nvSpPr>
        <p:spPr/>
        <p:txBody>
          <a:bodyPr>
            <a:normAutofit fontScale="70000" lnSpcReduction="20000"/>
          </a:bodyPr>
          <a:lstStyle/>
          <a:p>
            <a:pPr marL="514350" indent="-514350"/>
            <a:r>
              <a:rPr lang="en-US" dirty="0" smtClean="0"/>
              <a:t>Decisions of national Constitutional Courts </a:t>
            </a:r>
          </a:p>
          <a:p>
            <a:pPr marL="914400" lvl="1" indent="-514350"/>
            <a:r>
              <a:rPr lang="en-US" dirty="0" smtClean="0"/>
              <a:t>Must now align with jurisprudence of EU-CFR and ECHR</a:t>
            </a:r>
          </a:p>
          <a:p>
            <a:pPr marL="914400" lvl="1" indent="-514350"/>
            <a:r>
              <a:rPr lang="en-US" dirty="0" smtClean="0"/>
              <a:t>But privacy jurisprudence really started with the German Constitutional Court’s ‘informational self-determination’ approach in the 1981 ‘Census Case’</a:t>
            </a:r>
          </a:p>
          <a:p>
            <a:pPr marL="514350" indent="-514350"/>
            <a:r>
              <a:rPr lang="en-US" dirty="0" smtClean="0"/>
              <a:t>Council of Europe (</a:t>
            </a:r>
            <a:r>
              <a:rPr lang="en-US" dirty="0" err="1" smtClean="0"/>
              <a:t>CoE</a:t>
            </a:r>
            <a:r>
              <a:rPr lang="en-US" dirty="0" smtClean="0"/>
              <a:t>) data protection Convention 108 (1981) /108+ (2018) </a:t>
            </a:r>
          </a:p>
          <a:p>
            <a:pPr marL="914400" lvl="1" indent="-514350"/>
            <a:r>
              <a:rPr lang="en-US" dirty="0" smtClean="0"/>
              <a:t>applies to </a:t>
            </a:r>
            <a:r>
              <a:rPr lang="en-US" dirty="0" err="1" smtClean="0"/>
              <a:t>police+intelligence</a:t>
            </a:r>
            <a:r>
              <a:rPr lang="en-US" dirty="0" smtClean="0"/>
              <a:t> </a:t>
            </a:r>
            <a:r>
              <a:rPr lang="en-US" dirty="0" err="1" smtClean="0"/>
              <a:t>etc</a:t>
            </a:r>
            <a:r>
              <a:rPr lang="en-US" dirty="0" smtClean="0"/>
              <a:t>, but GDPR does not</a:t>
            </a:r>
          </a:p>
          <a:p>
            <a:pPr marL="914400" lvl="1" indent="-514350"/>
            <a:r>
              <a:rPr lang="en-US" dirty="0" smtClean="0"/>
              <a:t>Not applied by </a:t>
            </a:r>
            <a:r>
              <a:rPr lang="en-US" dirty="0" err="1" smtClean="0"/>
              <a:t>ECtHR</a:t>
            </a:r>
            <a:r>
              <a:rPr lang="en-US" dirty="0" smtClean="0"/>
              <a:t>; subject to Treaty processes (Vienna </a:t>
            </a:r>
            <a:r>
              <a:rPr lang="en-US" dirty="0" err="1" smtClean="0"/>
              <a:t>Conv</a:t>
            </a:r>
            <a:r>
              <a:rPr lang="en-US" dirty="0" smtClean="0"/>
              <a:t>)</a:t>
            </a:r>
          </a:p>
          <a:p>
            <a:pPr marL="514350" indent="-514350"/>
            <a:r>
              <a:rPr lang="en-US" dirty="0" smtClean="0"/>
              <a:t>Summary: Privacy</a:t>
            </a:r>
            <a:r>
              <a:rPr lang="en-US" dirty="0"/>
              <a:t>/data protection decisions of Luxembourg and Strasbourg courts </a:t>
            </a:r>
            <a:endParaRPr lang="en-US" dirty="0" smtClean="0"/>
          </a:p>
          <a:p>
            <a:pPr marL="914400" lvl="1" indent="-514350"/>
            <a:r>
              <a:rPr lang="en-US" dirty="0" smtClean="0"/>
              <a:t>The Courts are are </a:t>
            </a:r>
            <a:r>
              <a:rPr lang="en-US" dirty="0"/>
              <a:t>increasingly consistent </a:t>
            </a:r>
          </a:p>
          <a:p>
            <a:pPr marL="914400" lvl="1" indent="-514350"/>
            <a:r>
              <a:rPr lang="en-US" dirty="0"/>
              <a:t>Strasbourg seen as more tolerant of govt. needs</a:t>
            </a:r>
          </a:p>
          <a:p>
            <a:pPr marL="914400" lvl="1" indent="-514350"/>
            <a:r>
              <a:rPr lang="en-US" dirty="0" smtClean="0"/>
              <a:t>Europeans </a:t>
            </a:r>
            <a:r>
              <a:rPr lang="en-US" dirty="0"/>
              <a:t>draw fine distinctions between </a:t>
            </a:r>
            <a:r>
              <a:rPr lang="en-US" dirty="0" smtClean="0"/>
              <a:t>‘privacy’ </a:t>
            </a:r>
            <a:r>
              <a:rPr lang="en-US" dirty="0"/>
              <a:t>and </a:t>
            </a:r>
            <a:r>
              <a:rPr lang="en-US" dirty="0" smtClean="0"/>
              <a:t>‘data protection’, irrelevant to most GDPR purposes</a:t>
            </a:r>
            <a:endParaRPr lang="en-US" dirty="0"/>
          </a:p>
          <a:p>
            <a:endParaRPr lang="en-US" dirty="0"/>
          </a:p>
        </p:txBody>
      </p:sp>
    </p:spTree>
    <p:extLst>
      <p:ext uri="{BB962C8B-B14F-4D97-AF65-F5344CB8AC3E}">
        <p14:creationId xmlns:p14="http://schemas.microsoft.com/office/powerpoint/2010/main" val="427217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smtClean="0"/>
              <a:t>2. GDPR’s scope and limitations</a:t>
            </a:r>
            <a:r>
              <a:rPr lang="en-US" dirty="0"/>
              <a:t> </a:t>
            </a:r>
            <a:r>
              <a:rPr lang="en-US" sz="4000" dirty="0" smtClean="0"/>
              <a:t>(1) </a:t>
            </a:r>
            <a:br>
              <a:rPr lang="en-US" sz="4000" dirty="0" smtClean="0"/>
            </a:br>
            <a:r>
              <a:rPr lang="en-US" sz="4000" dirty="0" smtClean="0"/>
              <a:t>‘</a:t>
            </a:r>
            <a:r>
              <a:rPr lang="en-US" sz="4000" dirty="0"/>
              <a:t>Data subjects’ and their ‘personal data’</a:t>
            </a:r>
          </a:p>
        </p:txBody>
      </p:sp>
      <p:sp>
        <p:nvSpPr>
          <p:cNvPr id="3" name="Content Placeholder 2"/>
          <p:cNvSpPr>
            <a:spLocks noGrp="1"/>
          </p:cNvSpPr>
          <p:nvPr>
            <p:ph idx="1"/>
          </p:nvPr>
        </p:nvSpPr>
        <p:spPr/>
        <p:txBody>
          <a:bodyPr>
            <a:normAutofit fontScale="85000" lnSpcReduction="20000"/>
          </a:bodyPr>
          <a:lstStyle/>
          <a:p>
            <a:pPr marL="914400" lvl="1" indent="-514350">
              <a:buFont typeface="+mj-lt"/>
              <a:buAutoNum type="arabicPeriod"/>
            </a:pPr>
            <a:r>
              <a:rPr lang="en-US" dirty="0" smtClean="0"/>
              <a:t>‘Data subjects’ include any </a:t>
            </a:r>
            <a:r>
              <a:rPr lang="en-US" dirty="0"/>
              <a:t>person </a:t>
            </a:r>
            <a:r>
              <a:rPr lang="en-US" dirty="0" smtClean="0"/>
              <a:t>the processing of whose data is within EU territorial </a:t>
            </a:r>
            <a:r>
              <a:rPr lang="en-US" dirty="0"/>
              <a:t>scope</a:t>
            </a:r>
          </a:p>
          <a:p>
            <a:pPr marL="1314450" lvl="2" indent="-514350"/>
            <a:r>
              <a:rPr lang="en-US" dirty="0" smtClean="0"/>
              <a:t>Citizenship or place of </a:t>
            </a:r>
            <a:r>
              <a:rPr lang="en-US" dirty="0"/>
              <a:t>residence </a:t>
            </a:r>
            <a:r>
              <a:rPr lang="en-US" dirty="0" smtClean="0"/>
              <a:t>in </a:t>
            </a:r>
            <a:r>
              <a:rPr lang="en-US" dirty="0"/>
              <a:t>EU not </a:t>
            </a:r>
            <a:r>
              <a:rPr lang="en-US" dirty="0" smtClean="0"/>
              <a:t>needed (Rec. 14)</a:t>
            </a:r>
          </a:p>
          <a:p>
            <a:pPr marL="1314450" lvl="2" indent="-514350"/>
            <a:r>
              <a:rPr lang="en-US" dirty="0"/>
              <a:t>Applies only to natural persons – and only when </a:t>
            </a:r>
            <a:r>
              <a:rPr lang="en-US" dirty="0" smtClean="0"/>
              <a:t>alive</a:t>
            </a:r>
          </a:p>
          <a:p>
            <a:pPr marL="914400" lvl="1" indent="-514350">
              <a:buFont typeface="+mj-lt"/>
              <a:buAutoNum type="arabicPeriod"/>
            </a:pPr>
            <a:r>
              <a:rPr lang="en-US" dirty="0" smtClean="0"/>
              <a:t>Applies to ‘personal data’ (PD) only; data from which a person ‘can be identified, directly or indirectly’ (art. 4(1)) – </a:t>
            </a:r>
            <a:r>
              <a:rPr lang="en-US" b="1" dirty="0" smtClean="0"/>
              <a:t>‘</a:t>
            </a:r>
            <a:r>
              <a:rPr lang="en-US" b="1" dirty="0" err="1" smtClean="0"/>
              <a:t>identifiability</a:t>
            </a:r>
            <a:r>
              <a:rPr lang="en-US" b="1" dirty="0" smtClean="0"/>
              <a:t>’ </a:t>
            </a:r>
          </a:p>
          <a:p>
            <a:pPr marL="1314450" lvl="2" indent="-514350"/>
            <a:r>
              <a:rPr lang="en-US" dirty="0" smtClean="0"/>
              <a:t>Rec.26 says ‘indirectly’ means taking account of ‘all the means likely to be used’ to identify [Recitals are vital – almost authoritative]; </a:t>
            </a:r>
          </a:p>
          <a:p>
            <a:pPr marL="1314450" lvl="2" indent="-514350"/>
            <a:r>
              <a:rPr lang="en-US" dirty="0" smtClean="0"/>
              <a:t>Cookies, IP addresses are within PD (‘online identifier’)</a:t>
            </a:r>
          </a:p>
          <a:p>
            <a:pPr marL="1314450" lvl="2" indent="-514350"/>
            <a:r>
              <a:rPr lang="en-US" dirty="0" smtClean="0"/>
              <a:t>anonymous data is ‘not or no longer identifiable’ – not PD; pseudonyms and most de-ID is still PD</a:t>
            </a:r>
          </a:p>
          <a:p>
            <a:pPr marL="1314450" lvl="2" indent="-514350"/>
            <a:r>
              <a:rPr lang="en-US" dirty="0" smtClean="0"/>
              <a:t>Q: is ‘PD’ now so broad that any data which can be used to result in </a:t>
            </a:r>
            <a:r>
              <a:rPr lang="en-US" dirty="0" err="1" smtClean="0"/>
              <a:t>individualised</a:t>
            </a:r>
            <a:r>
              <a:rPr lang="en-US" dirty="0" smtClean="0"/>
              <a:t> consequences/interactions within its scope?</a:t>
            </a:r>
          </a:p>
          <a:p>
            <a:pPr marL="514350" indent="-514350">
              <a:buFont typeface="+mj-lt"/>
              <a:buAutoNum type="arabicPeriod"/>
            </a:pPr>
            <a:endParaRPr lang="en-US" dirty="0"/>
          </a:p>
        </p:txBody>
      </p:sp>
    </p:spTree>
    <p:extLst>
      <p:ext uri="{BB962C8B-B14F-4D97-AF65-F5344CB8AC3E}">
        <p14:creationId xmlns:p14="http://schemas.microsoft.com/office/powerpoint/2010/main" val="203918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GDPR’s scope and </a:t>
            </a:r>
            <a:r>
              <a:rPr lang="en-US" i="1" dirty="0" smtClean="0"/>
              <a:t>limitations</a:t>
            </a:r>
            <a:r>
              <a:rPr lang="en-US" dirty="0" smtClean="0"/>
              <a:t> (2)</a:t>
            </a:r>
            <a:br>
              <a:rPr lang="en-US" dirty="0" smtClean="0"/>
            </a:br>
            <a:r>
              <a:rPr lang="en-US" dirty="0"/>
              <a:t>Controllers and processors </a:t>
            </a:r>
            <a:r>
              <a:rPr lang="en-US" dirty="0" smtClean="0"/>
              <a:t>covered</a:t>
            </a:r>
            <a:endParaRPr lang="en-US" dirty="0"/>
          </a:p>
        </p:txBody>
      </p:sp>
      <p:sp>
        <p:nvSpPr>
          <p:cNvPr id="3" name="Content Placeholder 2"/>
          <p:cNvSpPr>
            <a:spLocks noGrp="1"/>
          </p:cNvSpPr>
          <p:nvPr>
            <p:ph idx="1"/>
          </p:nvPr>
        </p:nvSpPr>
        <p:spPr/>
        <p:txBody>
          <a:bodyPr>
            <a:normAutofit fontScale="92500" lnSpcReduction="20000"/>
          </a:bodyPr>
          <a:lstStyle/>
          <a:p>
            <a:pPr marL="971550" lvl="1" indent="-514350">
              <a:buFont typeface="+mj-lt"/>
              <a:buAutoNum type="arabicPeriod"/>
            </a:pPr>
            <a:r>
              <a:rPr lang="en-US" b="1" dirty="0" smtClean="0"/>
              <a:t>Joint controllers </a:t>
            </a:r>
            <a:r>
              <a:rPr lang="en-US" dirty="0" smtClean="0"/>
              <a:t>(art. 27): </a:t>
            </a:r>
            <a:r>
              <a:rPr lang="en-US" i="1" dirty="0" smtClean="0"/>
              <a:t>Facebook Fan page Case </a:t>
            </a:r>
            <a:r>
              <a:rPr lang="en-US" dirty="0" smtClean="0"/>
              <a:t>(ECJ C-210/16, 5 June 2018) German academic institution ran fan page on Facebook which breached Directive in its collection of user data via Facebook-provided cookies, over which the fan page administrator had some control; who was the controller? </a:t>
            </a:r>
            <a:r>
              <a:rPr lang="mr-IN" dirty="0" smtClean="0"/>
              <a:t>–</a:t>
            </a:r>
            <a:r>
              <a:rPr lang="en-US" dirty="0" smtClean="0"/>
              <a:t> ECJ held institution and Facebook were jointly responsible </a:t>
            </a:r>
          </a:p>
          <a:p>
            <a:pPr marL="971550" lvl="1" indent="-514350">
              <a:buFont typeface="+mj-lt"/>
              <a:buAutoNum type="arabicPeriod"/>
            </a:pPr>
            <a:r>
              <a:rPr lang="en-US" dirty="0" smtClean="0"/>
              <a:t>A </a:t>
            </a:r>
            <a:r>
              <a:rPr lang="en-US" b="1" dirty="0" smtClean="0"/>
              <a:t>data processor within the EU</a:t>
            </a:r>
            <a:r>
              <a:rPr lang="en-US" dirty="0" smtClean="0"/>
              <a:t>, is directly liable to comply with many GDPR provisions</a:t>
            </a:r>
          </a:p>
          <a:p>
            <a:pPr marL="1371600" lvl="2" indent="-514350"/>
            <a:r>
              <a:rPr lang="en-US" dirty="0" smtClean="0"/>
              <a:t>Even when processing data for a non-EU controller with no establishment in the EU, and not otherwise bound</a:t>
            </a:r>
          </a:p>
          <a:p>
            <a:pPr marL="1371600" lvl="2" indent="-514350"/>
            <a:r>
              <a:rPr lang="en-US" dirty="0" smtClean="0"/>
              <a:t>See </a:t>
            </a:r>
            <a:r>
              <a:rPr lang="en-US" i="1" dirty="0"/>
              <a:t>EDPB </a:t>
            </a:r>
            <a:r>
              <a:rPr lang="en-US" i="1" dirty="0" smtClean="0"/>
              <a:t>Guidelines </a:t>
            </a:r>
            <a:r>
              <a:rPr lang="en-US" dirty="0"/>
              <a:t>3/</a:t>
            </a:r>
            <a:r>
              <a:rPr lang="en-US" dirty="0" smtClean="0"/>
              <a:t>2018, p11 for a long list of arts.</a:t>
            </a:r>
          </a:p>
          <a:p>
            <a:pPr marL="914400" lvl="1" indent="-514350"/>
            <a:endParaRPr lang="en-US" dirty="0"/>
          </a:p>
          <a:p>
            <a:endParaRPr lang="en-US" dirty="0"/>
          </a:p>
        </p:txBody>
      </p:sp>
    </p:spTree>
    <p:extLst>
      <p:ext uri="{BB962C8B-B14F-4D97-AF65-F5344CB8AC3E}">
        <p14:creationId xmlns:p14="http://schemas.microsoft.com/office/powerpoint/2010/main" val="1285061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20495</TotalTime>
  <Words>8128</Words>
  <Application>Microsoft Macintosh PowerPoint</Application>
  <PresentationFormat>On-screen Show (4:3)</PresentationFormat>
  <Paragraphs>505</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The EU’s General Data Protection Regulation (GDPR)</vt:lpstr>
      <vt:lpstr>Outline</vt:lpstr>
      <vt:lpstr>PowerPoint Presentation</vt:lpstr>
      <vt:lpstr>Global context of data privacy laws</vt:lpstr>
      <vt:lpstr>1 GDPR’s place within EU/European law Why a Regulation? So what?</vt:lpstr>
      <vt:lpstr>1 GDPR’s place within EU/European law Laws/courts ‘above’ the GDPR</vt:lpstr>
      <vt:lpstr>1 GDPR’s place within EU/European law Laws/courts ‘above’ the GDPR</vt:lpstr>
      <vt:lpstr>2. GDPR’s scope and limitations (1)  ‘Data subjects’ and their ‘personal data’</vt:lpstr>
      <vt:lpstr>GDPR’s scope and limitations (2) Controllers and processors covered</vt:lpstr>
      <vt:lpstr>GDPR’s scope and limitations (3) Territorial scope</vt:lpstr>
      <vt:lpstr>2. GDPR’s Scope and limitations (4)  Extra-territorial application</vt:lpstr>
      <vt:lpstr>2. GDPR’s Scope and limitations (4)  Extra-territorial application (cont.)</vt:lpstr>
      <vt:lpstr>3 Principles (requirements for processing) ‘Initial’ processing</vt:lpstr>
      <vt:lpstr>3 Principles (requirements for processing) ‘Initial’ processing (cont.)</vt:lpstr>
      <vt:lpstr>3 Principles (requirements for processing) ‘Secondary processing’ requirements</vt:lpstr>
      <vt:lpstr>3 Principles (requirements for processing) Conditions for consent &amp; other processing</vt:lpstr>
      <vt:lpstr>4 Rights of data subjects</vt:lpstr>
      <vt:lpstr>4 Rights of data subjects Access – still the basis of other rights</vt:lpstr>
      <vt:lpstr>4 Rights of data subjects Access  (cont.)</vt:lpstr>
      <vt:lpstr>4 Rights of data subjects Erasure (incl ‘right to be forgotten’) (art. 17)</vt:lpstr>
      <vt:lpstr>4 Rights of data subjects Erasure (incl ‘right to be forgotten’) (art. 17)</vt:lpstr>
      <vt:lpstr>4 Rights of data subjects Erasure (incl ‘right to be forgotten’) (art. 17)</vt:lpstr>
      <vt:lpstr>4 Rights of data subjects Erasure (incl ‘right to be forgotten’)(cont.)</vt:lpstr>
      <vt:lpstr>4 Rights of data subjects Portability to self or 3rd P (art. 20)</vt:lpstr>
      <vt:lpstr>4 Rights of data subjects …to avoid/ contest automated decisions (art. 22)</vt:lpstr>
      <vt:lpstr>4 Rights of data subjects …to avoid/ contest automated decisions (cont.)</vt:lpstr>
      <vt:lpstr>5 Obligations of controllers &amp; others</vt:lpstr>
      <vt:lpstr>5 Obligations of controllers &amp; others Demonstrable accountability (art. 24)</vt:lpstr>
      <vt:lpstr>5 Obligations of controllers &amp; others Data protection by design &amp; by default (art. 25)</vt:lpstr>
      <vt:lpstr>5 Obligations of controllers &amp; others DPIAs &amp; higher risk processing</vt:lpstr>
      <vt:lpstr>6 Independent supervisory authorities  DPAs (arts. 51-59)</vt:lpstr>
      <vt:lpstr>7 Enforcement: Remedies and penalties Alternative enforcement routes</vt:lpstr>
      <vt:lpstr>7 Enforcement: Remedies and penalties Role of NGOs in enforcement</vt:lpstr>
      <vt:lpstr>7 Enforcement: Remedies and penalties Role of NGOs in enforcement (cont)</vt:lpstr>
      <vt:lpstr>7 Enforcement: Remedies and penalties Administrative fines under art. 83</vt:lpstr>
      <vt:lpstr>7 Enforcement: Remedies and penalties Administrative fines (art. 83) (cont.)</vt:lpstr>
      <vt:lpstr>8 Consistency and cooperation between DPAs </vt:lpstr>
      <vt:lpstr>8 Consistency and cooperation between DPAs (cont)</vt:lpstr>
      <vt:lpstr>8 Consistency and cooperation between DPAs European Data Protection Board (EDPB) </vt:lpstr>
      <vt:lpstr>9 Transfers to 3rd countries</vt:lpstr>
      <vt:lpstr>9 Transfers to 3rd countries Adequacy decisions (art. 45) – USA</vt:lpstr>
      <vt:lpstr>9 Transfers to 3rd countries Adequacy decisions (art. 45) – USA (cont.)</vt:lpstr>
      <vt:lpstr>9 Transfers to 3rd countries Adequacy decisions (art. 45) - Japan</vt:lpstr>
      <vt:lpstr>9 Transfers to 3rd countries Adequacy decisions (art. 45) - Others</vt:lpstr>
      <vt:lpstr>9 Transfers to 3rd countries Other approved methods of transfer</vt:lpstr>
      <vt:lpstr>9 Transfers to 3rd countries Other approved methods of transfer (cont.)</vt:lpstr>
      <vt:lpstr>10 Global effect of GDPR on 3rd countries ‘Gold standard’ &amp; ‘GDPR creep’</vt:lpstr>
      <vt:lpstr>10 Global effects  Global Convention 108+ (‘GDPR Lite’)</vt:lpstr>
      <vt:lpstr>PowerPoint Presentation</vt:lpstr>
      <vt:lpstr>Most new EU GDPR requirements  are also in Convention 108+ </vt:lpstr>
      <vt:lpstr>Some additional GDPR requirements are not in Convention 108+</vt:lpstr>
      <vt:lpstr>Is 108+ the ‘Goldilocks’ standard?</vt:lpstr>
      <vt:lpstr>References</vt:lpstr>
      <vt:lpstr>References (2)</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Greenleaf</dc:creator>
  <cp:lastModifiedBy>Graham Greenleaf</cp:lastModifiedBy>
  <cp:revision>1031</cp:revision>
  <cp:lastPrinted>2018-08-15T13:36:45Z</cp:lastPrinted>
  <dcterms:created xsi:type="dcterms:W3CDTF">2018-08-08T08:15:39Z</dcterms:created>
  <dcterms:modified xsi:type="dcterms:W3CDTF">2019-03-15T00:39:12Z</dcterms:modified>
</cp:coreProperties>
</file>