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256" r:id="rId2"/>
    <p:sldId id="262" r:id="rId3"/>
    <p:sldId id="257" r:id="rId4"/>
    <p:sldId id="297" r:id="rId5"/>
    <p:sldId id="261" r:id="rId6"/>
    <p:sldId id="263" r:id="rId7"/>
    <p:sldId id="293" r:id="rId8"/>
    <p:sldId id="264" r:id="rId9"/>
    <p:sldId id="295" r:id="rId10"/>
    <p:sldId id="311" r:id="rId11"/>
    <p:sldId id="296" r:id="rId12"/>
    <p:sldId id="260" r:id="rId13"/>
    <p:sldId id="298" r:id="rId14"/>
    <p:sldId id="265" r:id="rId15"/>
    <p:sldId id="299" r:id="rId16"/>
    <p:sldId id="312" r:id="rId17"/>
    <p:sldId id="273" r:id="rId18"/>
    <p:sldId id="313" r:id="rId19"/>
    <p:sldId id="274" r:id="rId20"/>
    <p:sldId id="314" r:id="rId21"/>
    <p:sldId id="266" r:id="rId22"/>
    <p:sldId id="280" r:id="rId23"/>
    <p:sldId id="300" r:id="rId24"/>
    <p:sldId id="279" r:id="rId25"/>
    <p:sldId id="281" r:id="rId26"/>
    <p:sldId id="282" r:id="rId27"/>
    <p:sldId id="315" r:id="rId28"/>
    <p:sldId id="301" r:id="rId29"/>
    <p:sldId id="283" r:id="rId30"/>
    <p:sldId id="284" r:id="rId31"/>
    <p:sldId id="302" r:id="rId32"/>
    <p:sldId id="275" r:id="rId33"/>
    <p:sldId id="276" r:id="rId34"/>
    <p:sldId id="316" r:id="rId35"/>
    <p:sldId id="317" r:id="rId36"/>
    <p:sldId id="303" r:id="rId37"/>
    <p:sldId id="319" r:id="rId38"/>
    <p:sldId id="320" r:id="rId39"/>
    <p:sldId id="278" r:id="rId40"/>
    <p:sldId id="318" r:id="rId41"/>
    <p:sldId id="267" r:id="rId42"/>
    <p:sldId id="268" r:id="rId43"/>
    <p:sldId id="306" r:id="rId44"/>
    <p:sldId id="307" r:id="rId45"/>
    <p:sldId id="285" r:id="rId46"/>
    <p:sldId id="304" r:id="rId47"/>
    <p:sldId id="269" r:id="rId48"/>
    <p:sldId id="305" r:id="rId49"/>
    <p:sldId id="286" r:id="rId50"/>
    <p:sldId id="270" r:id="rId51"/>
    <p:sldId id="287" r:id="rId52"/>
    <p:sldId id="308" r:id="rId53"/>
    <p:sldId id="288" r:id="rId54"/>
    <p:sldId id="321" r:id="rId55"/>
    <p:sldId id="310" r:id="rId56"/>
    <p:sldId id="290" r:id="rId57"/>
    <p:sldId id="309" r:id="rId58"/>
    <p:sldId id="271" r:id="rId59"/>
    <p:sldId id="272" r:id="rId60"/>
    <p:sldId id="291" r:id="rId61"/>
    <p:sldId id="259" r:id="rId62"/>
    <p:sldId id="258" r:id="rId63"/>
    <p:sldId id="292" r:id="rId64"/>
    <p:sldId id="289" r:id="rId65"/>
    <p:sldId id="294"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4650" autoAdjust="0"/>
  </p:normalViewPr>
  <p:slideViewPr>
    <p:cSldViewPr snapToGrid="0" snapToObjects="1">
      <p:cViewPr>
        <p:scale>
          <a:sx n="140" d="100"/>
          <a:sy n="140" d="100"/>
        </p:scale>
        <p:origin x="-64" y="-200"/>
      </p:cViewPr>
      <p:guideLst>
        <p:guide orient="horz" pos="2160"/>
        <p:guide pos="2880"/>
      </p:guideLst>
    </p:cSldViewPr>
  </p:slideViewPr>
  <p:outlineViewPr>
    <p:cViewPr>
      <p:scale>
        <a:sx n="33" d="100"/>
        <a:sy n="33" d="100"/>
      </p:scale>
      <p:origin x="0" y="15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56060-14B3-9F42-9B50-00A6E92E849F}" type="datetimeFigureOut">
              <a:rPr lang="en-US" smtClean="0"/>
              <a:t>20/8/19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B4F74B-BEE7-0B4B-A301-AF7DF125A4F1}" type="slidenum">
              <a:rPr lang="en-US" smtClean="0"/>
              <a:t>‹#›</a:t>
            </a:fld>
            <a:endParaRPr lang="en-US"/>
          </a:p>
        </p:txBody>
      </p:sp>
    </p:spTree>
    <p:extLst>
      <p:ext uri="{BB962C8B-B14F-4D97-AF65-F5344CB8AC3E}">
        <p14:creationId xmlns:p14="http://schemas.microsoft.com/office/powerpoint/2010/main" val="208983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CDD93-A066-054F-8EDB-3B76D31D98A5}" type="datetimeFigureOut">
              <a:rPr lang="en-US" smtClean="0"/>
              <a:t>20/8/19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91C7C-1194-174F-9351-FBBF399B6971}" type="slidenum">
              <a:rPr lang="en-US" smtClean="0"/>
              <a:t>‹#›</a:t>
            </a:fld>
            <a:endParaRPr lang="en-US"/>
          </a:p>
        </p:txBody>
      </p:sp>
    </p:spTree>
    <p:extLst>
      <p:ext uri="{BB962C8B-B14F-4D97-AF65-F5344CB8AC3E}">
        <p14:creationId xmlns:p14="http://schemas.microsoft.com/office/powerpoint/2010/main" val="3031638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C557F-8E08-704B-96EE-C932896D10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8844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C557F-8E08-704B-96EE-C932896D1003}"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68844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6F02167-409E-B048-B375-709E14C25E4A}" type="datetimeFigureOut">
              <a:rPr lang="en-US" smtClean="0"/>
              <a:t>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296623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F02167-409E-B048-B375-709E14C25E4A}" type="datetimeFigureOut">
              <a:rPr lang="en-US" smtClean="0"/>
              <a:t>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76202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F02167-409E-B048-B375-709E14C25E4A}" type="datetimeFigureOut">
              <a:rPr lang="en-US" smtClean="0"/>
              <a:t>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35473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F02167-409E-B048-B375-709E14C25E4A}" type="datetimeFigureOut">
              <a:rPr lang="en-US" smtClean="0"/>
              <a:t>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40486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F02167-409E-B048-B375-709E14C25E4A}" type="datetimeFigureOut">
              <a:rPr lang="en-US" smtClean="0"/>
              <a:t>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55000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6F02167-409E-B048-B375-709E14C25E4A}" type="datetimeFigureOut">
              <a:rPr lang="en-US" smtClean="0"/>
              <a:t>20/8/19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61629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6F02167-409E-B048-B375-709E14C25E4A}" type="datetimeFigureOut">
              <a:rPr lang="en-US" smtClean="0"/>
              <a:t>20/8/19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32807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6F02167-409E-B048-B375-709E14C25E4A}" type="datetimeFigureOut">
              <a:rPr lang="en-US" smtClean="0"/>
              <a:t>20/8/19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79160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02167-409E-B048-B375-709E14C25E4A}" type="datetimeFigureOut">
              <a:rPr lang="en-US" smtClean="0"/>
              <a:t>20/8/19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408867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F02167-409E-B048-B375-709E14C25E4A}" type="datetimeFigureOut">
              <a:rPr lang="en-US" smtClean="0"/>
              <a:t>20/8/19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99506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F02167-409E-B048-B375-709E14C25E4A}" type="datetimeFigureOut">
              <a:rPr lang="en-US" smtClean="0"/>
              <a:t>20/8/19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6577173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2167-409E-B048-B375-709E14C25E4A}" type="datetimeFigureOut">
              <a:rPr lang="en-US" smtClean="0"/>
              <a:t>20/8/19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509CD-6944-2E45-895D-E47092188B21}" type="slidenum">
              <a:rPr lang="en-US" smtClean="0"/>
              <a:t>‹#›</a:t>
            </a:fld>
            <a:endParaRPr lang="en-US"/>
          </a:p>
        </p:txBody>
      </p:sp>
    </p:spTree>
    <p:extLst>
      <p:ext uri="{BB962C8B-B14F-4D97-AF65-F5344CB8AC3E}">
        <p14:creationId xmlns:p14="http://schemas.microsoft.com/office/powerpoint/2010/main" val="228611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accent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28-gdp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3-gdpr/" TargetMode="External"/><Relationship Id="rId3" Type="http://schemas.openxmlformats.org/officeDocument/2006/relationships/hyperlink" Target="https://gdpr-info.eu/recitals/no-2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dpr-info.eu/recitals/no-22/" TargetMode="External"/><Relationship Id="rId4" Type="http://schemas.openxmlformats.org/officeDocument/2006/relationships/hyperlink" Target="https://gdpr-info.eu/art-56-gdpr/" TargetMode="External"/><Relationship Id="rId5" Type="http://schemas.openxmlformats.org/officeDocument/2006/relationships/hyperlink" Target="https://gdpr-info.eu/recitals/no-23/" TargetMode="External"/><Relationship Id="rId1" Type="http://schemas.openxmlformats.org/officeDocument/2006/relationships/slideLayout" Target="../slideLayouts/slideLayout2.xml"/><Relationship Id="rId2" Type="http://schemas.openxmlformats.org/officeDocument/2006/relationships/hyperlink" Target="https://gdpr-info.eu/art-3-gdp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recitals/no-24/" TargetMode="External"/><Relationship Id="rId3" Type="http://schemas.openxmlformats.org/officeDocument/2006/relationships/hyperlink" Target="https://gdpr-info.eu/art-4-gdp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4-gdpr/" TargetMode="External"/><Relationship Id="rId3" Type="http://schemas.openxmlformats.org/officeDocument/2006/relationships/hyperlink" Target="https://gdpr-info.eu/art-6-gdp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dpr-info.eu/art-5-gdpr/" TargetMode="External"/><Relationship Id="rId4" Type="http://schemas.openxmlformats.org/officeDocument/2006/relationships/hyperlink" Target="https://gdpr-info.eu/art-7-gdpr/" TargetMode="External"/><Relationship Id="rId1" Type="http://schemas.openxmlformats.org/officeDocument/2006/relationships/slideLayout" Target="../slideLayouts/slideLayout2.xml"/><Relationship Id="rId2" Type="http://schemas.openxmlformats.org/officeDocument/2006/relationships/hyperlink" Target="https://gdpr-info.eu/art-6-gdp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pb.europa.eu/news/national-news/2019/company-fined-150000-euros-infringements-gdpr_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7-gdp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9-gdpr/" TargetMode="External"/><Relationship Id="rId3" Type="http://schemas.openxmlformats.org/officeDocument/2006/relationships/hyperlink" Target="https://edpb.europa.eu/news/national-news/2019/austrian-data-protection-authority-finalises-investigation-oesterreichische_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3.xml.rels><?xml version="1.0" encoding="UTF-8" standalone="yes"?>
<Relationships xmlns="http://schemas.openxmlformats.org/package/2006/relationships"><Relationship Id="rId3" Type="http://schemas.openxmlformats.org/officeDocument/2006/relationships/hyperlink" Target="https://edpb.europa.eu/news/national-news/2019/first-fine-imposed-president-personal-data-protection-office_en" TargetMode="External"/><Relationship Id="rId4" Type="http://schemas.openxmlformats.org/officeDocument/2006/relationships/hyperlink" Target="https://noyb.eu/access_streaming/" TargetMode="External"/><Relationship Id="rId5" Type="http://schemas.openxmlformats.org/officeDocument/2006/relationships/hyperlink" Target="https://noyb.eu/format-gdpr/" TargetMode="External"/><Relationship Id="rId1" Type="http://schemas.openxmlformats.org/officeDocument/2006/relationships/slideLayout" Target="../slideLayouts/slideLayout2.xml"/><Relationship Id="rId2" Type="http://schemas.openxmlformats.org/officeDocument/2006/relationships/hyperlink" Target="https://gdpr-info.eu/art-12-gdp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bailii.org/eu/cases/EUECJ/2014/C13112.html" TargetMode="External"/><Relationship Id="rId3" Type="http://schemas.openxmlformats.org/officeDocument/2006/relationships/image" Target="../media/image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17-gdp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ailii.org/ew/cases/EWHC/QB/2018/799.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20-gdp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hyperlink" Target="https://gdpr-info.eu/recitals/no-71/" TargetMode="External"/><Relationship Id="rId4" Type="http://schemas.openxmlformats.org/officeDocument/2006/relationships/hyperlink" Target="https://edpb.europa.eu/news/national-news/2019/data-protection-ombudsman-ordered-svea-ekonomi-correct-its-practices_en" TargetMode="External"/><Relationship Id="rId1" Type="http://schemas.openxmlformats.org/officeDocument/2006/relationships/slideLayout" Target="../slideLayouts/slideLayout2.xml"/><Relationship Id="rId2" Type="http://schemas.openxmlformats.org/officeDocument/2006/relationships/hyperlink" Target="https://gdpr-info.eu/art-22-gdp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dpr-info.eu/recitals/no-39/" TargetMode="External"/><Relationship Id="rId4" Type="http://schemas.openxmlformats.org/officeDocument/2006/relationships/hyperlink" Target="https://edpb.europa.eu/news/national-news/2019/first-fine-imposed-president-personal-data-protection-office_en" TargetMode="External"/><Relationship Id="rId1" Type="http://schemas.openxmlformats.org/officeDocument/2006/relationships/slideLayout" Target="../slideLayouts/slideLayout2.xml"/><Relationship Id="rId2" Type="http://schemas.openxmlformats.org/officeDocument/2006/relationships/hyperlink" Target="https://gdpr-info.eu/art-5-gdp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dpb.europa.eu/news/national-news/2019/first-fine-imposed-president-personal-data-protection-office_en" TargetMode="External"/><Relationship Id="rId4" Type="http://schemas.openxmlformats.org/officeDocument/2006/relationships/hyperlink" Target="https://edpb.europa.eu/news/national-news/2019/danish-dpa-set-fine-furniture-company_en" TargetMode="External"/><Relationship Id="rId5" Type="http://schemas.openxmlformats.org/officeDocument/2006/relationships/hyperlink" Target="https://edpb.europa.eu/news/national-news/2019/first-significant-fine-was-imposed-breaches-general-data-protection_en" TargetMode="External"/><Relationship Id="rId6" Type="http://schemas.openxmlformats.org/officeDocument/2006/relationships/hyperlink" Target="https://edpb.europa.eu/news/national-news/2019/italian-garante-e-invoices-no-database-be-set-italys-revenue-agency-no-e_en" TargetMode="External"/><Relationship Id="rId1" Type="http://schemas.openxmlformats.org/officeDocument/2006/relationships/slideLayout" Target="../slideLayouts/slideLayout2.xml"/><Relationship Id="rId2" Type="http://schemas.openxmlformats.org/officeDocument/2006/relationships/hyperlink" Target="https://edpb.europa.eu/news/national-news/2019/first-fine-romanian-supervisory-authority_e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25-gdp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32-gdpr/" TargetMode="External"/><Relationship Id="rId3" Type="http://schemas.openxmlformats.org/officeDocument/2006/relationships/hyperlink" Target="https://gdpr-info.eu/art-33-gdp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dpb.europa.eu/news/national-news/2019/ico-statement-intention-fine-british-airways-ps18339m-under-gdpr-data-breach_en" TargetMode="External"/><Relationship Id="rId4" Type="http://schemas.openxmlformats.org/officeDocument/2006/relationships/hyperlink" Target="https://edpb.europa.eu/news/national-news/2019/hungarian-sa-investigation-regarding-data-breach-democratic-coalition-dk_en" TargetMode="External"/><Relationship Id="rId5" Type="http://schemas.openxmlformats.org/officeDocument/2006/relationships/hyperlink" Target="https://edpb.europa.eu/news/national-news/2019/administrative-fine-eu170000-imposed-bergen-municipality_en" TargetMode="External"/><Relationship Id="rId1" Type="http://schemas.openxmlformats.org/officeDocument/2006/relationships/slideLayout" Target="../slideLayouts/slideLayout2.xml"/><Relationship Id="rId2" Type="http://schemas.openxmlformats.org/officeDocument/2006/relationships/hyperlink" Target="https://edpb.europa.eu/news/national-news/2019/ico-statement-intention-fine-marriott-international-inc-more-ps99-million_e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35-gdpr/" TargetMode="External"/><Relationship Id="rId3" Type="http://schemas.openxmlformats.org/officeDocument/2006/relationships/hyperlink" Target="https://gdpr-info.eu/art-36-gdp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hyperlink" Target="https://gdpr-info.eu/art-38-gdpr/" TargetMode="External"/><Relationship Id="rId4" Type="http://schemas.openxmlformats.org/officeDocument/2006/relationships/hyperlink" Target="https://papers.ssrn.com/sol3/papers.cfm?abstract_id=3428957" TargetMode="External"/><Relationship Id="rId1" Type="http://schemas.openxmlformats.org/officeDocument/2006/relationships/slideLayout" Target="../slideLayouts/slideLayout2.xml"/><Relationship Id="rId2" Type="http://schemas.openxmlformats.org/officeDocument/2006/relationships/hyperlink" Target="https://gdpr-info.eu/art-37-gdpr/"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gdpr-info.eu/art-57-gdpr/" TargetMode="External"/><Relationship Id="rId4" Type="http://schemas.openxmlformats.org/officeDocument/2006/relationships/hyperlink" Target="https://gdpr-info.eu/art-58-gdpr/" TargetMode="External"/><Relationship Id="rId1" Type="http://schemas.openxmlformats.org/officeDocument/2006/relationships/slideLayout" Target="../slideLayouts/slideLayout2.xml"/><Relationship Id="rId2" Type="http://schemas.openxmlformats.org/officeDocument/2006/relationships/hyperlink" Target="https://gdpr-info.eu/art-51-gdp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gdpr-info.eu/art-79-gdpr/" TargetMode="External"/><Relationship Id="rId4" Type="http://schemas.openxmlformats.org/officeDocument/2006/relationships/hyperlink" Target="https://gdpr-info.eu/art-80-gdpr/" TargetMode="External"/><Relationship Id="rId1" Type="http://schemas.openxmlformats.org/officeDocument/2006/relationships/slideLayout" Target="../slideLayouts/slideLayout2.xml"/><Relationship Id="rId2" Type="http://schemas.openxmlformats.org/officeDocument/2006/relationships/hyperlink" Target="https://gdpr-info.eu/art-58-gdp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80-gdp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co.org.uk/about-the-ico/news-and-events/news-and-blogs/2018/07/findings-recommendations-and-actions-from-ico-investigation-into-data-analytics-in-political-campaign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forcementtracker.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dpb.europa.eu/our-work-tools/consistency-findings/register-for-decisions_en" TargetMode="External"/><Relationship Id="rId4" Type="http://schemas.openxmlformats.org/officeDocument/2006/relationships/hyperlink" Target="https://gdpr-info.eu/art-60-gdpr/" TargetMode="External"/><Relationship Id="rId5" Type="http://schemas.openxmlformats.org/officeDocument/2006/relationships/hyperlink" Target="https://gdpr-info.eu/art-65-gdpr/" TargetMode="External"/><Relationship Id="rId1" Type="http://schemas.openxmlformats.org/officeDocument/2006/relationships/slideLayout" Target="../slideLayouts/slideLayout2.xml"/><Relationship Id="rId2" Type="http://schemas.openxmlformats.org/officeDocument/2006/relationships/hyperlink" Target="https://gdpr-info.eu/art-56-gdp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dpb.europa.eu/" TargetMode="External"/><Relationship Id="rId4" Type="http://schemas.openxmlformats.org/officeDocument/2006/relationships/hyperlink" Target="https://edpb.europa.eu/our-work-tools/general-guidance/gdpr-guidelines-recommendations-best-practices_en" TargetMode="External"/><Relationship Id="rId1" Type="http://schemas.openxmlformats.org/officeDocument/2006/relationships/slideLayout" Target="../slideLayouts/slideLayout2.xml"/><Relationship Id="rId2" Type="http://schemas.openxmlformats.org/officeDocument/2006/relationships/hyperlink" Target="https://gdpr-info.eu/art-64-gdp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uria.europa.eu/juris/document/document.jsf?text=&amp;docid=197141&amp;pageIndex=0&amp;doclang=en&amp;mode=lst&amp;dir=&amp;occ=first&amp;part=1&amp;cid=532831"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46-gdpr/" TargetMode="External"/><Relationship Id="rId3" Type="http://schemas.openxmlformats.org/officeDocument/2006/relationships/hyperlink" Target="https://gdpr-info.eu/art-49-gdpr/"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64.xml.rels><?xml version="1.0" encoding="UTF-8" standalone="yes"?>
<Relationships xmlns="http://schemas.openxmlformats.org/package/2006/relationships"><Relationship Id="rId3" Type="http://schemas.openxmlformats.org/officeDocument/2006/relationships/hyperlink" Target="https://papers.ssrn.com/sol3/cf_dev/AbsByAuth.cfm?per_id=57970" TargetMode="External"/><Relationship Id="rId4" Type="http://schemas.openxmlformats.org/officeDocument/2006/relationships/hyperlink" Target="https://gdpr-info.eu/" TargetMode="External"/><Relationship Id="rId1" Type="http://schemas.openxmlformats.org/officeDocument/2006/relationships/slideLayout" Target="../slideLayouts/slideLayout2.xml"/><Relationship Id="rId2" Type="http://schemas.openxmlformats.org/officeDocument/2006/relationships/hyperlink" Target="https://ssrn.com/abstract=1960299"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orks.bepress.com/christopher-kuner/1/download/" TargetMode="External"/><Relationship Id="rId3" Type="http://schemas.openxmlformats.org/officeDocument/2006/relationships/hyperlink" Target="https://works.bepress.com/christopher-kuner/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4-gdpr/" TargetMode="External"/><Relationship Id="rId3" Type="http://schemas.openxmlformats.org/officeDocument/2006/relationships/hyperlink" Target="https://gdpr-info.eu/recitals/no-2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26-gdp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EU’s General Data Protection Regulation (GDPR)</a:t>
            </a:r>
            <a:endParaRPr lang="en-US" dirty="0"/>
          </a:p>
        </p:txBody>
      </p:sp>
      <p:sp>
        <p:nvSpPr>
          <p:cNvPr id="3" name="Subtitle 2"/>
          <p:cNvSpPr>
            <a:spLocks noGrp="1"/>
          </p:cNvSpPr>
          <p:nvPr>
            <p:ph type="subTitle" idx="1"/>
          </p:nvPr>
        </p:nvSpPr>
        <p:spPr/>
        <p:txBody>
          <a:bodyPr>
            <a:normAutofit fontScale="70000" lnSpcReduction="20000"/>
          </a:bodyPr>
          <a:lstStyle/>
          <a:p>
            <a:r>
              <a:rPr lang="en-US" sz="3600" b="1" dirty="0" smtClean="0"/>
              <a:t>Graham Greenleaf</a:t>
            </a:r>
          </a:p>
          <a:p>
            <a:r>
              <a:rPr lang="en-US" sz="3600" dirty="0" smtClean="0"/>
              <a:t>Professor of Law &amp; Information Systems</a:t>
            </a:r>
            <a:br>
              <a:rPr lang="en-US" sz="3600" dirty="0" smtClean="0"/>
            </a:br>
            <a:r>
              <a:rPr lang="en-US" sz="3600" dirty="0" smtClean="0"/>
              <a:t>UNSW Australia</a:t>
            </a:r>
          </a:p>
          <a:p>
            <a:r>
              <a:rPr lang="en-US" sz="2900" i="1" dirty="0" smtClean="0"/>
              <a:t>UNSW Law Continuing Legal Education, </a:t>
            </a:r>
            <a:r>
              <a:rPr lang="en-US" sz="2900" i="1" smtClean="0"/>
              <a:t>22 August </a:t>
            </a:r>
            <a:r>
              <a:rPr lang="en-US" sz="2900" i="1" dirty="0" smtClean="0"/>
              <a:t>2019</a:t>
            </a:r>
            <a:endParaRPr lang="en-US" sz="2900" i="1" dirty="0"/>
          </a:p>
        </p:txBody>
      </p:sp>
      <p:pic>
        <p:nvPicPr>
          <p:cNvPr id="4" name="Picture 3" descr="Monste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464012"/>
            <a:ext cx="3238501" cy="1666413"/>
          </a:xfrm>
          <a:prstGeom prst="rect">
            <a:avLst/>
          </a:prstGeom>
        </p:spPr>
      </p:pic>
    </p:spTree>
    <p:extLst>
      <p:ext uri="{BB962C8B-B14F-4D97-AF65-F5344CB8AC3E}">
        <p14:creationId xmlns:p14="http://schemas.microsoft.com/office/powerpoint/2010/main" val="332253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GDPR’s scope and limitations</a:t>
            </a:r>
            <a:r>
              <a:rPr lang="en-US" sz="3600" dirty="0"/>
              <a:t> (2)</a:t>
            </a:r>
            <a:br>
              <a:rPr lang="en-US" sz="3600" dirty="0"/>
            </a:br>
            <a:r>
              <a:rPr lang="en-US" sz="3600" dirty="0"/>
              <a:t>Controllers and processors </a:t>
            </a:r>
            <a:r>
              <a:rPr lang="en-US" sz="3600" dirty="0" smtClean="0"/>
              <a:t>covered (</a:t>
            </a:r>
            <a:r>
              <a:rPr lang="en-US" sz="3600" dirty="0" err="1" smtClean="0"/>
              <a:t>cont</a:t>
            </a:r>
            <a:r>
              <a:rPr lang="en-US" sz="3600" dirty="0" smtClean="0"/>
              <a:t>)</a:t>
            </a:r>
            <a:endParaRPr lang="en-US" sz="3600" dirty="0"/>
          </a:p>
        </p:txBody>
      </p:sp>
      <p:sp>
        <p:nvSpPr>
          <p:cNvPr id="3" name="Content Placeholder 2"/>
          <p:cNvSpPr>
            <a:spLocks noGrp="1"/>
          </p:cNvSpPr>
          <p:nvPr>
            <p:ph idx="1"/>
          </p:nvPr>
        </p:nvSpPr>
        <p:spPr/>
        <p:txBody>
          <a:bodyPr>
            <a:normAutofit fontScale="92500"/>
          </a:bodyPr>
          <a:lstStyle/>
          <a:p>
            <a:pPr marL="971550" lvl="1" indent="-514350">
              <a:buFont typeface="+mj-lt"/>
              <a:buAutoNum type="arabicPeriod" startAt="2"/>
            </a:pPr>
            <a:r>
              <a:rPr lang="en-US" dirty="0" smtClean="0"/>
              <a:t>A </a:t>
            </a:r>
            <a:r>
              <a:rPr lang="en-US" b="1" dirty="0" smtClean="0"/>
              <a:t>‘controller’ </a:t>
            </a:r>
            <a:r>
              <a:rPr lang="en-US" dirty="0" smtClean="0"/>
              <a:t>‘determines the purposes and means of processing of PD’ ‘alone or jointly’ (art. 4(7) </a:t>
            </a:r>
            <a:r>
              <a:rPr lang="en-US" dirty="0" err="1" smtClean="0"/>
              <a:t>defn</a:t>
            </a:r>
            <a:r>
              <a:rPr lang="en-US" dirty="0" smtClean="0"/>
              <a:t>)</a:t>
            </a:r>
          </a:p>
          <a:p>
            <a:pPr marL="971550" lvl="1" indent="-514350">
              <a:buFont typeface="+mj-lt"/>
              <a:buAutoNum type="arabicPeriod" startAt="2"/>
            </a:pPr>
            <a:r>
              <a:rPr lang="en-US" dirty="0" smtClean="0"/>
              <a:t>A </a:t>
            </a:r>
            <a:r>
              <a:rPr lang="en-US" b="1" dirty="0"/>
              <a:t>data </a:t>
            </a:r>
            <a:r>
              <a:rPr lang="en-US" b="1" i="1" dirty="0"/>
              <a:t>processor</a:t>
            </a:r>
            <a:r>
              <a:rPr lang="en-US" b="1" dirty="0"/>
              <a:t> within the EU</a:t>
            </a:r>
            <a:r>
              <a:rPr lang="en-US" dirty="0"/>
              <a:t>, is directly liable to comply with many GDPR provisions</a:t>
            </a:r>
          </a:p>
          <a:p>
            <a:pPr marL="1371600" lvl="2" indent="-514350"/>
            <a:r>
              <a:rPr lang="en-US" dirty="0" smtClean="0">
                <a:hlinkClick r:id="rId2"/>
              </a:rPr>
              <a:t>Art. 28 </a:t>
            </a:r>
            <a:r>
              <a:rPr lang="en-US" dirty="0" smtClean="0"/>
              <a:t>imposes restrictions on sub-processing; requires detailed contracts between controllers &amp; processors.</a:t>
            </a:r>
          </a:p>
          <a:p>
            <a:pPr marL="1371600" lvl="2" indent="-514350"/>
            <a:r>
              <a:rPr lang="en-US" dirty="0" smtClean="0"/>
              <a:t>Processors liable even </a:t>
            </a:r>
            <a:r>
              <a:rPr lang="en-US" dirty="0"/>
              <a:t>when processing data for a non-EU controller with no establishment in the </a:t>
            </a:r>
            <a:r>
              <a:rPr lang="en-US" dirty="0" smtClean="0"/>
              <a:t>EU.</a:t>
            </a:r>
            <a:endParaRPr lang="en-US" dirty="0"/>
          </a:p>
          <a:p>
            <a:pPr marL="1371600" lvl="2" indent="-514350"/>
            <a:r>
              <a:rPr lang="en-US" dirty="0"/>
              <a:t>See </a:t>
            </a:r>
            <a:r>
              <a:rPr lang="en-US" i="1" dirty="0"/>
              <a:t>EDPB Guidelines </a:t>
            </a:r>
            <a:r>
              <a:rPr lang="en-US" dirty="0"/>
              <a:t>3/2018, p11 for a long list of arts</a:t>
            </a:r>
            <a:r>
              <a:rPr lang="en-US" dirty="0" smtClean="0"/>
              <a:t>. imposing obligations on processors.</a:t>
            </a:r>
            <a:endParaRPr lang="en-US" dirty="0"/>
          </a:p>
        </p:txBody>
      </p:sp>
    </p:spTree>
    <p:extLst>
      <p:ext uri="{BB962C8B-B14F-4D97-AF65-F5344CB8AC3E}">
        <p14:creationId xmlns:p14="http://schemas.microsoft.com/office/powerpoint/2010/main" val="1398738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GDPR’s scope and </a:t>
            </a:r>
            <a:r>
              <a:rPr lang="en-US" i="1" dirty="0" smtClean="0"/>
              <a:t>limitations</a:t>
            </a:r>
            <a:r>
              <a:rPr lang="en-US" dirty="0" smtClean="0"/>
              <a:t> (3)</a:t>
            </a:r>
            <a:br>
              <a:rPr lang="en-US" dirty="0" smtClean="0"/>
            </a:br>
            <a:r>
              <a:rPr lang="en-US" dirty="0"/>
              <a:t>Territorial </a:t>
            </a:r>
            <a:r>
              <a:rPr lang="en-US" dirty="0" smtClean="0"/>
              <a:t>scope</a:t>
            </a:r>
            <a:endParaRPr lang="en-US" dirty="0"/>
          </a:p>
        </p:txBody>
      </p:sp>
      <p:sp>
        <p:nvSpPr>
          <p:cNvPr id="3" name="Content Placeholder 2"/>
          <p:cNvSpPr>
            <a:spLocks noGrp="1"/>
          </p:cNvSpPr>
          <p:nvPr>
            <p:ph idx="1"/>
          </p:nvPr>
        </p:nvSpPr>
        <p:spPr>
          <a:xfrm>
            <a:off x="457200" y="1600200"/>
            <a:ext cx="8229600" cy="4631871"/>
          </a:xfrm>
        </p:spPr>
        <p:txBody>
          <a:bodyPr>
            <a:normAutofit fontScale="40000" lnSpcReduction="20000"/>
          </a:bodyPr>
          <a:lstStyle/>
          <a:p>
            <a:pPr marL="914400" lvl="1" indent="-514350">
              <a:buFont typeface="+mj-lt"/>
              <a:buAutoNum type="arabicPeriod"/>
            </a:pPr>
            <a:r>
              <a:rPr lang="en-US" sz="4500" dirty="0" smtClean="0"/>
              <a:t>Applies </a:t>
            </a:r>
            <a:r>
              <a:rPr lang="en-US" sz="4500" dirty="0"/>
              <a:t>to any processing ‘in the context of the </a:t>
            </a:r>
            <a:r>
              <a:rPr lang="en-US" sz="4500" b="1" dirty="0"/>
              <a:t>activities of an establishment </a:t>
            </a:r>
            <a:r>
              <a:rPr lang="en-US" sz="4500" dirty="0"/>
              <a:t>of a controller or a processor’ </a:t>
            </a:r>
            <a:r>
              <a:rPr lang="en-US" sz="4500" b="1" dirty="0"/>
              <a:t>in the EU </a:t>
            </a:r>
            <a:r>
              <a:rPr lang="en-US" sz="4500" dirty="0"/>
              <a:t>(</a:t>
            </a:r>
            <a:r>
              <a:rPr lang="en-US" sz="4500" dirty="0">
                <a:hlinkClick r:id="rId2"/>
              </a:rPr>
              <a:t>art. 3(1)</a:t>
            </a:r>
            <a:r>
              <a:rPr lang="en-US" sz="4500" dirty="0"/>
              <a:t>)</a:t>
            </a:r>
            <a:r>
              <a:rPr lang="en-US" sz="4500" dirty="0" smtClean="0"/>
              <a:t>;</a:t>
            </a:r>
          </a:p>
          <a:p>
            <a:pPr marL="1371600" lvl="2" indent="-571500"/>
            <a:r>
              <a:rPr lang="en-US" sz="4400" dirty="0"/>
              <a:t>Applies whether or not processing occurs within </a:t>
            </a:r>
            <a:r>
              <a:rPr lang="en-US" sz="4400" dirty="0" smtClean="0"/>
              <a:t>EU.</a:t>
            </a:r>
            <a:r>
              <a:rPr lang="en-US" sz="4100" dirty="0" smtClean="0"/>
              <a:t> </a:t>
            </a:r>
          </a:p>
          <a:p>
            <a:pPr marL="914400" lvl="1" indent="-514350">
              <a:buFont typeface="+mj-lt"/>
              <a:buAutoNum type="arabicPeriod"/>
            </a:pPr>
            <a:r>
              <a:rPr lang="en-US" sz="4500" dirty="0" smtClean="0"/>
              <a:t>‘Establishment</a:t>
            </a:r>
            <a:r>
              <a:rPr lang="en-US" sz="4500" dirty="0"/>
              <a:t>’ not </a:t>
            </a:r>
            <a:r>
              <a:rPr lang="en-US" sz="4500" dirty="0" smtClean="0"/>
              <a:t>defined. </a:t>
            </a:r>
            <a:r>
              <a:rPr lang="en-US" sz="4500" dirty="0" smtClean="0">
                <a:hlinkClick r:id="rId3"/>
              </a:rPr>
              <a:t>Rec</a:t>
            </a:r>
            <a:r>
              <a:rPr lang="en-US" sz="4500" dirty="0">
                <a:hlinkClick r:id="rId3"/>
              </a:rPr>
              <a:t>. 22</a:t>
            </a:r>
            <a:r>
              <a:rPr lang="en-US" sz="4500" dirty="0"/>
              <a:t>: ‘Establishment implies the effective and real exercise of activity through stable arrangements’</a:t>
            </a:r>
            <a:r>
              <a:rPr lang="en-US" sz="4500" dirty="0" smtClean="0"/>
              <a:t>.</a:t>
            </a:r>
          </a:p>
          <a:p>
            <a:pPr marL="1371600" lvl="2" indent="-571500"/>
            <a:r>
              <a:rPr lang="en-US" sz="4100" dirty="0" smtClean="0"/>
              <a:t>Art 4(16): ‘main establishment’ is in EU state where ‘central administration’ is; unless decisions about processing are made in another EU state.</a:t>
            </a:r>
          </a:p>
          <a:p>
            <a:pPr marL="914400" lvl="1" indent="-514350">
              <a:buFont typeface="+mj-lt"/>
              <a:buAutoNum type="arabicPeriod"/>
            </a:pPr>
            <a:r>
              <a:rPr lang="en-US" sz="4500" i="1" dirty="0" smtClean="0"/>
              <a:t>EDPB (European Data Protection Board) </a:t>
            </a:r>
            <a:r>
              <a:rPr lang="en-US" sz="4500" i="1" dirty="0"/>
              <a:t>Guidelines </a:t>
            </a:r>
            <a:r>
              <a:rPr lang="en-US" sz="4500" dirty="0"/>
              <a:t>3/2018 confirms </a:t>
            </a:r>
            <a:r>
              <a:rPr lang="en-US" sz="4500" dirty="0" smtClean="0"/>
              <a:t>it </a:t>
            </a:r>
            <a:r>
              <a:rPr lang="en-US" sz="4500" dirty="0"/>
              <a:t>is a low requirement (</a:t>
            </a:r>
            <a:r>
              <a:rPr lang="en-US" sz="4500" dirty="0" err="1"/>
              <a:t>eg</a:t>
            </a:r>
            <a:r>
              <a:rPr lang="en-US" sz="4500" dirty="0"/>
              <a:t> one </a:t>
            </a:r>
            <a:r>
              <a:rPr lang="en-US" sz="4500" dirty="0" smtClean="0"/>
              <a:t>employee/agent </a:t>
            </a:r>
            <a:r>
              <a:rPr lang="en-US" sz="4500" dirty="0"/>
              <a:t>within EU, but not just a website</a:t>
            </a:r>
            <a:r>
              <a:rPr lang="en-US" sz="4500" dirty="0" smtClean="0"/>
              <a:t>).</a:t>
            </a:r>
            <a:endParaRPr lang="en-US" sz="4500" dirty="0"/>
          </a:p>
          <a:p>
            <a:pPr marL="914400" lvl="1" indent="-514350">
              <a:buFont typeface="+mj-lt"/>
              <a:buAutoNum type="arabicPeriod"/>
            </a:pPr>
            <a:r>
              <a:rPr lang="en-US" sz="4500" i="1" dirty="0"/>
              <a:t>NOYB v Google </a:t>
            </a:r>
            <a:r>
              <a:rPr lang="en-US" sz="4500" dirty="0" smtClean="0"/>
              <a:t>(CNIL, 2019; M#9): CNIL held (case is on appeal):</a:t>
            </a:r>
          </a:p>
          <a:p>
            <a:pPr marL="1371600" lvl="2" indent="-571500"/>
            <a:r>
              <a:rPr lang="en-US" sz="4100" dirty="0" smtClean="0"/>
              <a:t>Google </a:t>
            </a:r>
            <a:r>
              <a:rPr lang="en-US" sz="4100" dirty="0"/>
              <a:t>had an establishment in EU, even though it did not have a ‘</a:t>
            </a:r>
            <a:r>
              <a:rPr lang="en-US" sz="4100" i="1" dirty="0"/>
              <a:t>main</a:t>
            </a:r>
            <a:r>
              <a:rPr lang="en-US" sz="4100" dirty="0"/>
              <a:t> establishment’ in any </a:t>
            </a:r>
            <a:r>
              <a:rPr lang="en-US" sz="4100" dirty="0" smtClean="0"/>
              <a:t>EU state relevant to processing in question </a:t>
            </a:r>
            <a:r>
              <a:rPr lang="en-US" sz="4100" dirty="0"/>
              <a:t>(</a:t>
            </a:r>
            <a:r>
              <a:rPr lang="en-US" sz="4100" dirty="0" err="1"/>
              <a:t>eg</a:t>
            </a:r>
            <a:r>
              <a:rPr lang="en-US" sz="4100" dirty="0"/>
              <a:t> ‘Irish establishment did not have a decision-making power’ on Android processing</a:t>
            </a:r>
            <a:r>
              <a:rPr lang="en-US" sz="4100" dirty="0" smtClean="0"/>
              <a:t>).</a:t>
            </a:r>
          </a:p>
          <a:p>
            <a:pPr marL="1371600" lvl="2" indent="-571500"/>
            <a:r>
              <a:rPr lang="en-US" sz="4100" dirty="0" smtClean="0"/>
              <a:t>CNIL therefore competent to decide, because ‘one stop shop’ did not apply.</a:t>
            </a:r>
          </a:p>
          <a:p>
            <a:pPr marL="914400" lvl="1" indent="-514350">
              <a:buFont typeface="+mj-lt"/>
              <a:buAutoNum type="arabicPeriod"/>
            </a:pPr>
            <a:r>
              <a:rPr lang="en-US" sz="4500" i="1" dirty="0" err="1" smtClean="0"/>
              <a:t>Weltimmo</a:t>
            </a:r>
            <a:r>
              <a:rPr lang="en-US" sz="4500" i="1" dirty="0" smtClean="0"/>
              <a:t> Case </a:t>
            </a:r>
            <a:r>
              <a:rPr lang="en-US" sz="4500" dirty="0" smtClean="0"/>
              <a:t>(CJEU, C-230/14) Co. established in Slovakia, but all business (selling Hungarian properties) were carried out in Hungary, via website in Hungarian. CJEU held (under Directive) that there was an establishment in Hungary.</a:t>
            </a:r>
          </a:p>
          <a:p>
            <a:endParaRPr lang="en-US" dirty="0"/>
          </a:p>
        </p:txBody>
      </p:sp>
    </p:spTree>
    <p:extLst>
      <p:ext uri="{BB962C8B-B14F-4D97-AF65-F5344CB8AC3E}">
        <p14:creationId xmlns:p14="http://schemas.microsoft.com/office/powerpoint/2010/main" val="35200572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dirty="0" smtClean="0"/>
              <a:t>2. GDPR’s Scope and limitations</a:t>
            </a:r>
            <a:r>
              <a:rPr lang="en-US" dirty="0"/>
              <a:t> </a:t>
            </a:r>
            <a:r>
              <a:rPr lang="en-US" sz="3600" dirty="0" smtClean="0"/>
              <a:t>(4) </a:t>
            </a:r>
            <a:r>
              <a:rPr lang="en-US" dirty="0" smtClean="0"/>
              <a:t/>
            </a:r>
            <a:br>
              <a:rPr lang="en-US" dirty="0" smtClean="0"/>
            </a:br>
            <a:r>
              <a:rPr lang="en-US" dirty="0" smtClean="0"/>
              <a:t>Extra-territorial application</a:t>
            </a:r>
            <a:endParaRPr lang="en-US" dirty="0"/>
          </a:p>
        </p:txBody>
      </p:sp>
      <p:sp>
        <p:nvSpPr>
          <p:cNvPr id="3" name="Content Placeholder 2"/>
          <p:cNvSpPr>
            <a:spLocks noGrp="1"/>
          </p:cNvSpPr>
          <p:nvPr>
            <p:ph idx="1"/>
          </p:nvPr>
        </p:nvSpPr>
        <p:spPr>
          <a:xfrm>
            <a:off x="457200" y="1600206"/>
            <a:ext cx="8229600" cy="4913080"/>
          </a:xfrm>
        </p:spPr>
        <p:txBody>
          <a:bodyPr>
            <a:normAutofit fontScale="62500" lnSpcReduction="20000"/>
          </a:bodyPr>
          <a:lstStyle/>
          <a:p>
            <a:pPr marL="0" indent="0">
              <a:buNone/>
            </a:pPr>
            <a:r>
              <a:rPr lang="en-AU" dirty="0" smtClean="0"/>
              <a:t>Three bases for GDPR application to businesses located outside EU:</a:t>
            </a:r>
          </a:p>
          <a:p>
            <a:pPr marL="514350" indent="-514350">
              <a:buFont typeface="+mj-lt"/>
              <a:buAutoNum type="arabicPeriod"/>
            </a:pPr>
            <a:r>
              <a:rPr lang="en-AU" dirty="0" smtClean="0"/>
              <a:t>‘Territorial application’ (previous slide): </a:t>
            </a:r>
            <a:r>
              <a:rPr lang="en-AU" dirty="0"/>
              <a:t>if </a:t>
            </a:r>
            <a:r>
              <a:rPr lang="en-AU" dirty="0" smtClean="0"/>
              <a:t>a business based in a 3</a:t>
            </a:r>
            <a:r>
              <a:rPr lang="en-AU" baseline="30000" dirty="0" smtClean="0"/>
              <a:t>rd</a:t>
            </a:r>
            <a:r>
              <a:rPr lang="en-AU" dirty="0" smtClean="0"/>
              <a:t> country </a:t>
            </a:r>
            <a:r>
              <a:rPr lang="en-AU" dirty="0"/>
              <a:t>which is a data controller or processor </a:t>
            </a:r>
            <a:r>
              <a:rPr lang="en-AU" b="1" dirty="0"/>
              <a:t>has an ‘establishment’ in the EU</a:t>
            </a:r>
            <a:r>
              <a:rPr lang="en-AU" dirty="0"/>
              <a:t>, for example by having an office in the EU, it will be required to comply with the GDPR, even though it processes data outside the EU (including via a processor located outside the EU) (GDPR </a:t>
            </a:r>
            <a:r>
              <a:rPr lang="en-AU" dirty="0">
                <a:hlinkClick r:id="rId2"/>
              </a:rPr>
              <a:t>art. 3(1)</a:t>
            </a:r>
            <a:r>
              <a:rPr lang="en-AU" dirty="0"/>
              <a:t>, </a:t>
            </a:r>
            <a:r>
              <a:rPr lang="en-AU" dirty="0">
                <a:hlinkClick r:id="rId3"/>
              </a:rPr>
              <a:t>rec. 22</a:t>
            </a:r>
            <a:r>
              <a:rPr lang="en-AU" dirty="0"/>
              <a:t>). </a:t>
            </a:r>
            <a:r>
              <a:rPr lang="en-AU" i="1" dirty="0" smtClean="0"/>
              <a:t>Always start with this</a:t>
            </a:r>
            <a:r>
              <a:rPr lang="en-AU" dirty="0" smtClean="0"/>
              <a:t>.</a:t>
            </a:r>
          </a:p>
          <a:p>
            <a:pPr marL="914400" lvl="1" indent="-514350"/>
            <a:r>
              <a:rPr lang="en-US" dirty="0"/>
              <a:t>Only if a foreign business has </a:t>
            </a:r>
            <a:r>
              <a:rPr lang="en-US" dirty="0" smtClean="0"/>
              <a:t>a main/single </a:t>
            </a:r>
            <a:r>
              <a:rPr lang="en-US" dirty="0"/>
              <a:t>establishment in the EU can it </a:t>
            </a:r>
            <a:r>
              <a:rPr lang="en-US" dirty="0" err="1"/>
              <a:t>utilise</a:t>
            </a:r>
            <a:r>
              <a:rPr lang="en-US" dirty="0"/>
              <a:t> the ‘one stop shop’ mechanism (</a:t>
            </a:r>
            <a:r>
              <a:rPr lang="en-US" dirty="0">
                <a:hlinkClick r:id="rId4"/>
              </a:rPr>
              <a:t>art. 56</a:t>
            </a:r>
            <a:r>
              <a:rPr lang="en-US" dirty="0"/>
              <a:t>); if it is bound because of art. 3(2) only, it cannot: </a:t>
            </a:r>
            <a:r>
              <a:rPr lang="en-US" dirty="0" smtClean="0"/>
              <a:t>EDPB G/</a:t>
            </a:r>
            <a:r>
              <a:rPr lang="en-US" dirty="0" err="1" smtClean="0"/>
              <a:t>Ls</a:t>
            </a:r>
            <a:r>
              <a:rPr lang="en-US" dirty="0" smtClean="0"/>
              <a:t> 3/1018, p12 and </a:t>
            </a:r>
            <a:r>
              <a:rPr lang="en-US" i="1" dirty="0" smtClean="0"/>
              <a:t>NOYB v Google </a:t>
            </a:r>
            <a:r>
              <a:rPr lang="en-US" dirty="0" smtClean="0"/>
              <a:t>(CNIL, 2019)</a:t>
            </a:r>
            <a:endParaRPr lang="en-AU" dirty="0"/>
          </a:p>
          <a:p>
            <a:pPr marL="514350" indent="-514350">
              <a:buFont typeface="+mj-lt"/>
              <a:buAutoNum type="arabicPeriod"/>
            </a:pPr>
            <a:r>
              <a:rPr lang="en-AU" dirty="0" smtClean="0"/>
              <a:t>If </a:t>
            </a:r>
            <a:r>
              <a:rPr lang="en-AU" dirty="0"/>
              <a:t>a business located in </a:t>
            </a:r>
            <a:r>
              <a:rPr lang="en-AU" dirty="0" smtClean="0"/>
              <a:t>a 3</a:t>
            </a:r>
            <a:r>
              <a:rPr lang="en-AU" baseline="30000" dirty="0" smtClean="0"/>
              <a:t>rd</a:t>
            </a:r>
            <a:r>
              <a:rPr lang="en-AU" dirty="0" smtClean="0"/>
              <a:t> country </a:t>
            </a:r>
            <a:r>
              <a:rPr lang="en-AU" dirty="0"/>
              <a:t>(but </a:t>
            </a:r>
            <a:r>
              <a:rPr lang="en-AU" i="1" dirty="0"/>
              <a:t>without</a:t>
            </a:r>
            <a:r>
              <a:rPr lang="en-AU" dirty="0"/>
              <a:t> an EU establishment) </a:t>
            </a:r>
            <a:r>
              <a:rPr lang="en-AU" b="1" dirty="0"/>
              <a:t>offers goods or services </a:t>
            </a:r>
            <a:r>
              <a:rPr lang="en-AU" dirty="0"/>
              <a:t>(whether or not for payment</a:t>
            </a:r>
            <a:r>
              <a:rPr lang="en-AU" b="1" dirty="0"/>
              <a:t>) to people in the EU</a:t>
            </a:r>
            <a:r>
              <a:rPr lang="en-AU" dirty="0"/>
              <a:t>, the GDPR applies to the business (GDPR </a:t>
            </a:r>
            <a:r>
              <a:rPr lang="en-AU" dirty="0">
                <a:hlinkClick r:id="rId2"/>
              </a:rPr>
              <a:t>art. 3(2)(a)</a:t>
            </a:r>
            <a:r>
              <a:rPr lang="en-AU" dirty="0"/>
              <a:t>, </a:t>
            </a:r>
            <a:r>
              <a:rPr lang="en-AU" dirty="0">
                <a:hlinkClick r:id="rId5"/>
              </a:rPr>
              <a:t>rec. 23</a:t>
            </a:r>
            <a:r>
              <a:rPr lang="en-AU" dirty="0"/>
              <a:t>).</a:t>
            </a:r>
            <a:endParaRPr lang="en-AU" dirty="0" smtClean="0"/>
          </a:p>
          <a:p>
            <a:pPr marL="914400" lvl="1" indent="-514350"/>
            <a:r>
              <a:rPr lang="en-AU" dirty="0" smtClean="0"/>
              <a:t>Interpreted to </a:t>
            </a:r>
            <a:r>
              <a:rPr lang="en-AU" dirty="0"/>
              <a:t>o</a:t>
            </a:r>
            <a:r>
              <a:rPr lang="en-AU" dirty="0" smtClean="0"/>
              <a:t>nly apply if the foreign business is </a:t>
            </a:r>
            <a:r>
              <a:rPr lang="en-AU" b="1" dirty="0" smtClean="0"/>
              <a:t>‘</a:t>
            </a:r>
            <a:r>
              <a:rPr lang="en-AU" b="1" dirty="0" err="1" smtClean="0"/>
              <a:t>targetting</a:t>
            </a:r>
            <a:r>
              <a:rPr lang="en-AU" b="1" dirty="0" smtClean="0"/>
              <a:t>’ </a:t>
            </a:r>
            <a:r>
              <a:rPr lang="en-AU" dirty="0" smtClean="0"/>
              <a:t>EU customers</a:t>
            </a:r>
          </a:p>
          <a:p>
            <a:pPr marL="914400" lvl="1" indent="-514350"/>
            <a:r>
              <a:rPr lang="en-AU" dirty="0" smtClean="0"/>
              <a:t>Insufficient: Mere </a:t>
            </a:r>
            <a:r>
              <a:rPr lang="en-AU" dirty="0"/>
              <a:t>accessibility of </a:t>
            </a:r>
            <a:r>
              <a:rPr lang="en-AU" dirty="0" smtClean="0"/>
              <a:t>a foreign business</a:t>
            </a:r>
            <a:r>
              <a:rPr lang="en-AU" dirty="0"/>
              <a:t>’ website in the EU, or use of </a:t>
            </a:r>
            <a:r>
              <a:rPr lang="en-AU" dirty="0" smtClean="0"/>
              <a:t>some European </a:t>
            </a:r>
            <a:r>
              <a:rPr lang="en-AU" dirty="0"/>
              <a:t>languages </a:t>
            </a:r>
            <a:r>
              <a:rPr lang="en-AU" dirty="0" smtClean="0"/>
              <a:t>(</a:t>
            </a:r>
            <a:r>
              <a:rPr lang="en-AU" dirty="0" err="1" smtClean="0"/>
              <a:t>eg</a:t>
            </a:r>
            <a:r>
              <a:rPr lang="en-AU" dirty="0" smtClean="0"/>
              <a:t> if in common use </a:t>
            </a:r>
            <a:r>
              <a:rPr lang="en-AU" dirty="0"/>
              <a:t>in </a:t>
            </a:r>
            <a:r>
              <a:rPr lang="en-AU" dirty="0" smtClean="0"/>
              <a:t>Australia) </a:t>
            </a:r>
          </a:p>
          <a:p>
            <a:pPr marL="914400" lvl="1" indent="-514350"/>
            <a:r>
              <a:rPr lang="en-AU" dirty="0" smtClean="0"/>
              <a:t>Other </a:t>
            </a:r>
            <a:r>
              <a:rPr lang="en-AU" dirty="0"/>
              <a:t>factors may point to EU-directed offers  (e.g. use of EU currencies, or ordering facilities envisaging EU buyers</a:t>
            </a:r>
            <a:r>
              <a:rPr lang="en-AU" dirty="0" smtClean="0"/>
              <a:t>).</a:t>
            </a:r>
            <a:endParaRPr lang="en-AU" dirty="0"/>
          </a:p>
        </p:txBody>
      </p:sp>
    </p:spTree>
    <p:extLst>
      <p:ext uri="{BB962C8B-B14F-4D97-AF65-F5344CB8AC3E}">
        <p14:creationId xmlns:p14="http://schemas.microsoft.com/office/powerpoint/2010/main" val="14571303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2. GDPR’s Scope and limitations</a:t>
            </a:r>
            <a:r>
              <a:rPr lang="en-US" dirty="0"/>
              <a:t> (4) </a:t>
            </a:r>
            <a:br>
              <a:rPr lang="en-US" dirty="0"/>
            </a:br>
            <a:r>
              <a:rPr lang="en-US" dirty="0"/>
              <a:t>Extra-territorial </a:t>
            </a:r>
            <a:r>
              <a:rPr lang="en-US" dirty="0" smtClean="0"/>
              <a:t>application (cont.)</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startAt="3"/>
            </a:pPr>
            <a:r>
              <a:rPr lang="en-AU" dirty="0"/>
              <a:t>The GDPR applies </a:t>
            </a:r>
            <a:r>
              <a:rPr lang="en-AU" b="1" dirty="0"/>
              <a:t>if the behaviour in the EU, of EU data subjects, is monitored</a:t>
            </a:r>
            <a:r>
              <a:rPr lang="en-AU" dirty="0"/>
              <a:t> (such as by Internet tracking in order to analyse or predict personal preferences, behaviours and attitudes) by a business located in a 3</a:t>
            </a:r>
            <a:r>
              <a:rPr lang="en-AU" baseline="30000" dirty="0"/>
              <a:t>rd</a:t>
            </a:r>
            <a:r>
              <a:rPr lang="en-AU" dirty="0"/>
              <a:t> country (GDPR art. 3(2)(b), </a:t>
            </a:r>
            <a:r>
              <a:rPr lang="en-AU" dirty="0">
                <a:hlinkClick r:id="rId2"/>
              </a:rPr>
              <a:t>rec. 24</a:t>
            </a:r>
            <a:r>
              <a:rPr lang="en-AU" dirty="0"/>
              <a:t>)</a:t>
            </a:r>
            <a:r>
              <a:rPr lang="en-AU" dirty="0" smtClean="0"/>
              <a:t>.</a:t>
            </a:r>
          </a:p>
          <a:p>
            <a:pPr marL="914400" lvl="1" indent="-514350"/>
            <a:r>
              <a:rPr lang="en-AU" dirty="0" smtClean="0"/>
              <a:t>‘monitoring’ not defined, but rec. 24 says it includes ‘profiling’, defined in </a:t>
            </a:r>
            <a:r>
              <a:rPr lang="en-AU" dirty="0" smtClean="0">
                <a:hlinkClick r:id="rId3"/>
              </a:rPr>
              <a:t>art. 4(4)</a:t>
            </a:r>
            <a:r>
              <a:rPr lang="en-AU" dirty="0"/>
              <a:t> </a:t>
            </a:r>
            <a:r>
              <a:rPr lang="en-AU" dirty="0" smtClean="0"/>
              <a:t>as any ‘automated processing of PD </a:t>
            </a:r>
            <a:r>
              <a:rPr lang="mr-IN" dirty="0" smtClean="0"/>
              <a:t>…</a:t>
            </a:r>
            <a:r>
              <a:rPr lang="en-AU" dirty="0" smtClean="0"/>
              <a:t> to evaluate </a:t>
            </a:r>
            <a:r>
              <a:rPr lang="mr-IN" dirty="0" smtClean="0"/>
              <a:t>…</a:t>
            </a:r>
            <a:r>
              <a:rPr lang="en-AU" dirty="0" smtClean="0"/>
              <a:t> personal aspects’ </a:t>
            </a:r>
            <a:r>
              <a:rPr lang="mr-IN" dirty="0" smtClean="0"/>
              <a:t>…</a:t>
            </a:r>
            <a:r>
              <a:rPr lang="en-AU" dirty="0" smtClean="0"/>
              <a:t> ‘in particular to evaluate or predict’ (8 examples given).</a:t>
            </a:r>
          </a:p>
          <a:p>
            <a:pPr marL="914400" lvl="1" indent="-514350"/>
            <a:r>
              <a:rPr lang="en-AU" dirty="0" smtClean="0"/>
              <a:t>Whether data subject is ‘in the EU’ is assessed at the time of offering </a:t>
            </a:r>
            <a:r>
              <a:rPr lang="en-AU" dirty="0"/>
              <a:t>(for </a:t>
            </a:r>
            <a:r>
              <a:rPr lang="en-AU" dirty="0" smtClean="0"/>
              <a:t>3(2)) or monitoring (for 3(3))</a:t>
            </a:r>
          </a:p>
          <a:p>
            <a:pPr marL="914400" lvl="1" indent="-514350"/>
            <a:r>
              <a:rPr lang="en-AU" dirty="0" smtClean="0"/>
              <a:t>‘</a:t>
            </a:r>
            <a:r>
              <a:rPr lang="en-AU" dirty="0" err="1"/>
              <a:t>T</a:t>
            </a:r>
            <a:r>
              <a:rPr lang="en-AU" dirty="0" err="1" smtClean="0"/>
              <a:t>argetting</a:t>
            </a:r>
            <a:r>
              <a:rPr lang="en-AU" dirty="0" smtClean="0"/>
              <a:t>’ of those in the EU is also required: this derives from pre-GDPR consumer law cases like </a:t>
            </a:r>
            <a:r>
              <a:rPr lang="en-AU" i="1" dirty="0" err="1" smtClean="0"/>
              <a:t>Pommer</a:t>
            </a:r>
            <a:r>
              <a:rPr lang="en-AU" dirty="0" smtClean="0"/>
              <a:t> (ECJ, Joined cases C-585/08 and C-144/09)</a:t>
            </a:r>
            <a:endParaRPr lang="en-AU" dirty="0"/>
          </a:p>
          <a:p>
            <a:pPr marL="0" indent="0">
              <a:buNone/>
            </a:pPr>
            <a:r>
              <a:rPr lang="en-AU" b="1" dirty="0"/>
              <a:t>Result: </a:t>
            </a:r>
            <a:r>
              <a:rPr lang="en-AU" dirty="0"/>
              <a:t>GDPR must be complied with </a:t>
            </a:r>
            <a:r>
              <a:rPr lang="en-AU" b="1" dirty="0"/>
              <a:t>in its entirety </a:t>
            </a:r>
            <a:r>
              <a:rPr lang="en-AU" dirty="0"/>
              <a:t>by the foreign </a:t>
            </a:r>
            <a:r>
              <a:rPr lang="en-AU" dirty="0" smtClean="0"/>
              <a:t>entity, if any of 1-3 apply.</a:t>
            </a:r>
          </a:p>
          <a:p>
            <a:r>
              <a:rPr lang="en-AU" dirty="0" smtClean="0"/>
              <a:t>See </a:t>
            </a:r>
            <a:r>
              <a:rPr lang="en-US" i="1" dirty="0"/>
              <a:t>EDPB Guidelines </a:t>
            </a:r>
            <a:r>
              <a:rPr lang="en-US" dirty="0"/>
              <a:t>3/2018 </a:t>
            </a:r>
            <a:endParaRPr lang="en-US" dirty="0" smtClean="0"/>
          </a:p>
          <a:p>
            <a:r>
              <a:rPr lang="en-US" dirty="0" smtClean="0"/>
              <a:t>There are no cases on art. 3 as yet.</a:t>
            </a:r>
          </a:p>
          <a:p>
            <a:r>
              <a:rPr lang="en-US" dirty="0" smtClean="0"/>
              <a:t>QUESTIONS 1-6.</a:t>
            </a:r>
          </a:p>
          <a:p>
            <a:endParaRPr lang="en-US" dirty="0"/>
          </a:p>
        </p:txBody>
      </p:sp>
    </p:spTree>
    <p:extLst>
      <p:ext uri="{BB962C8B-B14F-4D97-AF65-F5344CB8AC3E}">
        <p14:creationId xmlns:p14="http://schemas.microsoft.com/office/powerpoint/2010/main" val="356599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3 Principles (requirements for processing)</a:t>
            </a:r>
            <a:br>
              <a:rPr lang="en-US" sz="3600" dirty="0" smtClean="0"/>
            </a:br>
            <a:r>
              <a:rPr lang="en-US" sz="3600" dirty="0" smtClean="0"/>
              <a:t>‘Initial’ processing</a:t>
            </a:r>
            <a:endParaRPr lang="en-US" sz="3600" dirty="0"/>
          </a:p>
        </p:txBody>
      </p:sp>
      <p:sp>
        <p:nvSpPr>
          <p:cNvPr id="3" name="Content Placeholder 2"/>
          <p:cNvSpPr>
            <a:spLocks noGrp="1"/>
          </p:cNvSpPr>
          <p:nvPr>
            <p:ph idx="1"/>
          </p:nvPr>
        </p:nvSpPr>
        <p:spPr/>
        <p:txBody>
          <a:bodyPr>
            <a:noAutofit/>
          </a:bodyPr>
          <a:lstStyle/>
          <a:p>
            <a:r>
              <a:rPr lang="en-US" sz="2000" dirty="0" smtClean="0"/>
              <a:t>Concept of ‘</a:t>
            </a:r>
            <a:r>
              <a:rPr lang="en-US" sz="2000" b="1" dirty="0" smtClean="0"/>
              <a:t>processing</a:t>
            </a:r>
            <a:r>
              <a:rPr lang="en-US" sz="2000" dirty="0"/>
              <a:t>’ is </a:t>
            </a:r>
            <a:r>
              <a:rPr lang="en-US" sz="2000" dirty="0" smtClean="0"/>
              <a:t>central; </a:t>
            </a:r>
            <a:r>
              <a:rPr lang="en-US" sz="2000" dirty="0" smtClean="0">
                <a:hlinkClick r:id="rId2"/>
              </a:rPr>
              <a:t>art. 4(2) </a:t>
            </a:r>
            <a:r>
              <a:rPr lang="en-US" sz="2000" dirty="0" err="1" smtClean="0"/>
              <a:t>defn</a:t>
            </a:r>
            <a:r>
              <a:rPr lang="en-US" sz="2000" dirty="0" smtClean="0"/>
              <a:t>. – v. broad</a:t>
            </a:r>
          </a:p>
          <a:p>
            <a:pPr lvl="1"/>
            <a:r>
              <a:rPr lang="en-US" sz="1600" dirty="0" smtClean="0"/>
              <a:t>Essentially, any operations performed on personal data, </a:t>
            </a:r>
            <a:r>
              <a:rPr lang="en-US" sz="1600" dirty="0"/>
              <a:t>incl. ‘storage</a:t>
            </a:r>
            <a:r>
              <a:rPr lang="en-US" sz="1600" dirty="0" smtClean="0"/>
              <a:t>’</a:t>
            </a:r>
          </a:p>
          <a:p>
            <a:r>
              <a:rPr lang="en-US" sz="2000" dirty="0" smtClean="0">
                <a:hlinkClick r:id="rId3"/>
              </a:rPr>
              <a:t>Art. 6(1)</a:t>
            </a:r>
            <a:r>
              <a:rPr lang="en-US" sz="2000" dirty="0" smtClean="0"/>
              <a:t>: [initial] Processing is lawful </a:t>
            </a:r>
            <a:r>
              <a:rPr lang="en-US" sz="2000" b="1" dirty="0" smtClean="0"/>
              <a:t>only</a:t>
            </a:r>
            <a:r>
              <a:rPr lang="en-US" sz="2000" dirty="0" smtClean="0"/>
              <a:t> if 1 of (a)-(f) apply:</a:t>
            </a:r>
          </a:p>
          <a:p>
            <a:pPr marL="971550" lvl="1" indent="-514350">
              <a:buFont typeface="+mj-lt"/>
              <a:buAutoNum type="alphaLcParenR"/>
            </a:pPr>
            <a:r>
              <a:rPr lang="en-US" sz="1600" b="1" dirty="0" smtClean="0"/>
              <a:t>Consent</a:t>
            </a:r>
            <a:r>
              <a:rPr lang="en-US" sz="1600" dirty="0" smtClean="0"/>
              <a:t> for one or more specific purposes (see art. 7 for conditions);</a:t>
            </a:r>
          </a:p>
          <a:p>
            <a:pPr marL="971550" lvl="1" indent="-514350">
              <a:buFont typeface="+mj-lt"/>
              <a:buAutoNum type="alphaLcParenR"/>
            </a:pPr>
            <a:r>
              <a:rPr lang="en-US" sz="1600" dirty="0" smtClean="0"/>
              <a:t>Necessary for </a:t>
            </a:r>
            <a:r>
              <a:rPr lang="en-US" sz="1600" b="1" dirty="0" smtClean="0"/>
              <a:t>contract</a:t>
            </a:r>
            <a:r>
              <a:rPr lang="en-US" sz="1600" dirty="0" smtClean="0"/>
              <a:t> requested by data subject (DS);</a:t>
            </a:r>
          </a:p>
          <a:p>
            <a:pPr marL="971550" lvl="1" indent="-514350">
              <a:buFont typeface="+mj-lt"/>
              <a:buAutoNum type="alphaLcParenR"/>
            </a:pPr>
            <a:r>
              <a:rPr lang="en-US" sz="1600" dirty="0" smtClean="0"/>
              <a:t>Necessary for </a:t>
            </a:r>
            <a:r>
              <a:rPr lang="en-US" sz="1600" b="1" dirty="0" smtClean="0"/>
              <a:t>legal obligation </a:t>
            </a:r>
            <a:r>
              <a:rPr lang="en-US" sz="1600" dirty="0" smtClean="0"/>
              <a:t>of controller;</a:t>
            </a:r>
          </a:p>
          <a:p>
            <a:pPr marL="971550" lvl="1" indent="-514350">
              <a:buFont typeface="+mj-lt"/>
              <a:buAutoNum type="alphaLcParenR"/>
            </a:pPr>
            <a:r>
              <a:rPr lang="en-US" sz="1600" dirty="0" smtClean="0"/>
              <a:t>Necessary to protect </a:t>
            </a:r>
            <a:r>
              <a:rPr lang="en-US" sz="1600" b="1" dirty="0" smtClean="0"/>
              <a:t>vital interest </a:t>
            </a:r>
            <a:r>
              <a:rPr lang="en-US" sz="1600" dirty="0" smtClean="0"/>
              <a:t>of DS or other person;</a:t>
            </a:r>
          </a:p>
          <a:p>
            <a:pPr marL="971550" lvl="1" indent="-514350">
              <a:buFont typeface="+mj-lt"/>
              <a:buAutoNum type="alphaLcParenR"/>
            </a:pPr>
            <a:r>
              <a:rPr lang="en-US" sz="1600" dirty="0" smtClean="0"/>
              <a:t>Necessary for task in the </a:t>
            </a:r>
            <a:r>
              <a:rPr lang="en-US" sz="1600" b="1" dirty="0" smtClean="0"/>
              <a:t>public interest</a:t>
            </a:r>
            <a:r>
              <a:rPr lang="en-US" sz="1600" dirty="0" smtClean="0"/>
              <a:t>, or within controller’s </a:t>
            </a:r>
            <a:r>
              <a:rPr lang="en-US" sz="1600" b="1" dirty="0" smtClean="0"/>
              <a:t>official authority</a:t>
            </a:r>
            <a:r>
              <a:rPr lang="en-US" sz="1600" dirty="0" smtClean="0"/>
              <a:t>;</a:t>
            </a:r>
          </a:p>
          <a:p>
            <a:pPr marL="971550" lvl="1" indent="-514350">
              <a:buFont typeface="+mj-lt"/>
              <a:buAutoNum type="alphaLcParenR"/>
            </a:pPr>
            <a:r>
              <a:rPr lang="en-US" sz="1600" dirty="0" smtClean="0"/>
              <a:t>Necessary for </a:t>
            </a:r>
            <a:r>
              <a:rPr lang="en-US" sz="1600" b="1" dirty="0" smtClean="0"/>
              <a:t>legitimate interests </a:t>
            </a:r>
            <a:r>
              <a:rPr lang="en-US" sz="1600" dirty="0" smtClean="0"/>
              <a:t>of controller or 3</a:t>
            </a:r>
            <a:r>
              <a:rPr lang="en-US" sz="1600" baseline="30000" dirty="0" smtClean="0"/>
              <a:t>rd</a:t>
            </a:r>
            <a:r>
              <a:rPr lang="en-US" sz="1600" dirty="0" smtClean="0"/>
              <a:t> party, except if overridden by fundamental rights of DS.</a:t>
            </a:r>
          </a:p>
          <a:p>
            <a:pPr marL="571500" indent="-514350"/>
            <a:r>
              <a:rPr lang="en-US" sz="2000" dirty="0"/>
              <a:t>D</a:t>
            </a:r>
            <a:r>
              <a:rPr lang="en-US" sz="2000" dirty="0" smtClean="0"/>
              <a:t>efault = processing is unlawful, unless if fits within art. 6(1)(a)-(f)</a:t>
            </a:r>
          </a:p>
          <a:p>
            <a:pPr marL="571500" indent="-514350"/>
            <a:r>
              <a:rPr lang="en-US" sz="2000" dirty="0" smtClean="0"/>
              <a:t>The </a:t>
            </a:r>
            <a:r>
              <a:rPr lang="en-US" sz="2000" dirty="0"/>
              <a:t>art. 6(1) exhaustive list is a major achievement of GDPR &amp; 1995 DPD </a:t>
            </a:r>
          </a:p>
          <a:p>
            <a:pPr marL="971550" lvl="1" indent="-514350"/>
            <a:r>
              <a:rPr lang="en-US" sz="1800" dirty="0" smtClean="0"/>
              <a:t>1981 </a:t>
            </a:r>
            <a:r>
              <a:rPr lang="en-US" sz="1800" dirty="0"/>
              <a:t>Conv</a:t>
            </a:r>
            <a:r>
              <a:rPr lang="en-US" sz="1800" dirty="0" smtClean="0"/>
              <a:t>. 108 </a:t>
            </a:r>
            <a:r>
              <a:rPr lang="en-US" sz="1800" dirty="0"/>
              <a:t>did not list grounds of lawful processing; nor 1980 </a:t>
            </a:r>
            <a:r>
              <a:rPr lang="en-US" sz="1800" dirty="0" smtClean="0"/>
              <a:t>OECD.</a:t>
            </a:r>
          </a:p>
        </p:txBody>
      </p:sp>
    </p:spTree>
    <p:extLst>
      <p:ext uri="{BB962C8B-B14F-4D97-AF65-F5344CB8AC3E}">
        <p14:creationId xmlns:p14="http://schemas.microsoft.com/office/powerpoint/2010/main" val="372762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3</a:t>
            </a:r>
            <a:r>
              <a:rPr lang="en-US" sz="3600" dirty="0"/>
              <a:t> </a:t>
            </a:r>
            <a:r>
              <a:rPr lang="en-US" sz="3100" dirty="0"/>
              <a:t>Principles (requirements for processing)</a:t>
            </a:r>
            <a:r>
              <a:rPr lang="en-US" sz="4000" dirty="0"/>
              <a:t/>
            </a:r>
            <a:br>
              <a:rPr lang="en-US" sz="4000" dirty="0"/>
            </a:br>
            <a:r>
              <a:rPr lang="en-US" sz="4000" dirty="0"/>
              <a:t>‘Initial’ </a:t>
            </a:r>
            <a:r>
              <a:rPr lang="en-US" sz="4000" dirty="0" smtClean="0"/>
              <a:t>processing (cont.)</a:t>
            </a:r>
            <a:endParaRPr lang="en-US" sz="4000" dirty="0"/>
          </a:p>
        </p:txBody>
      </p:sp>
      <p:sp>
        <p:nvSpPr>
          <p:cNvPr id="3" name="Content Placeholder 2"/>
          <p:cNvSpPr>
            <a:spLocks noGrp="1"/>
          </p:cNvSpPr>
          <p:nvPr>
            <p:ph idx="1"/>
          </p:nvPr>
        </p:nvSpPr>
        <p:spPr>
          <a:xfrm>
            <a:off x="457200" y="1600200"/>
            <a:ext cx="8229600" cy="4813300"/>
          </a:xfrm>
        </p:spPr>
        <p:txBody>
          <a:bodyPr>
            <a:normAutofit fontScale="77500" lnSpcReduction="20000"/>
          </a:bodyPr>
          <a:lstStyle/>
          <a:p>
            <a:pPr marL="571500" indent="-514350"/>
            <a:r>
              <a:rPr lang="en-US" sz="2200" dirty="0" smtClean="0"/>
              <a:t>Despite (a), this is not a ‘notice &amp; consent’ model</a:t>
            </a:r>
          </a:p>
          <a:p>
            <a:pPr marL="971550" lvl="1" indent="-514350"/>
            <a:r>
              <a:rPr lang="en-US" sz="1800" dirty="0" smtClean="0"/>
              <a:t>EDPB </a:t>
            </a:r>
            <a:r>
              <a:rPr lang="en-US" sz="1800" dirty="0"/>
              <a:t>GLs on Consent (originally WP29 2017, adopted by EDPB</a:t>
            </a:r>
            <a:r>
              <a:rPr lang="en-US" sz="1800" dirty="0" smtClean="0"/>
              <a:t>) say consent </a:t>
            </a:r>
            <a:r>
              <a:rPr lang="en-US" sz="1800" dirty="0"/>
              <a:t>is not always a proper legal basis (</a:t>
            </a:r>
            <a:r>
              <a:rPr lang="en-US" sz="1800" dirty="0" err="1"/>
              <a:t>eg</a:t>
            </a:r>
            <a:r>
              <a:rPr lang="en-US" sz="1800" dirty="0"/>
              <a:t> not to replace (e); not where employers should rely on (f) instead); consent is not a panacea.</a:t>
            </a:r>
          </a:p>
          <a:p>
            <a:pPr marL="571500" indent="-514350"/>
            <a:r>
              <a:rPr lang="en-US" sz="2400" dirty="0" smtClean="0"/>
              <a:t>Legislation </a:t>
            </a:r>
            <a:r>
              <a:rPr lang="en-US" sz="2400" dirty="0"/>
              <a:t>of EU States (not foreign countries) can set terms of (c)&amp;(e</a:t>
            </a:r>
            <a:r>
              <a:rPr lang="en-US" sz="2400" dirty="0" smtClean="0"/>
              <a:t>) (legal obligations &amp; public interest) </a:t>
            </a:r>
          </a:p>
          <a:p>
            <a:pPr marL="971550" lvl="1" indent="-514350"/>
            <a:r>
              <a:rPr lang="en-US" sz="2000" dirty="0" smtClean="0"/>
              <a:t>but </a:t>
            </a:r>
            <a:r>
              <a:rPr lang="en-US" sz="2000" dirty="0"/>
              <a:t>with obligations to set protections as </a:t>
            </a:r>
            <a:r>
              <a:rPr lang="en-US" sz="2000" dirty="0" smtClean="0"/>
              <a:t>well (art</a:t>
            </a:r>
            <a:r>
              <a:rPr lang="en-US" sz="2000" dirty="0"/>
              <a:t>. 6(2)-(3</a:t>
            </a:r>
            <a:r>
              <a:rPr lang="en-US" sz="2000" dirty="0" smtClean="0"/>
              <a:t>))</a:t>
            </a:r>
          </a:p>
          <a:p>
            <a:pPr marL="571500" indent="-514350"/>
            <a:r>
              <a:rPr lang="en-US" sz="2400" dirty="0" smtClean="0"/>
              <a:t>Ground (f) of legit. interests of controller/ 3</a:t>
            </a:r>
            <a:r>
              <a:rPr lang="en-US" sz="2400" baseline="30000" dirty="0" smtClean="0"/>
              <a:t>rd</a:t>
            </a:r>
            <a:r>
              <a:rPr lang="en-US" sz="2400" dirty="0" smtClean="0"/>
              <a:t> P (</a:t>
            </a:r>
            <a:r>
              <a:rPr lang="en-US" sz="2400" dirty="0" err="1" smtClean="0"/>
              <a:t>Rs</a:t>
            </a:r>
            <a:r>
              <a:rPr lang="en-US" sz="2400" dirty="0" smtClean="0"/>
              <a:t> 47-49)</a:t>
            </a:r>
          </a:p>
          <a:p>
            <a:pPr marL="971550" lvl="1" indent="-514350"/>
            <a:r>
              <a:rPr lang="en-US" sz="2000" dirty="0" smtClean="0"/>
              <a:t>‘legit. interest’ is one </a:t>
            </a:r>
            <a:r>
              <a:rPr lang="en-US" sz="2000" dirty="0" err="1" smtClean="0"/>
              <a:t>recognised</a:t>
            </a:r>
            <a:r>
              <a:rPr lang="en-US" sz="2000" dirty="0" smtClean="0"/>
              <a:t> in EU/State law, even if implicitly</a:t>
            </a:r>
          </a:p>
          <a:p>
            <a:pPr marL="971550" lvl="1" indent="-514350"/>
            <a:r>
              <a:rPr lang="en-US" sz="2000" dirty="0" err="1" smtClean="0"/>
              <a:t>Egs</a:t>
            </a:r>
            <a:r>
              <a:rPr lang="en-US" sz="2000" dirty="0" smtClean="0"/>
              <a:t> are fraud prevention; security; direct marketing;  intra-Co transfers</a:t>
            </a:r>
          </a:p>
          <a:p>
            <a:pPr marL="971550" lvl="1" indent="-514350"/>
            <a:r>
              <a:rPr lang="en-US" sz="2000" dirty="0" smtClean="0"/>
              <a:t>Must not override ‘fundamental rights and freedoms’ of data subjects (controller must perform and document ‘balancing test’ before processing: de </a:t>
            </a:r>
            <a:r>
              <a:rPr lang="en-US" sz="2000" dirty="0" err="1" smtClean="0"/>
              <a:t>Terwangne</a:t>
            </a:r>
            <a:r>
              <a:rPr lang="en-US" sz="2000" dirty="0" smtClean="0"/>
              <a:t> </a:t>
            </a:r>
            <a:r>
              <a:rPr lang="en-US" sz="2000" dirty="0"/>
              <a:t>in </a:t>
            </a:r>
            <a:r>
              <a:rPr lang="en-US" sz="2000" dirty="0" err="1"/>
              <a:t>Kuner</a:t>
            </a:r>
            <a:r>
              <a:rPr lang="en-US" sz="2000" dirty="0"/>
              <a:t> et al 2018)</a:t>
            </a:r>
          </a:p>
          <a:p>
            <a:pPr marL="571500" indent="-514350"/>
            <a:r>
              <a:rPr lang="en-US" sz="2400" dirty="0" smtClean="0"/>
              <a:t>Ground (f) needed for freedom of press, literature </a:t>
            </a:r>
            <a:r>
              <a:rPr lang="en-US" sz="2400" dirty="0" err="1" smtClean="0"/>
              <a:t>etc</a:t>
            </a:r>
            <a:r>
              <a:rPr lang="en-US" sz="2400" dirty="0" smtClean="0"/>
              <a:t> (unless (e) used)</a:t>
            </a:r>
          </a:p>
          <a:p>
            <a:pPr marL="571500" indent="-514350"/>
            <a:r>
              <a:rPr lang="en-US" sz="2400" dirty="0" smtClean="0"/>
              <a:t>As </a:t>
            </a:r>
            <a:r>
              <a:rPr lang="en-US" sz="2400" dirty="0"/>
              <a:t>well as ‘</a:t>
            </a:r>
            <a:r>
              <a:rPr lang="en-US" sz="2400" b="1" dirty="0"/>
              <a:t>necessity</a:t>
            </a:r>
            <a:r>
              <a:rPr lang="en-US" sz="2400" dirty="0"/>
              <a:t>’ (art. </a:t>
            </a:r>
            <a:r>
              <a:rPr lang="en-US" sz="2400" dirty="0" smtClean="0"/>
              <a:t>6 (b)-(f) all refer)</a:t>
            </a:r>
            <a:r>
              <a:rPr lang="en-US" sz="2400" dirty="0"/>
              <a:t>, ‘</a:t>
            </a:r>
            <a:r>
              <a:rPr lang="en-US" sz="2400" b="1" dirty="0"/>
              <a:t>proportionality</a:t>
            </a:r>
            <a:r>
              <a:rPr lang="en-US" sz="2400" dirty="0"/>
              <a:t>’ is a key principle in EU law </a:t>
            </a:r>
            <a:r>
              <a:rPr lang="en-US" sz="2400" dirty="0" smtClean="0"/>
              <a:t>(rec</a:t>
            </a:r>
            <a:r>
              <a:rPr lang="en-US" sz="2400" dirty="0"/>
              <a:t>. 4, 156, 170</a:t>
            </a:r>
            <a:r>
              <a:rPr lang="en-US" sz="2400" dirty="0" smtClean="0"/>
              <a:t>)</a:t>
            </a:r>
          </a:p>
          <a:p>
            <a:pPr marL="971550" lvl="1" indent="-514350"/>
            <a:r>
              <a:rPr lang="en-US" sz="2000" dirty="0" smtClean="0"/>
              <a:t>Ground of processing will only be ‘necessary’ ‘if there is no better suited or less intrusive alternative available’: de </a:t>
            </a:r>
            <a:r>
              <a:rPr lang="en-US" sz="2000" dirty="0" err="1" smtClean="0"/>
              <a:t>Terwangne</a:t>
            </a:r>
            <a:r>
              <a:rPr lang="en-US" sz="2000" dirty="0" smtClean="0"/>
              <a:t> in </a:t>
            </a:r>
            <a:r>
              <a:rPr lang="en-US" sz="2000" dirty="0" err="1" smtClean="0"/>
              <a:t>Kuner</a:t>
            </a:r>
            <a:r>
              <a:rPr lang="en-US" sz="2000" dirty="0" smtClean="0"/>
              <a:t> et al 2018</a:t>
            </a:r>
            <a:endParaRPr lang="en-US" sz="2000" dirty="0"/>
          </a:p>
          <a:p>
            <a:pPr marL="571500" indent="-514350"/>
            <a:r>
              <a:rPr lang="en-US" sz="2400" dirty="0"/>
              <a:t>Result: </a:t>
            </a:r>
            <a:r>
              <a:rPr lang="en-US" sz="2400" dirty="0" smtClean="0"/>
              <a:t>More </a:t>
            </a:r>
            <a:r>
              <a:rPr lang="en-US" sz="2400" dirty="0"/>
              <a:t>bases for lawful processing than just </a:t>
            </a:r>
            <a:r>
              <a:rPr lang="en-US" sz="2400" dirty="0" smtClean="0"/>
              <a:t>consent are needed</a:t>
            </a:r>
            <a:endParaRPr lang="en-US" sz="2400" dirty="0"/>
          </a:p>
          <a:p>
            <a:pPr marL="971550" lvl="1" indent="-514350"/>
            <a:r>
              <a:rPr lang="en-US" sz="2100" dirty="0"/>
              <a:t>Legitimacy of secondary uses (next) also does not depend on </a:t>
            </a:r>
            <a:r>
              <a:rPr lang="en-US" sz="2100" dirty="0" smtClean="0"/>
              <a:t>consent</a:t>
            </a:r>
            <a:endParaRPr lang="en-US" sz="2100" dirty="0"/>
          </a:p>
        </p:txBody>
      </p:sp>
    </p:spTree>
    <p:extLst>
      <p:ext uri="{BB962C8B-B14F-4D97-AF65-F5344CB8AC3E}">
        <p14:creationId xmlns:p14="http://schemas.microsoft.com/office/powerpoint/2010/main" val="88266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a:t>
            </a:r>
            <a:r>
              <a:rPr lang="en-US" sz="2800" dirty="0"/>
              <a:t> </a:t>
            </a:r>
            <a:r>
              <a:rPr lang="en-US" sz="2400" dirty="0"/>
              <a:t>Principles (requirements for processing)</a:t>
            </a:r>
            <a:r>
              <a:rPr lang="en-US" sz="3600" dirty="0"/>
              <a:t/>
            </a:r>
            <a:br>
              <a:rPr lang="en-US" sz="3600" dirty="0"/>
            </a:br>
            <a:r>
              <a:rPr lang="en-US" sz="3600" dirty="0"/>
              <a:t>‘Initial’ processing (cont.)</a:t>
            </a:r>
            <a:endParaRPr lang="en-US" sz="2400" dirty="0"/>
          </a:p>
        </p:txBody>
      </p:sp>
      <p:sp>
        <p:nvSpPr>
          <p:cNvPr id="3" name="Content Placeholder 2"/>
          <p:cNvSpPr>
            <a:spLocks noGrp="1"/>
          </p:cNvSpPr>
          <p:nvPr>
            <p:ph idx="1"/>
          </p:nvPr>
        </p:nvSpPr>
        <p:spPr/>
        <p:txBody>
          <a:bodyPr/>
          <a:lstStyle/>
          <a:p>
            <a:r>
              <a:rPr lang="en-US" dirty="0"/>
              <a:t>E</a:t>
            </a:r>
            <a:r>
              <a:rPr lang="en-US" dirty="0" smtClean="0"/>
              <a:t>nforcement actions based on art. 6.</a:t>
            </a:r>
          </a:p>
          <a:p>
            <a:endParaRPr lang="en-US" dirty="0"/>
          </a:p>
        </p:txBody>
      </p:sp>
    </p:spTree>
    <p:extLst>
      <p:ext uri="{BB962C8B-B14F-4D97-AF65-F5344CB8AC3E}">
        <p14:creationId xmlns:p14="http://schemas.microsoft.com/office/powerpoint/2010/main" val="247359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Principles (requirements for processing)</a:t>
            </a:r>
            <a:br>
              <a:rPr lang="en-US" sz="2800" dirty="0" smtClean="0"/>
            </a:br>
            <a:r>
              <a:rPr lang="en-US" sz="3600" dirty="0" smtClean="0"/>
              <a:t>‘Secondary processing’ requirements</a:t>
            </a:r>
            <a:endParaRPr lang="en-US" sz="3600" dirty="0"/>
          </a:p>
        </p:txBody>
      </p:sp>
      <p:sp>
        <p:nvSpPr>
          <p:cNvPr id="3" name="Content Placeholder 2"/>
          <p:cNvSpPr>
            <a:spLocks noGrp="1"/>
          </p:cNvSpPr>
          <p:nvPr>
            <p:ph idx="1"/>
          </p:nvPr>
        </p:nvSpPr>
        <p:spPr>
          <a:xfrm>
            <a:off x="457200" y="1600200"/>
            <a:ext cx="8229600" cy="4913086"/>
          </a:xfrm>
        </p:spPr>
        <p:txBody>
          <a:bodyPr>
            <a:noAutofit/>
          </a:bodyPr>
          <a:lstStyle/>
          <a:p>
            <a:r>
              <a:rPr lang="en-US" sz="2400" dirty="0" smtClean="0">
                <a:hlinkClick r:id="rId2"/>
              </a:rPr>
              <a:t>Art. 6(4) </a:t>
            </a:r>
            <a:r>
              <a:rPr lang="en-US" sz="2400" dirty="0" smtClean="0"/>
              <a:t>determines what processing beyond the ‘specific purposes’ of initial collection are ‘</a:t>
            </a:r>
            <a:r>
              <a:rPr lang="en-US" sz="2400" b="1" dirty="0" smtClean="0"/>
              <a:t>compatible</a:t>
            </a:r>
            <a:r>
              <a:rPr lang="en-US" sz="2400" dirty="0" smtClean="0"/>
              <a:t>’. </a:t>
            </a:r>
          </a:p>
          <a:p>
            <a:pPr lvl="1"/>
            <a:r>
              <a:rPr lang="en-US" sz="2000" dirty="0" smtClean="0">
                <a:hlinkClick r:id="rId3"/>
              </a:rPr>
              <a:t>Art. 5(1)(b) </a:t>
            </a:r>
            <a:r>
              <a:rPr lang="en-US" sz="2000" dirty="0" smtClean="0"/>
              <a:t>prohibits ‘incompatible’ processing: the fundamental </a:t>
            </a:r>
            <a:r>
              <a:rPr lang="en-US" sz="2000" b="1" dirty="0" smtClean="0"/>
              <a:t>‘purpose limitation’ test </a:t>
            </a:r>
            <a:r>
              <a:rPr lang="en-US" sz="2000" dirty="0" smtClean="0"/>
              <a:t>(‘specific, explicit and legitimate purposes’)</a:t>
            </a:r>
          </a:p>
          <a:p>
            <a:pPr lvl="1"/>
            <a:r>
              <a:rPr lang="en-US" sz="2000" dirty="0" smtClean="0"/>
              <a:t>‘purpose of collection’ is still the key: NOT ‘notice and consent’ (US)</a:t>
            </a:r>
          </a:p>
          <a:p>
            <a:r>
              <a:rPr lang="en-US" sz="2400" dirty="0" smtClean="0"/>
              <a:t>‘Compatible’ processing can be based on (art. 6(4)) one of 3 grounds:</a:t>
            </a:r>
          </a:p>
          <a:p>
            <a:pPr marL="971550" lvl="1" indent="-514350">
              <a:buFont typeface="+mj-lt"/>
              <a:buAutoNum type="arabicPeriod"/>
            </a:pPr>
            <a:r>
              <a:rPr lang="en-US" sz="2000" dirty="0" smtClean="0"/>
              <a:t>DS </a:t>
            </a:r>
            <a:r>
              <a:rPr lang="en-US" sz="2000" b="1" dirty="0" smtClean="0"/>
              <a:t>consent</a:t>
            </a:r>
            <a:r>
              <a:rPr lang="en-US" sz="2000" dirty="0" smtClean="0"/>
              <a:t> (see </a:t>
            </a:r>
            <a:r>
              <a:rPr lang="en-US" sz="2000" dirty="0" smtClean="0">
                <a:hlinkClick r:id="rId4"/>
              </a:rPr>
              <a:t>art. 7 </a:t>
            </a:r>
            <a:r>
              <a:rPr lang="en-US" sz="2000" dirty="0" smtClean="0"/>
              <a:t>consent </a:t>
            </a:r>
            <a:r>
              <a:rPr lang="en-US" sz="2000" dirty="0" err="1" smtClean="0"/>
              <a:t>defn</a:t>
            </a:r>
            <a:r>
              <a:rPr lang="en-US" sz="2000" dirty="0" smtClean="0"/>
              <a:t>); no ‘compatibility’ required;</a:t>
            </a:r>
          </a:p>
          <a:p>
            <a:pPr marL="971550" lvl="1" indent="-514350">
              <a:buFont typeface="+mj-lt"/>
              <a:buAutoNum type="arabicPeriod"/>
            </a:pPr>
            <a:r>
              <a:rPr lang="en-US" sz="2000" dirty="0" smtClean="0"/>
              <a:t>art. 23(1) </a:t>
            </a:r>
            <a:r>
              <a:rPr lang="en-US" sz="2000" b="1" dirty="0" smtClean="0"/>
              <a:t>EU State laws </a:t>
            </a:r>
            <a:r>
              <a:rPr lang="en-US" sz="2000" dirty="0" smtClean="0"/>
              <a:t>(national security </a:t>
            </a:r>
            <a:r>
              <a:rPr lang="en-US" sz="2000" dirty="0" err="1" smtClean="0"/>
              <a:t>etc</a:t>
            </a:r>
            <a:r>
              <a:rPr lang="en-US" sz="2000" dirty="0" smtClean="0"/>
              <a:t>)</a:t>
            </a:r>
            <a:r>
              <a:rPr lang="en-US" sz="2000" dirty="0"/>
              <a:t>; no ‘compatibility’ required</a:t>
            </a:r>
            <a:r>
              <a:rPr lang="en-US" sz="2000" dirty="0" smtClean="0"/>
              <a:t>;</a:t>
            </a:r>
          </a:p>
          <a:p>
            <a:pPr marL="971550" lvl="1" indent="-514350">
              <a:buFont typeface="+mj-lt"/>
              <a:buAutoNum type="arabicPeriod"/>
            </a:pPr>
            <a:r>
              <a:rPr lang="en-US" sz="2000" dirty="0" smtClean="0"/>
              <a:t>Controller assesses </a:t>
            </a:r>
            <a:r>
              <a:rPr lang="en-US" sz="2000" b="1" dirty="0" smtClean="0"/>
              <a:t>compatibility</a:t>
            </a:r>
            <a:r>
              <a:rPr lang="en-US" sz="2000" dirty="0" smtClean="0"/>
              <a:t> based on (a) link between purposes; (b) context of collection; (c) nature of PD (sensitive?); (d) possible consequences; (e) safeguards..</a:t>
            </a:r>
          </a:p>
        </p:txBody>
      </p:sp>
    </p:spTree>
    <p:extLst>
      <p:ext uri="{BB962C8B-B14F-4D97-AF65-F5344CB8AC3E}">
        <p14:creationId xmlns:p14="http://schemas.microsoft.com/office/powerpoint/2010/main" val="375453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 Principles (requirements for processing)</a:t>
            </a:r>
            <a:br>
              <a:rPr lang="en-US" sz="2400" dirty="0"/>
            </a:br>
            <a:r>
              <a:rPr lang="en-US" sz="3600" dirty="0"/>
              <a:t>‘</a:t>
            </a:r>
            <a:r>
              <a:rPr lang="en-US" sz="3200" dirty="0"/>
              <a:t>Secondary processing’ </a:t>
            </a:r>
            <a:r>
              <a:rPr lang="en-US" sz="3200" dirty="0" smtClean="0"/>
              <a:t>requirements (cont.)</a:t>
            </a:r>
            <a:endParaRPr lang="en-US" sz="2000" dirty="0"/>
          </a:p>
        </p:txBody>
      </p:sp>
      <p:sp>
        <p:nvSpPr>
          <p:cNvPr id="3" name="Content Placeholder 2"/>
          <p:cNvSpPr>
            <a:spLocks noGrp="1"/>
          </p:cNvSpPr>
          <p:nvPr>
            <p:ph idx="1"/>
          </p:nvPr>
        </p:nvSpPr>
        <p:spPr/>
        <p:txBody>
          <a:bodyPr>
            <a:normAutofit/>
          </a:bodyPr>
          <a:lstStyle/>
          <a:p>
            <a:r>
              <a:rPr lang="en-US" sz="2000" dirty="0"/>
              <a:t>An </a:t>
            </a:r>
            <a:r>
              <a:rPr lang="en-US" sz="2000" b="1" dirty="0"/>
              <a:t>objective test</a:t>
            </a:r>
            <a:r>
              <a:rPr lang="en-US" sz="2000" dirty="0"/>
              <a:t>: If controller gets it wrong, </a:t>
            </a:r>
            <a:r>
              <a:rPr lang="en-US" sz="2000" dirty="0" smtClean="0"/>
              <a:t>liability follows irrespective </a:t>
            </a:r>
            <a:r>
              <a:rPr lang="en-US" sz="2000" dirty="0"/>
              <a:t>of bona fides</a:t>
            </a:r>
          </a:p>
          <a:p>
            <a:pPr lvl="1"/>
            <a:r>
              <a:rPr lang="en-US" sz="1800" dirty="0"/>
              <a:t>Part of ‘demonstrable accountability’; </a:t>
            </a:r>
            <a:endParaRPr lang="en-US" sz="1800" dirty="0" smtClean="0"/>
          </a:p>
          <a:p>
            <a:pPr lvl="1"/>
            <a:r>
              <a:rPr lang="en-US" sz="1800" dirty="0" smtClean="0"/>
              <a:t>But </a:t>
            </a:r>
            <a:r>
              <a:rPr lang="en-US" sz="1800" dirty="0"/>
              <a:t>what will = ‘responsive regulation’?</a:t>
            </a:r>
            <a:r>
              <a:rPr lang="en-US" sz="1800" dirty="0" smtClean="0"/>
              <a:t>? Publication of penalties </a:t>
            </a:r>
            <a:r>
              <a:rPr lang="en-US" sz="1800" smtClean="0"/>
              <a:t>will help.</a:t>
            </a:r>
            <a:endParaRPr lang="en-US" sz="1800" dirty="0"/>
          </a:p>
          <a:p>
            <a:pPr lvl="1"/>
            <a:r>
              <a:rPr lang="en-US" sz="1800" dirty="0"/>
              <a:t>Result: Controllers may take a conservative approach – or ignore?</a:t>
            </a:r>
            <a:r>
              <a:rPr lang="en-US" sz="1800" dirty="0" smtClean="0"/>
              <a:t>?</a:t>
            </a:r>
            <a:endParaRPr lang="en-US" dirty="0" smtClean="0"/>
          </a:p>
          <a:p>
            <a:r>
              <a:rPr lang="en-US" sz="2400" dirty="0" smtClean="0"/>
              <a:t>Enforcement actions concerning secondary processing:</a:t>
            </a:r>
          </a:p>
          <a:p>
            <a:r>
              <a:rPr lang="en-US" sz="2400" dirty="0" smtClean="0"/>
              <a:t>Greek DPA – PWC fined €150,000 (</a:t>
            </a:r>
            <a:r>
              <a:rPr lang="en-US" sz="2400" dirty="0" smtClean="0">
                <a:hlinkClick r:id="rId2"/>
              </a:rPr>
              <a:t>No. 26/2019</a:t>
            </a:r>
            <a:r>
              <a:rPr lang="en-US" sz="2400" dirty="0" smtClean="0"/>
              <a:t>)</a:t>
            </a:r>
          </a:p>
          <a:p>
            <a:pPr lvl="1"/>
            <a:r>
              <a:rPr lang="en-US" sz="1800" dirty="0" err="1" smtClean="0"/>
              <a:t>PriceWaterhouseCoopers</a:t>
            </a:r>
            <a:r>
              <a:rPr lang="en-US" sz="1800" dirty="0" smtClean="0"/>
              <a:t> (PWC) processed employee data ostensibly on basis of consent (art. 6(1(a)) but in reality on another basis;</a:t>
            </a:r>
          </a:p>
          <a:p>
            <a:pPr lvl="1"/>
            <a:r>
              <a:rPr lang="en-US" sz="1800" dirty="0" smtClean="0"/>
              <a:t>PCW was in breach of art. 5(1)(a)-(c) (including incompatible further processing), and also art. 5(2) demonstrable accountability</a:t>
            </a:r>
          </a:p>
        </p:txBody>
      </p:sp>
    </p:spTree>
    <p:extLst>
      <p:ext uri="{BB962C8B-B14F-4D97-AF65-F5344CB8AC3E}">
        <p14:creationId xmlns:p14="http://schemas.microsoft.com/office/powerpoint/2010/main" val="304779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3 Principles (requirements for processing)</a:t>
            </a:r>
            <a:br>
              <a:rPr lang="en-US" sz="3100" dirty="0" smtClean="0"/>
            </a:br>
            <a:r>
              <a:rPr lang="en-US" sz="3600" dirty="0" smtClean="0"/>
              <a:t>Conditions for </a:t>
            </a:r>
            <a:r>
              <a:rPr lang="en-US" sz="3600" dirty="0" smtClean="0"/>
              <a:t>consent</a:t>
            </a:r>
            <a:endParaRPr lang="en-US" sz="3600"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smtClean="0"/>
              <a:t>Art 4(11) </a:t>
            </a:r>
            <a:r>
              <a:rPr lang="en-US" dirty="0" err="1" smtClean="0"/>
              <a:t>defn</a:t>
            </a:r>
            <a:r>
              <a:rPr lang="en-US" dirty="0" smtClean="0"/>
              <a:t> ‘consent’: ‘freely given, specific, informed &amp; unambiguous indication </a:t>
            </a:r>
            <a:r>
              <a:rPr lang="mr-IN" dirty="0" smtClean="0"/>
              <a:t>…</a:t>
            </a:r>
            <a:r>
              <a:rPr lang="en-AU" dirty="0" smtClean="0"/>
              <a:t> by a clear affirmative action</a:t>
            </a:r>
            <a:r>
              <a:rPr lang="en-AU" dirty="0" smtClean="0"/>
              <a:t>’</a:t>
            </a:r>
            <a:endParaRPr lang="en-AU" dirty="0" smtClean="0"/>
          </a:p>
          <a:p>
            <a:pPr lvl="1"/>
            <a:r>
              <a:rPr lang="en-AU" dirty="0" smtClean="0"/>
              <a:t>‘opt-out’ provisions will be invalid; implied consent </a:t>
            </a:r>
            <a:r>
              <a:rPr lang="en-AU" dirty="0" smtClean="0"/>
              <a:t>impossible</a:t>
            </a:r>
          </a:p>
          <a:p>
            <a:pPr lvl="1"/>
            <a:r>
              <a:rPr lang="en-US" dirty="0"/>
              <a:t>Romania has </a:t>
            </a:r>
            <a:r>
              <a:rPr lang="en-US" dirty="0" smtClean="0"/>
              <a:t>referred Q </a:t>
            </a:r>
            <a:r>
              <a:rPr lang="en-US" dirty="0"/>
              <a:t>to CJEU </a:t>
            </a:r>
            <a:r>
              <a:rPr lang="en-US" dirty="0" smtClean="0"/>
              <a:t>(C-61/19): when </a:t>
            </a:r>
            <a:r>
              <a:rPr lang="en-US" dirty="0"/>
              <a:t>is consent ‘freely given</a:t>
            </a:r>
            <a:r>
              <a:rPr lang="en-US" dirty="0" smtClean="0"/>
              <a:t>’?</a:t>
            </a:r>
            <a:endParaRPr lang="en-US" dirty="0" smtClean="0"/>
          </a:p>
          <a:p>
            <a:r>
              <a:rPr lang="en-US" dirty="0" smtClean="0">
                <a:hlinkClick r:id="rId2"/>
              </a:rPr>
              <a:t>Art. 7 </a:t>
            </a:r>
            <a:r>
              <a:rPr lang="en-US" dirty="0" smtClean="0"/>
              <a:t>Consent requirements:</a:t>
            </a:r>
          </a:p>
          <a:p>
            <a:pPr marL="971550" lvl="1" indent="-514350">
              <a:buFont typeface="+mj-lt"/>
              <a:buAutoNum type="arabicParenR"/>
            </a:pPr>
            <a:r>
              <a:rPr lang="en-US" dirty="0" smtClean="0"/>
              <a:t>Controller must (be able to) </a:t>
            </a:r>
            <a:r>
              <a:rPr lang="en-US" b="1" dirty="0" smtClean="0"/>
              <a:t>demonstrate</a:t>
            </a:r>
            <a:r>
              <a:rPr lang="en-US" dirty="0" smtClean="0"/>
              <a:t> consent, if processing is based on consent (</a:t>
            </a:r>
            <a:r>
              <a:rPr lang="en-US" dirty="0" err="1" smtClean="0"/>
              <a:t>ie</a:t>
            </a:r>
            <a:r>
              <a:rPr lang="en-US" dirty="0" smtClean="0"/>
              <a:t> onus of proof on controller);</a:t>
            </a:r>
          </a:p>
          <a:p>
            <a:pPr marL="971550" lvl="1" indent="-514350">
              <a:buFont typeface="+mj-lt"/>
              <a:buAutoNum type="arabicParenR"/>
            </a:pPr>
            <a:r>
              <a:rPr lang="en-US" dirty="0" smtClean="0"/>
              <a:t>Consents must be </a:t>
            </a:r>
            <a:r>
              <a:rPr lang="en-US" b="1" dirty="0" smtClean="0"/>
              <a:t>unbundled</a:t>
            </a:r>
            <a:r>
              <a:rPr lang="en-US" dirty="0" smtClean="0"/>
              <a:t> and </a:t>
            </a:r>
            <a:r>
              <a:rPr lang="en-US" b="1" dirty="0" smtClean="0"/>
              <a:t>intelligible</a:t>
            </a:r>
            <a:r>
              <a:rPr lang="en-US" dirty="0" smtClean="0"/>
              <a:t> – if not, they are not binding</a:t>
            </a:r>
            <a:r>
              <a:rPr lang="en-US" dirty="0" smtClean="0"/>
              <a:t>;</a:t>
            </a:r>
          </a:p>
          <a:p>
            <a:pPr marL="1371600" lvl="2" indent="-514350"/>
            <a:r>
              <a:rPr lang="en-US" dirty="0" smtClean="0"/>
              <a:t>Also non-binding if constitutes a breach of GDPR (consequences significant).</a:t>
            </a:r>
            <a:endParaRPr lang="en-US" dirty="0" smtClean="0"/>
          </a:p>
          <a:p>
            <a:pPr marL="971550" lvl="1" indent="-514350">
              <a:buFont typeface="+mj-lt"/>
              <a:buAutoNum type="arabicParenR"/>
            </a:pPr>
            <a:r>
              <a:rPr lang="en-US" dirty="0" smtClean="0"/>
              <a:t>Consent can be </a:t>
            </a:r>
            <a:r>
              <a:rPr lang="en-US" b="1" dirty="0" smtClean="0"/>
              <a:t>withdrawn</a:t>
            </a:r>
            <a:r>
              <a:rPr lang="en-US" dirty="0" smtClean="0"/>
              <a:t> at any time (notice required);</a:t>
            </a:r>
          </a:p>
          <a:p>
            <a:pPr marL="1371600" lvl="2" indent="-514350"/>
            <a:r>
              <a:rPr lang="en-US" dirty="0" smtClean="0"/>
              <a:t>But processing could continue on anther basis (</a:t>
            </a:r>
            <a:r>
              <a:rPr lang="en-US" dirty="0" err="1" smtClean="0"/>
              <a:t>eg</a:t>
            </a:r>
            <a:r>
              <a:rPr lang="en-US" dirty="0" smtClean="0"/>
              <a:t> a contract).</a:t>
            </a:r>
          </a:p>
          <a:p>
            <a:pPr marL="971550" lvl="1" indent="-514350">
              <a:buFont typeface="+mj-lt"/>
              <a:buAutoNum type="arabicParenR"/>
            </a:pPr>
            <a:r>
              <a:rPr lang="en-US" dirty="0" smtClean="0"/>
              <a:t>Consent must be ‘</a:t>
            </a:r>
            <a:r>
              <a:rPr lang="en-US" b="1" dirty="0" smtClean="0"/>
              <a:t>freely given</a:t>
            </a:r>
            <a:r>
              <a:rPr lang="en-US" dirty="0" smtClean="0"/>
              <a:t>’– ‘utmost account’ is taken if </a:t>
            </a:r>
            <a:r>
              <a:rPr lang="en-US" b="1" dirty="0" smtClean="0"/>
              <a:t>not necessary </a:t>
            </a:r>
            <a:r>
              <a:rPr lang="en-US" dirty="0" smtClean="0"/>
              <a:t>for a contract/service (aspect of data </a:t>
            </a:r>
            <a:r>
              <a:rPr lang="en-US" dirty="0" err="1" smtClean="0"/>
              <a:t>minimisation</a:t>
            </a:r>
            <a:r>
              <a:rPr lang="en-US" dirty="0" smtClean="0"/>
              <a:t>)</a:t>
            </a:r>
          </a:p>
          <a:p>
            <a:pPr marL="571500" indent="-514350"/>
            <a:r>
              <a:rPr lang="en-US" dirty="0" smtClean="0"/>
              <a:t>A</a:t>
            </a:r>
            <a:r>
              <a:rPr lang="en-US" dirty="0" smtClean="0"/>
              <a:t>rt</a:t>
            </a:r>
            <a:r>
              <a:rPr lang="en-US" dirty="0" smtClean="0"/>
              <a:t>. 8 re children</a:t>
            </a:r>
            <a:r>
              <a:rPr lang="en-US" dirty="0"/>
              <a:t> </a:t>
            </a:r>
            <a:r>
              <a:rPr lang="en-US" dirty="0" smtClean="0"/>
              <a:t>is more restrictive  </a:t>
            </a:r>
          </a:p>
        </p:txBody>
      </p:sp>
    </p:spTree>
    <p:extLst>
      <p:ext uri="{BB962C8B-B14F-4D97-AF65-F5344CB8AC3E}">
        <p14:creationId xmlns:p14="http://schemas.microsoft.com/office/powerpoint/2010/main" val="195092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400" dirty="0" smtClean="0"/>
              <a:t>0.	The global context of data privacy laws</a:t>
            </a:r>
          </a:p>
          <a:p>
            <a:pPr marL="514350" indent="-514350">
              <a:buFont typeface="+mj-lt"/>
              <a:buAutoNum type="arabicPeriod"/>
            </a:pPr>
            <a:r>
              <a:rPr lang="en-US" sz="3400" dirty="0" smtClean="0"/>
              <a:t>GDPR’s place within EU/European law</a:t>
            </a:r>
          </a:p>
          <a:p>
            <a:pPr marL="514350" indent="-514350">
              <a:buFont typeface="+mj-lt"/>
              <a:buAutoNum type="arabicPeriod"/>
            </a:pPr>
            <a:r>
              <a:rPr lang="en-US" sz="3400" dirty="0" smtClean="0"/>
              <a:t>Scope and limitations</a:t>
            </a:r>
          </a:p>
          <a:p>
            <a:pPr marL="514350" indent="-514350">
              <a:buFont typeface="+mj-lt"/>
              <a:buAutoNum type="arabicPeriod"/>
            </a:pPr>
            <a:r>
              <a:rPr lang="en-US" sz="3400" dirty="0" smtClean="0"/>
              <a:t>Principles (requirements for processing)</a:t>
            </a:r>
          </a:p>
          <a:p>
            <a:pPr marL="514350" indent="-514350">
              <a:buFont typeface="+mj-lt"/>
              <a:buAutoNum type="arabicPeriod"/>
            </a:pPr>
            <a:r>
              <a:rPr lang="en-US" sz="3400" dirty="0" smtClean="0"/>
              <a:t>Rights of data subjects</a:t>
            </a:r>
          </a:p>
          <a:p>
            <a:pPr marL="514350" indent="-514350">
              <a:buFont typeface="+mj-lt"/>
              <a:buAutoNum type="arabicPeriod"/>
            </a:pPr>
            <a:r>
              <a:rPr lang="en-US" sz="3400" dirty="0" smtClean="0"/>
              <a:t>Obligations of controllers/processors</a:t>
            </a:r>
          </a:p>
          <a:p>
            <a:pPr marL="514350" indent="-514350">
              <a:buFont typeface="+mj-lt"/>
              <a:buAutoNum type="arabicPeriod"/>
            </a:pPr>
            <a:r>
              <a:rPr lang="en-US" sz="3400" dirty="0" smtClean="0"/>
              <a:t>Independent supervisory authorities (DPAs)</a:t>
            </a:r>
          </a:p>
          <a:p>
            <a:pPr marL="514350" indent="-514350">
              <a:buFont typeface="+mj-lt"/>
              <a:buAutoNum type="arabicPeriod"/>
            </a:pPr>
            <a:r>
              <a:rPr lang="en-US" sz="3400" dirty="0" smtClean="0"/>
              <a:t>Enforcement: Remedies and penalties</a:t>
            </a:r>
          </a:p>
          <a:p>
            <a:pPr marL="514350" indent="-514350">
              <a:buFont typeface="+mj-lt"/>
              <a:buAutoNum type="arabicPeriod"/>
            </a:pPr>
            <a:r>
              <a:rPr lang="en-US" sz="3400" dirty="0" smtClean="0"/>
              <a:t>Consistency and cooperation between DPAs</a:t>
            </a:r>
          </a:p>
          <a:p>
            <a:pPr marL="514350" indent="-514350">
              <a:buFont typeface="+mj-lt"/>
              <a:buAutoNum type="arabicPeriod"/>
            </a:pPr>
            <a:r>
              <a:rPr lang="en-US" sz="3400" dirty="0" smtClean="0"/>
              <a:t>Transfers to 3</a:t>
            </a:r>
            <a:r>
              <a:rPr lang="en-US" sz="3400" baseline="30000" dirty="0" smtClean="0"/>
              <a:t>rd</a:t>
            </a:r>
            <a:r>
              <a:rPr lang="en-US" sz="3400" dirty="0" smtClean="0"/>
              <a:t> countries (‘adequacy’ + more)</a:t>
            </a:r>
          </a:p>
          <a:p>
            <a:pPr marL="514350" indent="-514350">
              <a:buFont typeface="+mj-lt"/>
              <a:buAutoNum type="arabicPeriod"/>
            </a:pPr>
            <a:r>
              <a:rPr lang="en-US" sz="3400" dirty="0" smtClean="0"/>
              <a:t>Global effect of GDPR on other countries</a:t>
            </a:r>
          </a:p>
          <a:p>
            <a:pPr marL="514350" indent="-514350">
              <a:buFont typeface="+mj-lt"/>
              <a:buAutoNum type="arabicPeriod"/>
            </a:pPr>
            <a:r>
              <a:rPr lang="en-US" sz="3400" dirty="0" smtClean="0"/>
              <a:t>Convention 108 – The other European standard</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778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3 Principles (requirements for processing)</a:t>
            </a:r>
            <a:br>
              <a:rPr lang="en-US" sz="2800" dirty="0"/>
            </a:br>
            <a:r>
              <a:rPr lang="en-US" sz="3200" dirty="0"/>
              <a:t>Conditions for </a:t>
            </a:r>
            <a:r>
              <a:rPr lang="en-US" sz="3200" dirty="0" smtClean="0"/>
              <a:t>‘</a:t>
            </a:r>
            <a:r>
              <a:rPr lang="en-US" sz="3200" dirty="0"/>
              <a:t>sensitive’ </a:t>
            </a:r>
            <a:r>
              <a:rPr lang="en-US" sz="3200" dirty="0" smtClean="0"/>
              <a:t>processing</a:t>
            </a:r>
            <a:endParaRPr lang="en-US" sz="3200" dirty="0"/>
          </a:p>
        </p:txBody>
      </p:sp>
      <p:sp>
        <p:nvSpPr>
          <p:cNvPr id="3" name="Content Placeholder 2"/>
          <p:cNvSpPr>
            <a:spLocks noGrp="1"/>
          </p:cNvSpPr>
          <p:nvPr>
            <p:ph idx="1"/>
          </p:nvPr>
        </p:nvSpPr>
        <p:spPr/>
        <p:txBody>
          <a:bodyPr>
            <a:normAutofit fontScale="77500" lnSpcReduction="20000"/>
          </a:bodyPr>
          <a:lstStyle/>
          <a:p>
            <a:pPr marL="571500" indent="-514350"/>
            <a:r>
              <a:rPr lang="en-US" dirty="0">
                <a:hlinkClick r:id="rId2"/>
              </a:rPr>
              <a:t>Art. 9 </a:t>
            </a:r>
            <a:r>
              <a:rPr lang="en-US" dirty="0"/>
              <a:t>re sensitive/’special’ data is </a:t>
            </a:r>
            <a:r>
              <a:rPr lang="en-US" dirty="0" smtClean="0"/>
              <a:t>even more </a:t>
            </a:r>
            <a:r>
              <a:rPr lang="en-US" dirty="0"/>
              <a:t>restrictive </a:t>
            </a:r>
            <a:endParaRPr lang="en-AU" dirty="0"/>
          </a:p>
          <a:p>
            <a:pPr marL="971550" lvl="1" indent="-514350"/>
            <a:r>
              <a:rPr lang="en-AU" dirty="0"/>
              <a:t>A</a:t>
            </a:r>
            <a:r>
              <a:rPr lang="en-US" dirty="0" err="1"/>
              <a:t>rt</a:t>
            </a:r>
            <a:r>
              <a:rPr lang="en-US" dirty="0"/>
              <a:t> 9(1) adds genetic and biometric data to what was ‘sensitive’ in 1995 Directive.</a:t>
            </a:r>
          </a:p>
          <a:p>
            <a:pPr marL="971550" lvl="1" indent="-514350"/>
            <a:r>
              <a:rPr lang="en-US" dirty="0"/>
              <a:t>Processing prohibited unless (art. 9(1</a:t>
            </a:r>
            <a:r>
              <a:rPr lang="en-US" dirty="0" smtClean="0"/>
              <a:t>)(a)) </a:t>
            </a:r>
            <a:r>
              <a:rPr lang="en-US" dirty="0"/>
              <a:t>‘</a:t>
            </a:r>
            <a:r>
              <a:rPr lang="en-US" b="1" dirty="0"/>
              <a:t>explicit</a:t>
            </a:r>
            <a:r>
              <a:rPr lang="en-US" dirty="0"/>
              <a:t> consent’ obtained (States can prevent</a:t>
            </a:r>
            <a:r>
              <a:rPr lang="en-US" dirty="0" smtClean="0"/>
              <a:t>); or other exceptions apply</a:t>
            </a:r>
            <a:endParaRPr lang="en-US" dirty="0"/>
          </a:p>
          <a:p>
            <a:pPr marL="971550" lvl="1" indent="-514350"/>
            <a:r>
              <a:rPr lang="en-US" dirty="0" smtClean="0"/>
              <a:t>Art. 9(2)(b)-(j) exceptions  incl</a:t>
            </a:r>
            <a:r>
              <a:rPr lang="en-US" dirty="0"/>
              <a:t>. </a:t>
            </a:r>
            <a:r>
              <a:rPr lang="en-US" dirty="0" smtClean="0"/>
              <a:t>(e) PD </a:t>
            </a:r>
            <a:r>
              <a:rPr lang="en-US" dirty="0"/>
              <a:t>‘manifestly made public by the data subject</a:t>
            </a:r>
            <a:r>
              <a:rPr lang="en-US" dirty="0" smtClean="0"/>
              <a:t>’; &amp; many public interests.</a:t>
            </a:r>
            <a:endParaRPr lang="en-US" dirty="0"/>
          </a:p>
          <a:p>
            <a:pPr marL="971550" lvl="1" indent="-514350"/>
            <a:r>
              <a:rPr lang="en-US" dirty="0"/>
              <a:t>But EU State laws can vary exceptions (art. 9(4)).</a:t>
            </a:r>
          </a:p>
          <a:p>
            <a:pPr marL="971550" lvl="1" indent="-514350"/>
            <a:r>
              <a:rPr lang="en-US" dirty="0">
                <a:hlinkClick r:id="rId3"/>
              </a:rPr>
              <a:t>Austrian DPA penalises Post office </a:t>
            </a:r>
            <a:r>
              <a:rPr lang="en-US" dirty="0"/>
              <a:t>(12 Feb. 2019; on appeal): Post inferred preferences for political parties from statistical information; Held to be processing of political opinions without express consent; processing banned, and erasure of all data ordered</a:t>
            </a:r>
            <a:r>
              <a:rPr lang="en-US" dirty="0" smtClean="0"/>
              <a:t>.</a:t>
            </a:r>
            <a:endParaRPr lang="en-US" dirty="0"/>
          </a:p>
          <a:p>
            <a:r>
              <a:rPr lang="en-US" dirty="0" smtClean="0"/>
              <a:t>QUESTIONS 6 &amp; 7</a:t>
            </a:r>
            <a:endParaRPr lang="en-US" dirty="0"/>
          </a:p>
        </p:txBody>
      </p:sp>
    </p:spTree>
    <p:extLst>
      <p:ext uri="{BB962C8B-B14F-4D97-AF65-F5344CB8AC3E}">
        <p14:creationId xmlns:p14="http://schemas.microsoft.com/office/powerpoint/2010/main" val="364233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Rights of data subjects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GDPR gives stronger rights than the Directive:</a:t>
            </a:r>
          </a:p>
          <a:p>
            <a:pPr marL="514350" indent="-514350">
              <a:buFont typeface="+mj-lt"/>
              <a:buAutoNum type="arabicPeriod"/>
            </a:pPr>
            <a:r>
              <a:rPr lang="en-US" b="1" dirty="0" smtClean="0"/>
              <a:t>Notices</a:t>
            </a:r>
            <a:r>
              <a:rPr lang="en-US" dirty="0" smtClean="0"/>
              <a:t> on collection/use (arts. 13-14) from DS or 3</a:t>
            </a:r>
            <a:r>
              <a:rPr lang="en-US" baseline="30000" dirty="0" smtClean="0"/>
              <a:t>rd</a:t>
            </a:r>
            <a:r>
              <a:rPr lang="en-US" dirty="0" smtClean="0"/>
              <a:t> parties</a:t>
            </a:r>
          </a:p>
          <a:p>
            <a:pPr marL="514350" indent="-514350">
              <a:buFont typeface="+mj-lt"/>
              <a:buAutoNum type="arabicPeriod"/>
            </a:pPr>
            <a:r>
              <a:rPr lang="en-US" b="1" u="sng" dirty="0" smtClean="0"/>
              <a:t>Access</a:t>
            </a:r>
            <a:r>
              <a:rPr lang="en-US" dirty="0" smtClean="0"/>
              <a:t> (art. 15) (+ art. 12 </a:t>
            </a:r>
            <a:r>
              <a:rPr lang="en-US" b="1" dirty="0" smtClean="0"/>
              <a:t>‘transparency’</a:t>
            </a:r>
            <a:r>
              <a:rPr lang="en-US" dirty="0" smtClean="0"/>
              <a:t> </a:t>
            </a:r>
            <a:r>
              <a:rPr lang="en-US" dirty="0" smtClean="0"/>
              <a:t>for arts. 12-14)</a:t>
            </a:r>
          </a:p>
          <a:p>
            <a:pPr marL="514350" indent="-514350">
              <a:buFont typeface="+mj-lt"/>
              <a:buAutoNum type="arabicPeriod"/>
            </a:pPr>
            <a:r>
              <a:rPr lang="en-US" u="sng" dirty="0"/>
              <a:t>*</a:t>
            </a:r>
            <a:r>
              <a:rPr lang="en-US" b="1" u="sng" dirty="0"/>
              <a:t>Portability</a:t>
            </a:r>
            <a:r>
              <a:rPr lang="en-US" u="sng" dirty="0"/>
              <a:t> </a:t>
            </a:r>
            <a:r>
              <a:rPr lang="en-US" dirty="0"/>
              <a:t>in common format to self or 3</a:t>
            </a:r>
            <a:r>
              <a:rPr lang="en-US" baseline="30000" dirty="0"/>
              <a:t>rd</a:t>
            </a:r>
            <a:r>
              <a:rPr lang="en-US" dirty="0"/>
              <a:t> P (art. 20)</a:t>
            </a:r>
          </a:p>
          <a:p>
            <a:pPr marL="514350" indent="-514350">
              <a:buFont typeface="+mj-lt"/>
              <a:buAutoNum type="arabicPeriod"/>
            </a:pPr>
            <a:r>
              <a:rPr lang="en-US" b="1" dirty="0" smtClean="0"/>
              <a:t>Rectification</a:t>
            </a:r>
            <a:r>
              <a:rPr lang="en-US" dirty="0" smtClean="0"/>
              <a:t> (art. 16) – correcting errors/incompleteness</a:t>
            </a:r>
          </a:p>
          <a:p>
            <a:pPr marL="514350" indent="-514350">
              <a:buFont typeface="+mj-lt"/>
              <a:buAutoNum type="arabicPeriod"/>
            </a:pPr>
            <a:r>
              <a:rPr lang="en-US" b="1" u="sng" dirty="0" smtClean="0"/>
              <a:t>Erasure</a:t>
            </a:r>
            <a:r>
              <a:rPr lang="en-US" u="sng" dirty="0" smtClean="0"/>
              <a:t> (</a:t>
            </a:r>
            <a:r>
              <a:rPr lang="en-US" u="sng" dirty="0" err="1" smtClean="0"/>
              <a:t>incl</a:t>
            </a:r>
            <a:r>
              <a:rPr lang="en-US" u="sng" dirty="0" smtClean="0"/>
              <a:t> ‘right to be forgotten’) </a:t>
            </a:r>
            <a:r>
              <a:rPr lang="en-US" dirty="0" smtClean="0"/>
              <a:t>(art. 17); </a:t>
            </a:r>
          </a:p>
          <a:p>
            <a:pPr marL="514350" indent="-514350">
              <a:buFont typeface="+mj-lt"/>
              <a:buAutoNum type="arabicPeriod"/>
            </a:pPr>
            <a:r>
              <a:rPr lang="en-US" b="1" dirty="0" smtClean="0"/>
              <a:t>Restriction</a:t>
            </a:r>
            <a:r>
              <a:rPr lang="en-US" dirty="0" smtClean="0"/>
              <a:t> of processing (art. 18) – temporary blocking</a:t>
            </a:r>
          </a:p>
          <a:p>
            <a:pPr marL="514350" indent="-514350">
              <a:buFont typeface="+mj-lt"/>
              <a:buAutoNum type="arabicPeriod"/>
            </a:pPr>
            <a:r>
              <a:rPr lang="en-US" b="1" dirty="0" smtClean="0"/>
              <a:t>Notice to 3</a:t>
            </a:r>
            <a:r>
              <a:rPr lang="en-US" b="1" baseline="30000" dirty="0" smtClean="0"/>
              <a:t>rd</a:t>
            </a:r>
            <a:r>
              <a:rPr lang="en-US" b="1" dirty="0" smtClean="0"/>
              <a:t> parties of objections </a:t>
            </a:r>
            <a:r>
              <a:rPr lang="en-US" dirty="0" smtClean="0"/>
              <a:t>under arts 16-18 (art. 19)</a:t>
            </a:r>
          </a:p>
          <a:p>
            <a:pPr marL="514350" indent="-514350">
              <a:buFont typeface="+mj-lt"/>
              <a:buAutoNum type="arabicPeriod"/>
            </a:pPr>
            <a:r>
              <a:rPr lang="en-US" dirty="0" smtClean="0"/>
              <a:t>Avoid or contest </a:t>
            </a:r>
            <a:r>
              <a:rPr lang="en-US" b="1" u="sng" dirty="0" smtClean="0"/>
              <a:t>automated decisions </a:t>
            </a:r>
            <a:r>
              <a:rPr lang="en-US" dirty="0" smtClean="0"/>
              <a:t>(incl. profiling) (art. 22)</a:t>
            </a:r>
          </a:p>
          <a:p>
            <a:pPr marL="514350" indent="-514350">
              <a:buFont typeface="+mj-lt"/>
              <a:buAutoNum type="arabicPeriod"/>
            </a:pPr>
            <a:r>
              <a:rPr lang="en-US" dirty="0" smtClean="0"/>
              <a:t>* </a:t>
            </a:r>
            <a:r>
              <a:rPr lang="en-US" b="1" u="sng" dirty="0" smtClean="0"/>
              <a:t>Notice  of data breaches </a:t>
            </a:r>
            <a:r>
              <a:rPr lang="en-US" dirty="0" smtClean="0"/>
              <a:t>to DS (art. 34)</a:t>
            </a:r>
          </a:p>
          <a:p>
            <a:r>
              <a:rPr lang="en-US" dirty="0" smtClean="0"/>
              <a:t>These are ‘rights’ because DS must initiate them (incl. giving notice).</a:t>
            </a:r>
          </a:p>
          <a:p>
            <a:r>
              <a:rPr lang="en-US" dirty="0" smtClean="0"/>
              <a:t>It is arguable that only two (*) are completely new (</a:t>
            </a:r>
            <a:r>
              <a:rPr lang="en-US" dirty="0" err="1" smtClean="0"/>
              <a:t>ie</a:t>
            </a:r>
            <a:r>
              <a:rPr lang="en-US" dirty="0" smtClean="0"/>
              <a:t> not in Directive).</a:t>
            </a:r>
          </a:p>
          <a:p>
            <a:r>
              <a:rPr lang="en-US" dirty="0" smtClean="0"/>
              <a:t>Only some of these rights need discussion here </a:t>
            </a:r>
            <a:r>
              <a:rPr lang="mr-IN" dirty="0" smtClean="0"/>
              <a:t>–</a:t>
            </a:r>
            <a:r>
              <a:rPr lang="en-US" dirty="0" smtClean="0"/>
              <a:t> </a:t>
            </a:r>
            <a:r>
              <a:rPr lang="en-US" u="sng" dirty="0" smtClean="0"/>
              <a:t>those underlined</a:t>
            </a:r>
            <a:r>
              <a:rPr lang="en-US" dirty="0" smtClean="0"/>
              <a:t>.</a:t>
            </a:r>
          </a:p>
          <a:p>
            <a:pPr marL="514350" indent="-514350">
              <a:buFont typeface="+mj-lt"/>
              <a:buAutoNum type="arabicPeriod"/>
            </a:pPr>
            <a:endParaRPr lang="en-US" dirty="0"/>
          </a:p>
        </p:txBody>
      </p:sp>
    </p:spTree>
    <p:extLst>
      <p:ext uri="{BB962C8B-B14F-4D97-AF65-F5344CB8AC3E}">
        <p14:creationId xmlns:p14="http://schemas.microsoft.com/office/powerpoint/2010/main" val="1641052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151586" cy="1775505"/>
          </a:xfrm>
        </p:spPr>
        <p:txBody>
          <a:bodyPr>
            <a:normAutofit fontScale="90000"/>
          </a:bodyPr>
          <a:lstStyle/>
          <a:p>
            <a:r>
              <a:rPr lang="en-US" sz="3600" dirty="0" smtClean="0"/>
              <a:t>4 Rights of data subjects</a:t>
            </a:r>
            <a:br>
              <a:rPr lang="en-US" sz="3600" dirty="0" smtClean="0"/>
            </a:br>
            <a:r>
              <a:rPr lang="en-US" dirty="0" smtClean="0"/>
              <a:t>Access </a:t>
            </a:r>
            <a:r>
              <a:rPr lang="en-US" dirty="0" smtClean="0"/>
              <a:t>&amp; Transparency </a:t>
            </a:r>
            <a:br>
              <a:rPr lang="en-US" dirty="0" smtClean="0"/>
            </a:br>
            <a:r>
              <a:rPr lang="en-US" dirty="0" smtClean="0"/>
              <a:t>– </a:t>
            </a:r>
            <a:r>
              <a:rPr lang="en-US" dirty="0" smtClean="0"/>
              <a:t>still the basis of other rights</a:t>
            </a:r>
            <a:endParaRPr lang="en-US" dirty="0"/>
          </a:p>
        </p:txBody>
      </p:sp>
      <p:pic>
        <p:nvPicPr>
          <p:cNvPr id="4" name="Content Placeholder 3" descr="Access_tinder.tiff"/>
          <p:cNvPicPr>
            <a:picLocks noGrp="1" noChangeAspect="1"/>
          </p:cNvPicPr>
          <p:nvPr>
            <p:ph idx="1"/>
          </p:nvPr>
        </p:nvPicPr>
        <p:blipFill>
          <a:blip r:embed="rId2">
            <a:extLst>
              <a:ext uri="{28A0092B-C50C-407E-A947-70E740481C1C}">
                <a14:useLocalDpi xmlns:a14="http://schemas.microsoft.com/office/drawing/2010/main" val="0"/>
              </a:ext>
            </a:extLst>
          </a:blip>
          <a:srcRect t="-9039" b="-9039"/>
          <a:stretch>
            <a:fillRect/>
          </a:stretch>
        </p:blipFill>
        <p:spPr>
          <a:xfrm>
            <a:off x="457200" y="1963058"/>
            <a:ext cx="8045450" cy="4525963"/>
          </a:xfrm>
        </p:spPr>
      </p:pic>
    </p:spTree>
    <p:extLst>
      <p:ext uri="{BB962C8B-B14F-4D97-AF65-F5344CB8AC3E}">
        <p14:creationId xmlns:p14="http://schemas.microsoft.com/office/powerpoint/2010/main" val="56790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4 Rights of data subjects</a:t>
            </a:r>
            <a:br>
              <a:rPr lang="en-US" sz="3600" dirty="0"/>
            </a:br>
            <a:r>
              <a:rPr lang="en-US" dirty="0" smtClean="0"/>
              <a:t>Access &amp; Transparency  </a:t>
            </a:r>
            <a:r>
              <a:rPr lang="en-US" dirty="0" smtClean="0"/>
              <a:t>(cont.)</a:t>
            </a:r>
            <a:endParaRPr lang="en-US" dirty="0"/>
          </a:p>
        </p:txBody>
      </p:sp>
      <p:sp>
        <p:nvSpPr>
          <p:cNvPr id="3" name="Content Placeholder 2"/>
          <p:cNvSpPr>
            <a:spLocks noGrp="1"/>
          </p:cNvSpPr>
          <p:nvPr>
            <p:ph idx="1"/>
          </p:nvPr>
        </p:nvSpPr>
        <p:spPr>
          <a:xfrm>
            <a:off x="457200" y="1600200"/>
            <a:ext cx="8229600" cy="4686300"/>
          </a:xfrm>
        </p:spPr>
        <p:txBody>
          <a:bodyPr>
            <a:normAutofit fontScale="70000" lnSpcReduction="20000"/>
          </a:bodyPr>
          <a:lstStyle/>
          <a:p>
            <a:r>
              <a:rPr lang="en-US" sz="2800" dirty="0" smtClean="0">
                <a:hlinkClick r:id="rId2"/>
              </a:rPr>
              <a:t>Art. 12 </a:t>
            </a:r>
            <a:r>
              <a:rPr lang="en-US" sz="2800" dirty="0" smtClean="0"/>
              <a:t>defines ‘modalities’ of transparency for notices (arts. 13 &amp; 14) and access rights (arts. 15-22)</a:t>
            </a:r>
          </a:p>
          <a:p>
            <a:r>
              <a:rPr lang="en-US" sz="2800" dirty="0" smtClean="0">
                <a:hlinkClick r:id="rId3"/>
              </a:rPr>
              <a:t>Polish DPA </a:t>
            </a:r>
            <a:r>
              <a:rPr lang="fr-FR" sz="2800" dirty="0">
                <a:hlinkClick r:id="rId3"/>
              </a:rPr>
              <a:t>€</a:t>
            </a:r>
            <a:r>
              <a:rPr lang="fr-FR" sz="2800" dirty="0" smtClean="0">
                <a:hlinkClick r:id="rId3"/>
              </a:rPr>
              <a:t>220,000 </a:t>
            </a:r>
            <a:r>
              <a:rPr lang="en-US" sz="2800" dirty="0" smtClean="0">
                <a:hlinkClick r:id="rId3"/>
              </a:rPr>
              <a:t>fine for lack of transparency</a:t>
            </a:r>
            <a:r>
              <a:rPr lang="en-US" sz="2800" dirty="0" smtClean="0"/>
              <a:t> (26 Mar 2019 on appeal): Company failed to give 6M people required notices, claiming disproportionate costs of finding addresses if not on public register; when notice given to </a:t>
            </a:r>
            <a:r>
              <a:rPr lang="en-US" sz="2800" dirty="0" smtClean="0"/>
              <a:t>90,000</a:t>
            </a:r>
            <a:r>
              <a:rPr lang="en-US" sz="2800" dirty="0" smtClean="0"/>
              <a:t>, 12,000 objected to processing; Held that failure of transparency = deprivation of rights of access and deletion.</a:t>
            </a:r>
          </a:p>
          <a:p>
            <a:r>
              <a:rPr lang="en-US" sz="2800" i="1" dirty="0" smtClean="0"/>
              <a:t>NOYB et al v Google </a:t>
            </a:r>
            <a:r>
              <a:rPr lang="en-US" sz="2800" dirty="0" smtClean="0"/>
              <a:t>(CNIL, 2019) (M#9): access rights non-compliance.</a:t>
            </a:r>
            <a:endParaRPr lang="en-US" sz="2800" dirty="0" smtClean="0"/>
          </a:p>
          <a:p>
            <a:r>
              <a:rPr lang="en-US" dirty="0" smtClean="0"/>
              <a:t>Other large-impact cases underway</a:t>
            </a:r>
          </a:p>
          <a:p>
            <a:pPr lvl="1"/>
            <a:r>
              <a:rPr lang="en-US" sz="2400" i="1" dirty="0">
                <a:hlinkClick r:id="rId4"/>
              </a:rPr>
              <a:t>NOYB complaints </a:t>
            </a:r>
            <a:r>
              <a:rPr lang="en-US" sz="2400" i="1" dirty="0" smtClean="0">
                <a:hlinkClick r:id="rId4"/>
              </a:rPr>
              <a:t>vs 8 </a:t>
            </a:r>
            <a:r>
              <a:rPr lang="en-US" sz="2400" i="1" dirty="0">
                <a:hlinkClick r:id="rId4"/>
              </a:rPr>
              <a:t>streaming services </a:t>
            </a:r>
            <a:r>
              <a:rPr lang="en-US" sz="2400" dirty="0"/>
              <a:t>(Jan. 2019) (</a:t>
            </a:r>
            <a:r>
              <a:rPr lang="en-US" sz="2400" dirty="0" smtClean="0"/>
              <a:t>M#15)</a:t>
            </a:r>
            <a:endParaRPr lang="en-US" sz="2400" dirty="0"/>
          </a:p>
          <a:p>
            <a:pPr lvl="2"/>
            <a:r>
              <a:rPr lang="en-US" sz="2000" dirty="0"/>
              <a:t>8 complaints to Austrian DPA that automated access facilities of large streaming services do not comply</a:t>
            </a:r>
          </a:p>
          <a:p>
            <a:pPr lvl="2"/>
            <a:r>
              <a:rPr lang="en-US" sz="2000" dirty="0" err="1"/>
              <a:t>eg</a:t>
            </a:r>
            <a:r>
              <a:rPr lang="en-US" sz="2000" dirty="0"/>
              <a:t> no information on who data was shared with; retention periods; not understandable</a:t>
            </a:r>
          </a:p>
          <a:p>
            <a:pPr lvl="2"/>
            <a:r>
              <a:rPr lang="en-US" sz="2000" dirty="0"/>
              <a:t>NOYB argues ‘structural violations’ should result in fines from 20M to 8.02 billion euros (Apple) </a:t>
            </a:r>
            <a:r>
              <a:rPr lang="mr-IN" sz="2000" dirty="0"/>
              <a:t>–</a:t>
            </a:r>
            <a:r>
              <a:rPr lang="en-US" sz="2000" dirty="0"/>
              <a:t> total 18.8 </a:t>
            </a:r>
            <a:r>
              <a:rPr lang="en-US" sz="2000" dirty="0" smtClean="0"/>
              <a:t>billion.</a:t>
            </a:r>
            <a:endParaRPr lang="en-US" dirty="0"/>
          </a:p>
          <a:p>
            <a:pPr lvl="1"/>
            <a:r>
              <a:rPr lang="en-US" sz="2400" i="1" dirty="0" smtClean="0"/>
              <a:t>NOYB </a:t>
            </a:r>
            <a:r>
              <a:rPr lang="en-US" sz="2400" i="1" dirty="0" smtClean="0">
                <a:hlinkClick r:id="rId5"/>
              </a:rPr>
              <a:t>Test </a:t>
            </a:r>
            <a:r>
              <a:rPr lang="en-US" sz="2400" i="1" dirty="0">
                <a:hlinkClick r:id="rId5"/>
              </a:rPr>
              <a:t>Cases </a:t>
            </a:r>
            <a:r>
              <a:rPr lang="en-US" sz="2400" i="1" dirty="0"/>
              <a:t>On </a:t>
            </a:r>
            <a:r>
              <a:rPr lang="en-US" sz="2400" i="1" dirty="0" smtClean="0"/>
              <a:t>Exercise of GDPR </a:t>
            </a:r>
            <a:r>
              <a:rPr lang="en-US" sz="2400" i="1" dirty="0"/>
              <a:t>Rights In Any </a:t>
            </a:r>
            <a:r>
              <a:rPr lang="en-US" sz="2400" i="1" dirty="0" smtClean="0"/>
              <a:t>Format</a:t>
            </a:r>
            <a:endParaRPr lang="en-US" sz="2400" dirty="0"/>
          </a:p>
        </p:txBody>
      </p:sp>
    </p:spTree>
    <p:extLst>
      <p:ext uri="{BB962C8B-B14F-4D97-AF65-F5344CB8AC3E}">
        <p14:creationId xmlns:p14="http://schemas.microsoft.com/office/powerpoint/2010/main" val="303230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4 Rights of data subjects</a:t>
            </a:r>
            <a:r>
              <a:rPr lang="en-US" sz="3600" dirty="0" smtClean="0"/>
              <a:t/>
            </a:r>
            <a:br>
              <a:rPr lang="en-US" sz="3600" dirty="0" smtClean="0"/>
            </a:br>
            <a:r>
              <a:rPr lang="en-US" sz="3600" dirty="0" smtClean="0"/>
              <a:t>Erasure (</a:t>
            </a:r>
            <a:r>
              <a:rPr lang="en-US" sz="3600" dirty="0" err="1" smtClean="0"/>
              <a:t>incl</a:t>
            </a:r>
            <a:r>
              <a:rPr lang="en-US" sz="3600" dirty="0" smtClean="0"/>
              <a:t> ‘</a:t>
            </a:r>
            <a:r>
              <a:rPr lang="en-US" sz="3600" b="1" dirty="0" smtClean="0"/>
              <a:t>right to be forgotten</a:t>
            </a:r>
            <a:r>
              <a:rPr lang="en-US" sz="3600" dirty="0" smtClean="0"/>
              <a:t>’) (art. 17)</a:t>
            </a:r>
            <a:endParaRPr lang="en-US" sz="3600"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i="1" dirty="0" smtClean="0">
                <a:hlinkClick r:id="rId2"/>
              </a:rPr>
              <a:t>Google </a:t>
            </a:r>
            <a:r>
              <a:rPr lang="en-US" i="1" dirty="0" smtClean="0">
                <a:hlinkClick r:id="rId2"/>
              </a:rPr>
              <a:t>v AEPD (Spanish DPA)</a:t>
            </a:r>
            <a:r>
              <a:rPr lang="en-US" i="1" dirty="0">
                <a:hlinkClick r:id="rId2"/>
              </a:rPr>
              <a:t> </a:t>
            </a:r>
            <a:r>
              <a:rPr lang="en-US" i="1" dirty="0" smtClean="0">
                <a:hlinkClick r:id="rId2"/>
              </a:rPr>
              <a:t>&amp; Gonzalez</a:t>
            </a:r>
            <a:r>
              <a:rPr lang="en-US" dirty="0" smtClean="0"/>
              <a:t>) (2014) </a:t>
            </a:r>
            <a:r>
              <a:rPr lang="en-US" dirty="0" smtClean="0"/>
              <a:t>CJEU </a:t>
            </a:r>
            <a:endParaRPr lang="en-US" dirty="0" smtClean="0"/>
          </a:p>
          <a:p>
            <a:r>
              <a:rPr lang="en-US" dirty="0" smtClean="0"/>
              <a:t>Origin of RTBF (as now called), held under Directive</a:t>
            </a:r>
          </a:p>
          <a:p>
            <a:r>
              <a:rPr lang="en-US" dirty="0" smtClean="0"/>
              <a:t>Online newspaper displayed old &amp; tiny notice of forced sale of property – very visible in new searches for Gonzalez</a:t>
            </a:r>
          </a:p>
          <a:p>
            <a:r>
              <a:rPr lang="en-US" dirty="0" smtClean="0"/>
              <a:t>Held: that Google must not link to this item (newspaper not required to delete it)</a:t>
            </a:r>
          </a:p>
          <a:p>
            <a:r>
              <a:rPr lang="en-US" dirty="0" smtClean="0"/>
              <a:t>GDPR art. 17 is its more complex successor</a:t>
            </a:r>
          </a:p>
        </p:txBody>
      </p:sp>
      <p:pic>
        <p:nvPicPr>
          <p:cNvPr id="5" name="Content Placeholder 4" descr="RTBF-Gonzalez.tiff"/>
          <p:cNvPicPr>
            <a:picLocks noGrp="1" noChangeAspect="1"/>
          </p:cNvPicPr>
          <p:nvPr>
            <p:ph sz="half" idx="2"/>
          </p:nvPr>
        </p:nvPicPr>
        <p:blipFill>
          <a:blip r:embed="rId3">
            <a:extLst>
              <a:ext uri="{28A0092B-C50C-407E-A947-70E740481C1C}">
                <a14:useLocalDpi xmlns:a14="http://schemas.microsoft.com/office/drawing/2010/main" val="0"/>
              </a:ext>
            </a:extLst>
          </a:blip>
          <a:srcRect t="12409" b="12409"/>
          <a:stretch>
            <a:fillRect/>
          </a:stretch>
        </p:blipFill>
        <p:spPr/>
      </p:pic>
    </p:spTree>
    <p:extLst>
      <p:ext uri="{BB962C8B-B14F-4D97-AF65-F5344CB8AC3E}">
        <p14:creationId xmlns:p14="http://schemas.microsoft.com/office/powerpoint/2010/main" val="41164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4 Rights of data subjects</a:t>
            </a:r>
            <a:r>
              <a:rPr lang="en-US" sz="3600" dirty="0"/>
              <a:t/>
            </a:r>
            <a:br>
              <a:rPr lang="en-US" sz="3600" dirty="0"/>
            </a:br>
            <a:r>
              <a:rPr lang="en-US" sz="3600" dirty="0"/>
              <a:t>Erasure </a:t>
            </a:r>
            <a:r>
              <a:rPr lang="en-US" sz="3600" dirty="0" smtClean="0"/>
              <a:t>(</a:t>
            </a:r>
            <a:r>
              <a:rPr lang="en-US" sz="3600" dirty="0" err="1" smtClean="0"/>
              <a:t>incl</a:t>
            </a:r>
            <a:r>
              <a:rPr lang="en-US" sz="3600" dirty="0" smtClean="0"/>
              <a:t> ‘</a:t>
            </a:r>
            <a:r>
              <a:rPr lang="en-US" sz="3600" b="1" dirty="0" smtClean="0"/>
              <a:t>right </a:t>
            </a:r>
            <a:r>
              <a:rPr lang="en-US" sz="3600" b="1" dirty="0"/>
              <a:t>to be forgotten</a:t>
            </a:r>
            <a:r>
              <a:rPr lang="en-US" sz="3600" dirty="0"/>
              <a:t>’) (art. 17)</a:t>
            </a:r>
          </a:p>
        </p:txBody>
      </p:sp>
      <p:sp>
        <p:nvSpPr>
          <p:cNvPr id="5" name="Content Placeholder 4"/>
          <p:cNvSpPr>
            <a:spLocks noGrp="1"/>
          </p:cNvSpPr>
          <p:nvPr>
            <p:ph idx="1"/>
          </p:nvPr>
        </p:nvSpPr>
        <p:spPr/>
        <p:txBody>
          <a:bodyPr>
            <a:noAutofit/>
          </a:bodyPr>
          <a:lstStyle/>
          <a:p>
            <a:r>
              <a:rPr lang="en-US" sz="2000" dirty="0" smtClean="0">
                <a:hlinkClick r:id="rId2"/>
              </a:rPr>
              <a:t>Art. 17</a:t>
            </a:r>
            <a:r>
              <a:rPr lang="en-US" sz="2000" dirty="0" smtClean="0"/>
              <a:t>(1) gives 6 grounds for ‘erasure’ (not ‘de-linking’):</a:t>
            </a:r>
          </a:p>
          <a:p>
            <a:pPr marL="971550" lvl="1" indent="-514350">
              <a:buFont typeface="+mj-lt"/>
              <a:buAutoNum type="alphaLcParenR"/>
            </a:pPr>
            <a:r>
              <a:rPr lang="en-US" sz="1600" dirty="0" smtClean="0"/>
              <a:t>No longer necessary for purpose [most important </a:t>
            </a:r>
            <a:r>
              <a:rPr lang="mr-IN" sz="1600" dirty="0" smtClean="0"/>
              <a:t>–</a:t>
            </a:r>
            <a:r>
              <a:rPr lang="en-US" sz="1600" dirty="0" smtClean="0"/>
              <a:t> data </a:t>
            </a:r>
            <a:r>
              <a:rPr lang="en-US" sz="1600" dirty="0" err="1" smtClean="0"/>
              <a:t>minimisation</a:t>
            </a:r>
            <a:r>
              <a:rPr lang="en-US" sz="1600" dirty="0" smtClean="0"/>
              <a:t>];</a:t>
            </a:r>
          </a:p>
          <a:p>
            <a:pPr marL="971550" lvl="1" indent="-514350">
              <a:buFont typeface="+mj-lt"/>
              <a:buAutoNum type="alphaLcParenR"/>
            </a:pPr>
            <a:r>
              <a:rPr lang="en-US" sz="1600" dirty="0" smtClean="0"/>
              <a:t>Consent withdrawn, where it is the only ground for processing;</a:t>
            </a:r>
          </a:p>
          <a:p>
            <a:pPr marL="971550" lvl="1" indent="-514350">
              <a:buFont typeface="+mj-lt"/>
              <a:buAutoNum type="alphaLcParenR"/>
            </a:pPr>
            <a:r>
              <a:rPr lang="en-US" sz="1600" dirty="0" smtClean="0"/>
              <a:t>Objects to processing on grounds of interests of processor (or DM opt-out);</a:t>
            </a:r>
          </a:p>
          <a:p>
            <a:pPr marL="971550" lvl="1" indent="-514350">
              <a:buFont typeface="+mj-lt"/>
              <a:buAutoNum type="alphaLcParenR"/>
            </a:pPr>
            <a:r>
              <a:rPr lang="en-US" sz="1600" dirty="0" smtClean="0"/>
              <a:t>Unlawful processing; e) State laws require erasure; or f) [children]</a:t>
            </a:r>
          </a:p>
          <a:p>
            <a:r>
              <a:rPr lang="en-US" sz="2000" dirty="0" smtClean="0"/>
              <a:t>My view: The </a:t>
            </a:r>
            <a:r>
              <a:rPr lang="en-US" sz="2000" dirty="0" smtClean="0"/>
              <a:t>grounds must be applied separately </a:t>
            </a:r>
            <a:r>
              <a:rPr lang="en-US" sz="2000" b="1" dirty="0" smtClean="0"/>
              <a:t>to each controller</a:t>
            </a:r>
            <a:r>
              <a:rPr lang="en-US" sz="2000" dirty="0" smtClean="0"/>
              <a:t>:</a:t>
            </a:r>
          </a:p>
          <a:p>
            <a:pPr lvl="1"/>
            <a:r>
              <a:rPr lang="en-US" sz="1600" dirty="0" smtClean="0"/>
              <a:t>For </a:t>
            </a:r>
            <a:r>
              <a:rPr lang="en-US" sz="1600" i="1" dirty="0" smtClean="0"/>
              <a:t>search engines </a:t>
            </a:r>
            <a:r>
              <a:rPr lang="en-US" sz="1600" dirty="0" smtClean="0"/>
              <a:t>= erasure (deletion) of both the link in search results &amp; cached copy;</a:t>
            </a:r>
          </a:p>
          <a:p>
            <a:pPr lvl="2"/>
            <a:r>
              <a:rPr lang="en-US" sz="1400" dirty="0" smtClean="0"/>
              <a:t>Must advise data source that erasure requested (art. 17(2))</a:t>
            </a:r>
          </a:p>
          <a:p>
            <a:pPr lvl="1"/>
            <a:r>
              <a:rPr lang="en-US" sz="1600" dirty="0" smtClean="0"/>
              <a:t>For </a:t>
            </a:r>
            <a:r>
              <a:rPr lang="en-US" sz="1600" i="1" dirty="0" smtClean="0"/>
              <a:t>the source </a:t>
            </a:r>
            <a:r>
              <a:rPr lang="en-US" sz="1600" dirty="0" smtClean="0"/>
              <a:t>of the data (</a:t>
            </a:r>
            <a:r>
              <a:rPr lang="en-US" sz="1600" dirty="0" err="1" smtClean="0"/>
              <a:t>eg</a:t>
            </a:r>
            <a:r>
              <a:rPr lang="en-US" sz="1600" dirty="0" smtClean="0"/>
              <a:t> online newspaper = deletion of online content; </a:t>
            </a:r>
          </a:p>
          <a:p>
            <a:pPr lvl="2"/>
            <a:r>
              <a:rPr lang="en-US" sz="1400" dirty="0"/>
              <a:t>R</a:t>
            </a:r>
            <a:r>
              <a:rPr lang="en-US" sz="1400" dirty="0" smtClean="0"/>
              <a:t>equires a separate action, with separate </a:t>
            </a:r>
            <a:r>
              <a:rPr lang="en-US" sz="1400" dirty="0" err="1" smtClean="0"/>
              <a:t>defences</a:t>
            </a:r>
            <a:endParaRPr lang="en-US" sz="1400" dirty="0" smtClean="0"/>
          </a:p>
          <a:p>
            <a:pPr lvl="1"/>
            <a:r>
              <a:rPr lang="en-US" sz="1600" dirty="0" smtClean="0"/>
              <a:t>For </a:t>
            </a:r>
            <a:r>
              <a:rPr lang="en-US" sz="1600" i="1" dirty="0" smtClean="0"/>
              <a:t>recipients</a:t>
            </a:r>
            <a:r>
              <a:rPr lang="en-US" sz="1600" dirty="0" smtClean="0"/>
              <a:t> of the data, separate action and </a:t>
            </a:r>
            <a:r>
              <a:rPr lang="en-US" sz="1600" dirty="0" err="1" smtClean="0"/>
              <a:t>defences</a:t>
            </a:r>
            <a:r>
              <a:rPr lang="en-US" sz="1600" dirty="0" smtClean="0"/>
              <a:t> </a:t>
            </a:r>
          </a:p>
          <a:p>
            <a:pPr lvl="2"/>
            <a:r>
              <a:rPr lang="en-US" sz="1400" dirty="0" smtClean="0"/>
              <a:t>Search engine must  inform them of requests (art, 17(2)) &amp; erasures (art. 19)</a:t>
            </a:r>
          </a:p>
          <a:p>
            <a:r>
              <a:rPr lang="en-US" sz="2000" dirty="0" err="1" smtClean="0"/>
              <a:t>Defences</a:t>
            </a:r>
            <a:r>
              <a:rPr lang="en-US" sz="2000" dirty="0" smtClean="0"/>
              <a:t> (art. 17(3)) </a:t>
            </a:r>
            <a:r>
              <a:rPr lang="en-US" sz="2000" i="1" dirty="0" smtClean="0"/>
              <a:t>insofar as necessary </a:t>
            </a:r>
            <a:r>
              <a:rPr lang="en-US" sz="2000" dirty="0" smtClean="0"/>
              <a:t>for freedom of speech/information, legal obligations, public health, archiving, research </a:t>
            </a:r>
            <a:r>
              <a:rPr lang="en-US" sz="2000" dirty="0" err="1" smtClean="0"/>
              <a:t>etc</a:t>
            </a:r>
            <a:endParaRPr lang="en-US" sz="2000" dirty="0" smtClean="0"/>
          </a:p>
          <a:p>
            <a:pPr lvl="1"/>
            <a:r>
              <a:rPr lang="en-US" sz="1600" dirty="0" err="1" smtClean="0"/>
              <a:t>ECtHR</a:t>
            </a:r>
            <a:r>
              <a:rPr lang="en-US" sz="1600" dirty="0" smtClean="0"/>
              <a:t> case law indicates it is difficult to interfere with freedom of press publication  (</a:t>
            </a:r>
            <a:r>
              <a:rPr lang="en-US" sz="1600" dirty="0" err="1" smtClean="0"/>
              <a:t>Kranenborg</a:t>
            </a:r>
            <a:r>
              <a:rPr lang="en-US" sz="1600" dirty="0" smtClean="0"/>
              <a:t> in </a:t>
            </a:r>
            <a:r>
              <a:rPr lang="en-US" sz="1600" dirty="0" err="1" smtClean="0"/>
              <a:t>Kuner</a:t>
            </a:r>
            <a:r>
              <a:rPr lang="en-US" sz="1600" dirty="0" smtClean="0"/>
              <a:t>, 2018)</a:t>
            </a:r>
          </a:p>
        </p:txBody>
      </p:sp>
    </p:spTree>
    <p:extLst>
      <p:ext uri="{BB962C8B-B14F-4D97-AF65-F5344CB8AC3E}">
        <p14:creationId xmlns:p14="http://schemas.microsoft.com/office/powerpoint/2010/main" val="995863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Rights of data subjects</a:t>
            </a:r>
            <a:r>
              <a:rPr lang="en-US" sz="3200" dirty="0"/>
              <a:t/>
            </a:r>
            <a:br>
              <a:rPr lang="en-US" sz="3200" dirty="0"/>
            </a:br>
            <a:r>
              <a:rPr lang="en-US" sz="3200" dirty="0"/>
              <a:t>Erasure (</a:t>
            </a:r>
            <a:r>
              <a:rPr lang="en-US" sz="3200" dirty="0" err="1"/>
              <a:t>incl</a:t>
            </a:r>
            <a:r>
              <a:rPr lang="en-US" sz="3200" dirty="0"/>
              <a:t> ‘</a:t>
            </a:r>
            <a:r>
              <a:rPr lang="en-US" sz="3200" b="1" dirty="0"/>
              <a:t>right to be forgotten</a:t>
            </a:r>
            <a:r>
              <a:rPr lang="en-US" sz="3200" dirty="0"/>
              <a:t>’) (art. 17)</a:t>
            </a:r>
          </a:p>
        </p:txBody>
      </p:sp>
      <p:sp>
        <p:nvSpPr>
          <p:cNvPr id="3" name="Content Placeholder 2"/>
          <p:cNvSpPr>
            <a:spLocks noGrp="1"/>
          </p:cNvSpPr>
          <p:nvPr>
            <p:ph idx="1"/>
          </p:nvPr>
        </p:nvSpPr>
        <p:spPr>
          <a:xfrm>
            <a:off x="457200" y="1600200"/>
            <a:ext cx="8229600" cy="4795157"/>
          </a:xfrm>
        </p:spPr>
        <p:txBody>
          <a:bodyPr>
            <a:normAutofit fontScale="70000" lnSpcReduction="20000"/>
          </a:bodyPr>
          <a:lstStyle/>
          <a:p>
            <a:r>
              <a:rPr lang="en-US" dirty="0" smtClean="0"/>
              <a:t>What is the geographical scope of RTBF?: ‘global’ or otherwise?</a:t>
            </a:r>
          </a:p>
          <a:p>
            <a:r>
              <a:rPr lang="en-US" i="1" dirty="0" smtClean="0"/>
              <a:t>Google </a:t>
            </a:r>
            <a:r>
              <a:rPr lang="en-US" i="1" dirty="0"/>
              <a:t>Inc</a:t>
            </a:r>
            <a:r>
              <a:rPr lang="en-US" i="1" dirty="0" smtClean="0"/>
              <a:t>. [and many others] </a:t>
            </a:r>
            <a:r>
              <a:rPr lang="en-US" i="1" dirty="0"/>
              <a:t>v Commission </a:t>
            </a:r>
            <a:r>
              <a:rPr lang="en-US" i="1" dirty="0" err="1" smtClean="0"/>
              <a:t>nationale</a:t>
            </a:r>
            <a:r>
              <a:rPr lang="en-US" i="1" dirty="0" smtClean="0"/>
              <a:t> de </a:t>
            </a:r>
            <a:r>
              <a:rPr lang="en-US" i="1" dirty="0" err="1" smtClean="0"/>
              <a:t>l’informatique</a:t>
            </a:r>
            <a:r>
              <a:rPr lang="en-US" i="1" dirty="0" smtClean="0"/>
              <a:t> </a:t>
            </a:r>
            <a:r>
              <a:rPr lang="en-US" i="1" dirty="0"/>
              <a:t>et des </a:t>
            </a:r>
            <a:r>
              <a:rPr lang="en-US" i="1" dirty="0" err="1"/>
              <a:t>libertés</a:t>
            </a:r>
            <a:r>
              <a:rPr lang="en-US" i="1" dirty="0"/>
              <a:t> </a:t>
            </a:r>
            <a:r>
              <a:rPr lang="en-US" dirty="0"/>
              <a:t>(</a:t>
            </a:r>
            <a:r>
              <a:rPr lang="en-US" dirty="0" smtClean="0"/>
              <a:t>CNIL – French DPA) CJEU </a:t>
            </a:r>
            <a:r>
              <a:rPr lang="en-US" dirty="0" smtClean="0"/>
              <a:t>(C</a:t>
            </a:r>
            <a:r>
              <a:rPr lang="en-US" dirty="0"/>
              <a:t>-507/17</a:t>
            </a:r>
            <a:r>
              <a:rPr lang="en-US" dirty="0" smtClean="0"/>
              <a:t>) </a:t>
            </a:r>
          </a:p>
          <a:p>
            <a:pPr lvl="1"/>
            <a:r>
              <a:rPr lang="en-US" dirty="0" smtClean="0"/>
              <a:t>Dispute </a:t>
            </a:r>
            <a:r>
              <a:rPr lang="en-US" dirty="0"/>
              <a:t>(under 1995 Directive (DPD))</a:t>
            </a:r>
            <a:endParaRPr lang="en-US" dirty="0" smtClean="0"/>
          </a:p>
          <a:p>
            <a:pPr lvl="2"/>
            <a:r>
              <a:rPr lang="en-US" dirty="0" smtClean="0"/>
              <a:t>CNIL required Google, when acceding to a ‘de-linking’ request, to do so on all versions of Google search engine. </a:t>
            </a:r>
          </a:p>
          <a:p>
            <a:pPr lvl="2"/>
            <a:r>
              <a:rPr lang="en-US" dirty="0" smtClean="0"/>
              <a:t>Google refused to do so except on EU versions </a:t>
            </a:r>
            <a:r>
              <a:rPr lang="mr-IN" dirty="0" smtClean="0"/>
              <a:t>–</a:t>
            </a:r>
            <a:r>
              <a:rPr lang="en-AU" dirty="0" smtClean="0"/>
              <a:t>&gt;</a:t>
            </a:r>
            <a:r>
              <a:rPr lang="en-US" dirty="0" smtClean="0"/>
              <a:t> </a:t>
            </a:r>
            <a:r>
              <a:rPr lang="en-US" dirty="0" smtClean="0"/>
              <a:t>100K euros </a:t>
            </a:r>
            <a:r>
              <a:rPr lang="en-US" dirty="0" smtClean="0"/>
              <a:t>fine. </a:t>
            </a:r>
          </a:p>
          <a:p>
            <a:pPr lvl="2"/>
            <a:r>
              <a:rPr lang="en-US" dirty="0" smtClean="0"/>
              <a:t>Google appealed; </a:t>
            </a:r>
            <a:r>
              <a:rPr lang="en-US" dirty="0" err="1" smtClean="0"/>
              <a:t>Conseil</a:t>
            </a:r>
            <a:r>
              <a:rPr lang="en-US" dirty="0" smtClean="0"/>
              <a:t> </a:t>
            </a:r>
            <a:r>
              <a:rPr lang="en-US" dirty="0" err="1" smtClean="0"/>
              <a:t>d’État</a:t>
            </a:r>
            <a:r>
              <a:rPr lang="en-US" dirty="0" smtClean="0"/>
              <a:t> </a:t>
            </a:r>
            <a:r>
              <a:rPr lang="en-US" dirty="0"/>
              <a:t>requested preliminary </a:t>
            </a:r>
            <a:r>
              <a:rPr lang="en-US" dirty="0" smtClean="0"/>
              <a:t>CJEU ruling. </a:t>
            </a:r>
          </a:p>
          <a:p>
            <a:pPr lvl="1"/>
            <a:r>
              <a:rPr lang="en-US" dirty="0" smtClean="0"/>
              <a:t>Opinion of Advocate-General (10/1/19</a:t>
            </a:r>
            <a:r>
              <a:rPr lang="en-US" dirty="0" smtClean="0"/>
              <a:t>) (M#2): </a:t>
            </a:r>
            <a:endParaRPr lang="en-US" dirty="0" smtClean="0"/>
          </a:p>
          <a:p>
            <a:pPr lvl="2"/>
            <a:r>
              <a:rPr lang="en-US" dirty="0" smtClean="0"/>
              <a:t>DPD does not expressly govern scope of de-linking; preferable that EU law not be given scope beyond EU borders (but can be exceptions)</a:t>
            </a:r>
          </a:p>
          <a:p>
            <a:pPr lvl="2"/>
            <a:r>
              <a:rPr lang="en-US" dirty="0" smtClean="0"/>
              <a:t>Proposes: correct distinction is b/w searches made from a location (physical) within the EU; search engines are not required to limit results of searches made from outside EU; but they must use all available technical measures (incl. geo-blocking) to </a:t>
            </a:r>
            <a:r>
              <a:rPr lang="en-US" dirty="0" err="1" smtClean="0"/>
              <a:t>recognise</a:t>
            </a:r>
            <a:r>
              <a:rPr lang="en-US" dirty="0" smtClean="0"/>
              <a:t> searches from an EU-located  IP address. </a:t>
            </a:r>
          </a:p>
          <a:p>
            <a:pPr lvl="1"/>
            <a:r>
              <a:rPr lang="en-US" dirty="0" smtClean="0"/>
              <a:t>Q: </a:t>
            </a:r>
            <a:r>
              <a:rPr lang="en-US" dirty="0" smtClean="0"/>
              <a:t>Can CNIL </a:t>
            </a:r>
            <a:r>
              <a:rPr lang="en-US" dirty="0" smtClean="0"/>
              <a:t>enforce </a:t>
            </a:r>
            <a:r>
              <a:rPr lang="en-US" dirty="0" smtClean="0"/>
              <a:t>a decision made on this basis</a:t>
            </a:r>
            <a:r>
              <a:rPr lang="en-US" dirty="0"/>
              <a:t>? </a:t>
            </a:r>
            <a:r>
              <a:rPr lang="en-US" dirty="0" smtClean="0"/>
              <a:t>(or if </a:t>
            </a:r>
            <a:r>
              <a:rPr lang="en-US" dirty="0"/>
              <a:t>CJEU disagrees with A-G, </a:t>
            </a:r>
            <a:r>
              <a:rPr lang="en-US" dirty="0" smtClean="0"/>
              <a:t>and finds for CNIL on even broader basis) </a:t>
            </a:r>
          </a:p>
          <a:p>
            <a:pPr lvl="2"/>
            <a:r>
              <a:rPr lang="en-US" dirty="0" smtClean="0"/>
              <a:t>A new case brought under the GDPR would carry much heavier potential fines.</a:t>
            </a:r>
            <a:endParaRPr lang="en-US" dirty="0"/>
          </a:p>
        </p:txBody>
      </p:sp>
    </p:spTree>
    <p:extLst>
      <p:ext uri="{BB962C8B-B14F-4D97-AF65-F5344CB8AC3E}">
        <p14:creationId xmlns:p14="http://schemas.microsoft.com/office/powerpoint/2010/main" val="113910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Rights of data subjects</a:t>
            </a:r>
            <a:r>
              <a:rPr lang="en-US" sz="3200" dirty="0"/>
              <a:t/>
            </a:r>
            <a:br>
              <a:rPr lang="en-US" sz="3200" dirty="0"/>
            </a:br>
            <a:r>
              <a:rPr lang="en-US" sz="3200" dirty="0"/>
              <a:t>Erasure (</a:t>
            </a:r>
            <a:r>
              <a:rPr lang="en-US" sz="3200" dirty="0" err="1"/>
              <a:t>incl</a:t>
            </a:r>
            <a:r>
              <a:rPr lang="en-US" sz="3200" dirty="0"/>
              <a:t> ‘</a:t>
            </a:r>
            <a:r>
              <a:rPr lang="en-US" sz="3200" b="1" dirty="0"/>
              <a:t>right to be forgotten</a:t>
            </a:r>
            <a:r>
              <a:rPr lang="en-US" sz="3200" dirty="0"/>
              <a:t>’) </a:t>
            </a:r>
            <a:r>
              <a:rPr lang="en-US" sz="3200" dirty="0" smtClean="0"/>
              <a:t>(cont.)</a:t>
            </a:r>
            <a:endParaRPr lang="en-US" sz="3200" dirty="0"/>
          </a:p>
        </p:txBody>
      </p:sp>
      <p:sp>
        <p:nvSpPr>
          <p:cNvPr id="3" name="Content Placeholder 2"/>
          <p:cNvSpPr>
            <a:spLocks noGrp="1"/>
          </p:cNvSpPr>
          <p:nvPr>
            <p:ph idx="1"/>
          </p:nvPr>
        </p:nvSpPr>
        <p:spPr/>
        <p:txBody>
          <a:bodyPr>
            <a:normAutofit fontScale="85000" lnSpcReduction="20000"/>
          </a:bodyPr>
          <a:lstStyle/>
          <a:p>
            <a:r>
              <a:rPr lang="en-US" i="1" dirty="0" smtClean="0"/>
              <a:t>Facebook (referral from Austrian SC) </a:t>
            </a:r>
            <a:r>
              <a:rPr lang="en-US" dirty="0" smtClean="0"/>
              <a:t>(CJEU C-18/18)</a:t>
            </a:r>
          </a:p>
          <a:p>
            <a:pPr lvl="1"/>
            <a:r>
              <a:rPr lang="en-US" dirty="0" smtClean="0"/>
              <a:t>Dispute about defamatory content removal under E-commerce Directive, not PD under GDPR, but similar issues to </a:t>
            </a:r>
            <a:r>
              <a:rPr lang="en-US" i="1" dirty="0" smtClean="0"/>
              <a:t>Google v CNIL</a:t>
            </a:r>
            <a:r>
              <a:rPr lang="en-US" dirty="0" smtClean="0"/>
              <a:t>. Google only removed content on Austrian FB; Vienna Ct ordered removal of any content identified to FB.</a:t>
            </a:r>
          </a:p>
          <a:p>
            <a:pPr lvl="1"/>
            <a:r>
              <a:rPr lang="en-US" dirty="0" smtClean="0"/>
              <a:t>Opinion of AG </a:t>
            </a:r>
            <a:r>
              <a:rPr lang="en-US" dirty="0" err="1" smtClean="0"/>
              <a:t>Szpunar</a:t>
            </a:r>
            <a:r>
              <a:rPr lang="en-US" dirty="0" smtClean="0"/>
              <a:t> (5 June 2019): Directive is silent, so an injunction can be global. Further very complex issues concerning relationship between ‘safe </a:t>
            </a:r>
            <a:r>
              <a:rPr lang="en-US" dirty="0" err="1" smtClean="0"/>
              <a:t>harbour</a:t>
            </a:r>
            <a:r>
              <a:rPr lang="en-US" dirty="0" smtClean="0"/>
              <a:t>’ protections and specific obligations to monitor for equivalent but non-identical content.</a:t>
            </a:r>
          </a:p>
          <a:p>
            <a:pPr lvl="1"/>
            <a:r>
              <a:rPr lang="en-US" dirty="0" smtClean="0"/>
              <a:t>Shows difficulty of maintaining consistency across EU approaches to global enforcement issues.</a:t>
            </a:r>
            <a:endParaRPr lang="en-US" dirty="0"/>
          </a:p>
        </p:txBody>
      </p:sp>
    </p:spTree>
    <p:extLst>
      <p:ext uri="{BB962C8B-B14F-4D97-AF65-F5344CB8AC3E}">
        <p14:creationId xmlns:p14="http://schemas.microsoft.com/office/powerpoint/2010/main" val="3566135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4 Rights of data subjects</a:t>
            </a:r>
            <a:r>
              <a:rPr lang="en-US" sz="3200" dirty="0"/>
              <a:t/>
            </a:r>
            <a:br>
              <a:rPr lang="en-US" sz="3200" dirty="0"/>
            </a:br>
            <a:r>
              <a:rPr lang="en-US" sz="3200" dirty="0"/>
              <a:t>Erasure (</a:t>
            </a:r>
            <a:r>
              <a:rPr lang="en-US" sz="3200" dirty="0" err="1"/>
              <a:t>incl</a:t>
            </a:r>
            <a:r>
              <a:rPr lang="en-US" sz="3200" dirty="0"/>
              <a:t> ‘right to be forgotten’</a:t>
            </a:r>
            <a:r>
              <a:rPr lang="en-US" sz="3200" dirty="0" smtClean="0"/>
              <a:t>)(cont.)</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UK courts are implementing RTBF re convictions</a:t>
            </a:r>
          </a:p>
          <a:p>
            <a:pPr lvl="1"/>
            <a:r>
              <a:rPr lang="en-US" i="1" dirty="0" smtClean="0"/>
              <a:t>(1) NT1 (2) NT2 </a:t>
            </a:r>
            <a:r>
              <a:rPr lang="en-US" i="1" dirty="0" err="1" smtClean="0"/>
              <a:t>vs</a:t>
            </a:r>
            <a:r>
              <a:rPr lang="en-US" i="1" dirty="0" smtClean="0"/>
              <a:t> Google; ICO (intervener) </a:t>
            </a:r>
            <a:r>
              <a:rPr lang="en-US" dirty="0" smtClean="0">
                <a:hlinkClick r:id="rId2"/>
              </a:rPr>
              <a:t>[</a:t>
            </a:r>
            <a:r>
              <a:rPr lang="en-US" dirty="0">
                <a:hlinkClick r:id="rId2"/>
              </a:rPr>
              <a:t>2018] EWHC 799</a:t>
            </a:r>
            <a:r>
              <a:rPr lang="en-US" dirty="0"/>
              <a:t> (QB</a:t>
            </a:r>
            <a:r>
              <a:rPr lang="en-US" dirty="0" smtClean="0"/>
              <a:t>) (</a:t>
            </a:r>
            <a:r>
              <a:rPr lang="en-US" dirty="0" err="1" smtClean="0"/>
              <a:t>Warby</a:t>
            </a:r>
            <a:r>
              <a:rPr lang="en-US" dirty="0" smtClean="0"/>
              <a:t> J.) </a:t>
            </a:r>
            <a:r>
              <a:rPr lang="en-US" dirty="0"/>
              <a:t>(under DPD</a:t>
            </a:r>
            <a:r>
              <a:rPr lang="en-US" dirty="0" smtClean="0"/>
              <a:t>)</a:t>
            </a:r>
          </a:p>
          <a:p>
            <a:pPr lvl="1"/>
            <a:r>
              <a:rPr lang="en-US" dirty="0" smtClean="0"/>
              <a:t>NT1 had not accepted guilt (4 years for fraud in 1990s); was evasive; held public interest remained </a:t>
            </a:r>
            <a:r>
              <a:rPr lang="mr-IN" dirty="0" smtClean="0"/>
              <a:t>–</a:t>
            </a:r>
            <a:r>
              <a:rPr lang="en-US" dirty="0" smtClean="0"/>
              <a:t> no order</a:t>
            </a:r>
          </a:p>
          <a:p>
            <a:pPr lvl="1"/>
            <a:r>
              <a:rPr lang="en-US" dirty="0" smtClean="0"/>
              <a:t>NT2 had accepted guilt (conspiracy to intercept, 6 </a:t>
            </a:r>
            <a:r>
              <a:rPr lang="en-US" dirty="0" err="1" smtClean="0"/>
              <a:t>wks</a:t>
            </a:r>
            <a:r>
              <a:rPr lang="en-US" dirty="0" smtClean="0"/>
              <a:t> jail in 2000s) and shown remorse; held the conviction was no longer of relevance </a:t>
            </a:r>
            <a:r>
              <a:rPr lang="mr-IN" dirty="0" smtClean="0"/>
              <a:t>–</a:t>
            </a:r>
            <a:r>
              <a:rPr lang="en-US" dirty="0" smtClean="0"/>
              <a:t> Google ordered to de-list.</a:t>
            </a:r>
          </a:p>
          <a:p>
            <a:r>
              <a:rPr lang="en-US" dirty="0" smtClean="0"/>
              <a:t>Google </a:t>
            </a:r>
            <a:r>
              <a:rPr lang="en-US" dirty="0"/>
              <a:t>received 650K RTBF requests to remove 2.4 million URLs from 2014 to Feb. 2018</a:t>
            </a:r>
          </a:p>
          <a:p>
            <a:pPr lvl="1"/>
            <a:r>
              <a:rPr lang="en-US" dirty="0"/>
              <a:t>43% of URLs were deleted as a result (about 1M)</a:t>
            </a:r>
          </a:p>
          <a:p>
            <a:pPr lvl="1"/>
            <a:r>
              <a:rPr lang="en-US" dirty="0"/>
              <a:t>Approx. 90% of requests from ‘private individuals</a:t>
            </a:r>
            <a:r>
              <a:rPr lang="en-US" dirty="0" smtClean="0"/>
              <a:t>’</a:t>
            </a:r>
          </a:p>
          <a:p>
            <a:pPr lvl="1"/>
            <a:r>
              <a:rPr lang="en-US" dirty="0" smtClean="0"/>
              <a:t>If Google refuses to de-link, complain to local DPA under art. 17</a:t>
            </a:r>
            <a:endParaRPr lang="en-US" dirty="0"/>
          </a:p>
          <a:p>
            <a:endParaRPr lang="en-US" dirty="0"/>
          </a:p>
        </p:txBody>
      </p:sp>
    </p:spTree>
    <p:extLst>
      <p:ext uri="{BB962C8B-B14F-4D97-AF65-F5344CB8AC3E}">
        <p14:creationId xmlns:p14="http://schemas.microsoft.com/office/powerpoint/2010/main" val="3711135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Rights of data </a:t>
            </a:r>
            <a:r>
              <a:rPr lang="en-US" sz="2800" dirty="0" smtClean="0"/>
              <a:t>subjects</a:t>
            </a:r>
            <a:br>
              <a:rPr lang="en-US" sz="2800" dirty="0" smtClean="0"/>
            </a:br>
            <a:r>
              <a:rPr lang="en-US" sz="3200" b="1" dirty="0" smtClean="0"/>
              <a:t>Portability</a:t>
            </a:r>
            <a:r>
              <a:rPr lang="en-US" sz="3200" dirty="0" smtClean="0"/>
              <a:t> to </a:t>
            </a:r>
            <a:r>
              <a:rPr lang="en-US" sz="3200" dirty="0"/>
              <a:t>self or 3</a:t>
            </a:r>
            <a:r>
              <a:rPr lang="en-US" sz="3200" baseline="30000" dirty="0"/>
              <a:t>rd</a:t>
            </a:r>
            <a:r>
              <a:rPr lang="en-US" sz="3200" dirty="0"/>
              <a:t> P (art. 20</a:t>
            </a:r>
            <a:r>
              <a:rPr lang="en-US" sz="3200" dirty="0" smtClean="0"/>
              <a:t>)</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‘Portability</a:t>
            </a:r>
            <a:r>
              <a:rPr lang="en-US" dirty="0" smtClean="0"/>
              <a:t>’ (</a:t>
            </a:r>
            <a:r>
              <a:rPr lang="en-US" dirty="0" smtClean="0">
                <a:hlinkClick r:id="rId2"/>
              </a:rPr>
              <a:t>art. 20</a:t>
            </a:r>
            <a:r>
              <a:rPr lang="en-US" dirty="0" smtClean="0"/>
              <a:t>) </a:t>
            </a:r>
            <a:r>
              <a:rPr lang="en-US" dirty="0" smtClean="0"/>
              <a:t>is the right to obtain a copy of PD which DS ‘has provided’ by consent or contract, to a controller, </a:t>
            </a:r>
          </a:p>
          <a:p>
            <a:pPr lvl="1"/>
            <a:r>
              <a:rPr lang="en-US" dirty="0"/>
              <a:t>p</a:t>
            </a:r>
            <a:r>
              <a:rPr lang="en-US" dirty="0" smtClean="0"/>
              <a:t>rovision in a ‘structured, </a:t>
            </a:r>
            <a:r>
              <a:rPr lang="en-US" i="1" dirty="0" smtClean="0"/>
              <a:t>commonly used</a:t>
            </a:r>
            <a:r>
              <a:rPr lang="en-US" dirty="0" smtClean="0"/>
              <a:t> machine readable format’</a:t>
            </a:r>
          </a:p>
          <a:p>
            <a:pPr lvl="1"/>
            <a:r>
              <a:rPr lang="en-US" dirty="0" smtClean="0"/>
              <a:t>Includes </a:t>
            </a:r>
            <a:r>
              <a:rPr lang="en-US" i="1" dirty="0" smtClean="0"/>
              <a:t>right to transmit </a:t>
            </a:r>
            <a:r>
              <a:rPr lang="en-US" dirty="0" smtClean="0"/>
              <a:t>to 3</a:t>
            </a:r>
            <a:r>
              <a:rPr lang="en-US" baseline="30000" dirty="0" smtClean="0"/>
              <a:t>rd</a:t>
            </a:r>
            <a:r>
              <a:rPr lang="en-US" dirty="0" smtClean="0"/>
              <a:t> P ‘without hindrance’ (art. 20(1)) – no © barriers can be </a:t>
            </a:r>
            <a:r>
              <a:rPr lang="en-US" dirty="0" smtClean="0"/>
              <a:t>erected</a:t>
            </a:r>
            <a:endParaRPr lang="en-US" dirty="0" smtClean="0"/>
          </a:p>
          <a:p>
            <a:pPr lvl="1"/>
            <a:r>
              <a:rPr lang="en-US" dirty="0" smtClean="0"/>
              <a:t>DS can require </a:t>
            </a:r>
            <a:r>
              <a:rPr lang="en-US" i="1" dirty="0" smtClean="0"/>
              <a:t>direct transmission </a:t>
            </a:r>
            <a:r>
              <a:rPr lang="en-US" dirty="0" smtClean="0"/>
              <a:t>to another controller</a:t>
            </a:r>
          </a:p>
          <a:p>
            <a:r>
              <a:rPr lang="en-US" dirty="0" smtClean="0"/>
              <a:t>Applies to ‘PD’: incl. </a:t>
            </a:r>
            <a:r>
              <a:rPr lang="en-US" dirty="0" err="1" smtClean="0"/>
              <a:t>psuedonymised</a:t>
            </a:r>
            <a:r>
              <a:rPr lang="en-US" dirty="0" smtClean="0"/>
              <a:t> but not </a:t>
            </a:r>
            <a:r>
              <a:rPr lang="en-US" dirty="0" err="1" smtClean="0"/>
              <a:t>anonymised</a:t>
            </a:r>
            <a:r>
              <a:rPr lang="en-US" dirty="0" smtClean="0"/>
              <a:t> data</a:t>
            </a:r>
            <a:endParaRPr lang="en-US" dirty="0" smtClean="0"/>
          </a:p>
          <a:p>
            <a:r>
              <a:rPr lang="en-US" dirty="0" smtClean="0"/>
              <a:t>Portability is limited to data DS ‘has provided’: </a:t>
            </a:r>
          </a:p>
          <a:p>
            <a:pPr lvl="1"/>
            <a:r>
              <a:rPr lang="en-US" dirty="0" smtClean="0"/>
              <a:t>Does it include data </a:t>
            </a:r>
            <a:r>
              <a:rPr lang="en-US" i="1" dirty="0" smtClean="0"/>
              <a:t>generated</a:t>
            </a:r>
            <a:r>
              <a:rPr lang="en-US" dirty="0" smtClean="0"/>
              <a:t> </a:t>
            </a:r>
            <a:r>
              <a:rPr lang="en-US" i="1" dirty="0" smtClean="0"/>
              <a:t>by use of service </a:t>
            </a:r>
            <a:r>
              <a:rPr lang="en-US" dirty="0" smtClean="0"/>
              <a:t>(EDPS), or </a:t>
            </a:r>
            <a:r>
              <a:rPr lang="en-US" i="1" dirty="0" smtClean="0"/>
              <a:t>‘observed’ </a:t>
            </a:r>
            <a:r>
              <a:rPr lang="en-US" dirty="0" smtClean="0"/>
              <a:t>by controller (WP29/EDPB)?; others (EU Com) say there must be an voluntary &amp; affirmative provision of data (see </a:t>
            </a:r>
            <a:r>
              <a:rPr lang="en-US" dirty="0" err="1" smtClean="0"/>
              <a:t>Lynskey</a:t>
            </a:r>
            <a:r>
              <a:rPr lang="en-US" dirty="0" smtClean="0"/>
              <a:t> in </a:t>
            </a:r>
            <a:r>
              <a:rPr lang="en-US" dirty="0" err="1" smtClean="0"/>
              <a:t>Kuner</a:t>
            </a:r>
            <a:r>
              <a:rPr lang="en-US" dirty="0" smtClean="0"/>
              <a:t> 2018)</a:t>
            </a:r>
          </a:p>
          <a:p>
            <a:pPr lvl="1"/>
            <a:r>
              <a:rPr lang="en-US" dirty="0" smtClean="0"/>
              <a:t>Excludes data </a:t>
            </a:r>
            <a:r>
              <a:rPr lang="en-US" i="1" dirty="0" smtClean="0"/>
              <a:t>inferred</a:t>
            </a:r>
            <a:r>
              <a:rPr lang="en-US" dirty="0" smtClean="0"/>
              <a:t>/ otherwise derived by controller</a:t>
            </a:r>
          </a:p>
          <a:p>
            <a:pPr lvl="1"/>
            <a:r>
              <a:rPr lang="en-US" dirty="0" smtClean="0"/>
              <a:t>Excludes data </a:t>
            </a:r>
            <a:r>
              <a:rPr lang="en-US" i="1" dirty="0" smtClean="0"/>
              <a:t>aggregated</a:t>
            </a:r>
            <a:r>
              <a:rPr lang="en-US" dirty="0" smtClean="0"/>
              <a:t> by controller, </a:t>
            </a:r>
            <a:r>
              <a:rPr lang="en-US" dirty="0" err="1" smtClean="0"/>
              <a:t>indep</a:t>
            </a:r>
            <a:r>
              <a:rPr lang="en-US" dirty="0" smtClean="0"/>
              <a:t>. of DS (</a:t>
            </a:r>
            <a:r>
              <a:rPr lang="en-US" dirty="0" err="1" smtClean="0"/>
              <a:t>eg</a:t>
            </a:r>
            <a:r>
              <a:rPr lang="en-US" dirty="0" smtClean="0"/>
              <a:t> reviews, ‘likes’).</a:t>
            </a:r>
          </a:p>
          <a:p>
            <a:pPr lvl="1"/>
            <a:r>
              <a:rPr lang="en-US" dirty="0" smtClean="0"/>
              <a:t>Excludes data collected under statutory obligations (</a:t>
            </a:r>
            <a:r>
              <a:rPr lang="en-US" dirty="0" smtClean="0"/>
              <a:t>Rec 68</a:t>
            </a:r>
            <a:r>
              <a:rPr lang="en-US" dirty="0" smtClean="0"/>
              <a:t>).</a:t>
            </a:r>
            <a:endParaRPr lang="en-US" dirty="0"/>
          </a:p>
        </p:txBody>
      </p:sp>
    </p:spTree>
    <p:extLst>
      <p:ext uri="{BB962C8B-B14F-4D97-AF65-F5344CB8AC3E}">
        <p14:creationId xmlns:p14="http://schemas.microsoft.com/office/powerpoint/2010/main" val="129152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216"/>
          <p:cNvSpPr/>
          <p:nvPr/>
        </p:nvSpPr>
        <p:spPr>
          <a:xfrm>
            <a:off x="0" y="0"/>
            <a:ext cx="9144000" cy="6858000"/>
          </a:xfrm>
          <a:prstGeom prst="rect">
            <a:avLst/>
          </a:prstGeom>
          <a:solidFill>
            <a:schemeClr val="tx2">
              <a:lumMod val="20000"/>
              <a:lumOff val="80000"/>
            </a:schemeClr>
          </a:solidFill>
          <a:ln w="9525">
            <a:solidFill>
              <a:schemeClr val="bg2"/>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207" name="Rectangle 206"/>
          <p:cNvSpPr/>
          <p:nvPr/>
        </p:nvSpPr>
        <p:spPr>
          <a:xfrm>
            <a:off x="3418459" y="5404236"/>
            <a:ext cx="2255800" cy="1440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u="sng" dirty="0">
                <a:solidFill>
                  <a:prstClr val="black"/>
                </a:solidFill>
              </a:rPr>
              <a:t>Key</a:t>
            </a:r>
          </a:p>
          <a:p>
            <a:pPr defTabSz="457200"/>
            <a:r>
              <a:rPr lang="en-US" sz="1400" b="1" dirty="0">
                <a:solidFill>
                  <a:prstClr val="black"/>
                </a:solidFill>
              </a:rPr>
              <a:t>Comprehensive</a:t>
            </a:r>
          </a:p>
          <a:p>
            <a:pPr defTabSz="457200"/>
            <a:r>
              <a:rPr lang="en-US" sz="1400" b="1" dirty="0">
                <a:solidFill>
                  <a:prstClr val="black"/>
                </a:solidFill>
              </a:rPr>
              <a:t>Public only</a:t>
            </a:r>
          </a:p>
          <a:p>
            <a:pPr defTabSz="457200"/>
            <a:r>
              <a:rPr lang="en-US" sz="1400" b="1" dirty="0">
                <a:solidFill>
                  <a:prstClr val="black"/>
                </a:solidFill>
              </a:rPr>
              <a:t>Private only</a:t>
            </a:r>
          </a:p>
          <a:p>
            <a:pPr defTabSz="457200"/>
            <a:r>
              <a:rPr lang="en-US" sz="1400" b="1" dirty="0">
                <a:solidFill>
                  <a:prstClr val="black"/>
                </a:solidFill>
              </a:rPr>
              <a:t>Most Private</a:t>
            </a:r>
          </a:p>
          <a:p>
            <a:pPr defTabSz="457200"/>
            <a:r>
              <a:rPr lang="en-US" sz="1400" b="1" dirty="0">
                <a:solidFill>
                  <a:prstClr val="black"/>
                </a:solidFill>
              </a:rPr>
              <a:t>Bills</a:t>
            </a:r>
          </a:p>
        </p:txBody>
      </p:sp>
      <p:sp>
        <p:nvSpPr>
          <p:cNvPr id="208" name="Rectangle 207"/>
          <p:cNvSpPr/>
          <p:nvPr/>
        </p:nvSpPr>
        <p:spPr>
          <a:xfrm>
            <a:off x="5057085" y="5793723"/>
            <a:ext cx="451984" cy="91440"/>
          </a:xfrm>
          <a:prstGeom prst="rect">
            <a:avLst/>
          </a:prstGeom>
          <a:solidFill>
            <a:srgbClr val="00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9" name="Rectangle 208"/>
          <p:cNvSpPr/>
          <p:nvPr/>
        </p:nvSpPr>
        <p:spPr>
          <a:xfrm>
            <a:off x="5057085" y="6010893"/>
            <a:ext cx="451984" cy="91440"/>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0" name="Rectangle 209"/>
          <p:cNvSpPr/>
          <p:nvPr/>
        </p:nvSpPr>
        <p:spPr>
          <a:xfrm>
            <a:off x="5057085" y="6228063"/>
            <a:ext cx="451984" cy="9144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1" name="Rectangle 210"/>
          <p:cNvSpPr/>
          <p:nvPr/>
        </p:nvSpPr>
        <p:spPr>
          <a:xfrm>
            <a:off x="5057085" y="6445233"/>
            <a:ext cx="451984" cy="9144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2" name="Slide Number Placeholder 211"/>
          <p:cNvSpPr>
            <a:spLocks noGrp="1"/>
          </p:cNvSpPr>
          <p:nvPr>
            <p:ph type="sldNum" sz="quarter" idx="12"/>
          </p:nvPr>
        </p:nvSpPr>
        <p:spPr/>
        <p:txBody>
          <a:bodyPr/>
          <a:lstStyle/>
          <a:p>
            <a:fld id="{53DC12AC-3A5F-954C-AFE9-AE638E4C2359}" type="slidenum">
              <a:rPr lang="en-US" smtClean="0">
                <a:solidFill>
                  <a:prstClr val="black">
                    <a:tint val="75000"/>
                  </a:prstClr>
                </a:solidFill>
              </a:rPr>
              <a:pPr/>
              <a:t>3</a:t>
            </a:fld>
            <a:endParaRPr lang="en-US">
              <a:solidFill>
                <a:prstClr val="black">
                  <a:tint val="75000"/>
                </a:prstClr>
              </a:solidFill>
            </a:endParaRPr>
          </a:p>
        </p:txBody>
      </p:sp>
      <p:sp>
        <p:nvSpPr>
          <p:cNvPr id="213" name="Title 1"/>
          <p:cNvSpPr txBox="1">
            <a:spLocks/>
          </p:cNvSpPr>
          <p:nvPr/>
        </p:nvSpPr>
        <p:spPr>
          <a:xfrm>
            <a:off x="56271" y="15325"/>
            <a:ext cx="9034177" cy="935549"/>
          </a:xfrm>
          <a:prstGeom prst="rect">
            <a:avLst/>
          </a:prstGeom>
        </p:spPr>
        <p:txBody>
          <a:bodyPr>
            <a:normAutofit fontScale="92500" lnSpcReduction="10000"/>
          </a:bodyPr>
          <a:lstStyle>
            <a:lvl1pPr algn="ctr" defTabSz="457200" rtl="0" eaLnBrk="1" latinLnBrk="0" hangingPunct="1">
              <a:spcBef>
                <a:spcPct val="0"/>
              </a:spcBef>
              <a:buNone/>
              <a:defRPr sz="4400" kern="1200">
                <a:solidFill>
                  <a:srgbClr val="9B0F1B"/>
                </a:solidFill>
                <a:latin typeface="+mj-lt"/>
                <a:ea typeface="+mj-ea"/>
                <a:cs typeface="+mj-cs"/>
              </a:defRPr>
            </a:lvl1pPr>
          </a:lstStyle>
          <a:p>
            <a:r>
              <a:rPr lang="en-US" sz="3200" b="1" spc="300" dirty="0" smtClean="0">
                <a:latin typeface="Arial Narrow" pitchFamily="34" charset="0"/>
              </a:rPr>
              <a:t>136 </a:t>
            </a:r>
            <a:r>
              <a:rPr lang="en-US" sz="3200" b="1" spc="300" dirty="0">
                <a:latin typeface="Arial Narrow" pitchFamily="34" charset="0"/>
              </a:rPr>
              <a:t>Countries with data privacy Laws </a:t>
            </a:r>
            <a:br>
              <a:rPr lang="en-US" sz="3200" b="1" spc="300" dirty="0">
                <a:latin typeface="Arial Narrow" pitchFamily="34" charset="0"/>
              </a:rPr>
            </a:br>
            <a:r>
              <a:rPr lang="en-US" sz="3200" b="1" spc="300" dirty="0">
                <a:latin typeface="Arial Narrow" pitchFamily="34" charset="0"/>
              </a:rPr>
              <a:t>(to </a:t>
            </a:r>
            <a:r>
              <a:rPr lang="en-US" sz="3200" b="1" spc="300" dirty="0" smtClean="0">
                <a:latin typeface="Arial Narrow" pitchFamily="34" charset="0"/>
              </a:rPr>
              <a:t>August 2019)</a:t>
            </a:r>
            <a:endParaRPr lang="en-US" sz="1800" b="1" spc="300" dirty="0">
              <a:latin typeface="Arial Narrow" pitchFamily="34" charset="0"/>
            </a:endParaRPr>
          </a:p>
        </p:txBody>
      </p:sp>
      <p:sp>
        <p:nvSpPr>
          <p:cNvPr id="214" name="Rectangle 213"/>
          <p:cNvSpPr/>
          <p:nvPr/>
        </p:nvSpPr>
        <p:spPr>
          <a:xfrm>
            <a:off x="5049831" y="6641175"/>
            <a:ext cx="451984" cy="914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Freeform 2"/>
          <p:cNvSpPr>
            <a:spLocks/>
          </p:cNvSpPr>
          <p:nvPr/>
        </p:nvSpPr>
        <p:spPr bwMode="auto">
          <a:xfrm rot="730076">
            <a:off x="3801323" y="2690756"/>
            <a:ext cx="405208" cy="33229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 name="Freeform 3"/>
          <p:cNvSpPr>
            <a:spLocks/>
          </p:cNvSpPr>
          <p:nvPr/>
        </p:nvSpPr>
        <p:spPr bwMode="auto">
          <a:xfrm rot="926903">
            <a:off x="3812033" y="2713158"/>
            <a:ext cx="101748" cy="23335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 name="Freeform 4"/>
          <p:cNvSpPr>
            <a:spLocks/>
          </p:cNvSpPr>
          <p:nvPr/>
        </p:nvSpPr>
        <p:spPr bwMode="auto">
          <a:xfrm>
            <a:off x="4408243" y="2565678"/>
            <a:ext cx="214207" cy="98943"/>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 name="Freeform 5"/>
          <p:cNvSpPr>
            <a:spLocks/>
          </p:cNvSpPr>
          <p:nvPr/>
        </p:nvSpPr>
        <p:spPr bwMode="auto">
          <a:xfrm rot="471028">
            <a:off x="4040521" y="2442467"/>
            <a:ext cx="342731" cy="345363"/>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 name="Freeform 6"/>
          <p:cNvSpPr>
            <a:spLocks/>
          </p:cNvSpPr>
          <p:nvPr/>
        </p:nvSpPr>
        <p:spPr bwMode="auto">
          <a:xfrm>
            <a:off x="4331484" y="2649686"/>
            <a:ext cx="349871" cy="3714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 name="Freeform 7"/>
          <p:cNvSpPr>
            <a:spLocks/>
          </p:cNvSpPr>
          <p:nvPr/>
        </p:nvSpPr>
        <p:spPr bwMode="auto">
          <a:xfrm>
            <a:off x="4322560" y="2287521"/>
            <a:ext cx="224917" cy="3434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 name="Freeform 8"/>
          <p:cNvSpPr>
            <a:spLocks/>
          </p:cNvSpPr>
          <p:nvPr/>
        </p:nvSpPr>
        <p:spPr bwMode="auto">
          <a:xfrm>
            <a:off x="4293999" y="2358461"/>
            <a:ext cx="85683" cy="119477"/>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 name="Freeform 9"/>
          <p:cNvSpPr>
            <a:spLocks/>
          </p:cNvSpPr>
          <p:nvPr/>
        </p:nvSpPr>
        <p:spPr bwMode="auto">
          <a:xfrm rot="20966185">
            <a:off x="4722413" y="2868104"/>
            <a:ext cx="178505" cy="19228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 name="Freeform 10"/>
          <p:cNvSpPr>
            <a:spLocks/>
          </p:cNvSpPr>
          <p:nvPr/>
        </p:nvSpPr>
        <p:spPr bwMode="auto">
          <a:xfrm>
            <a:off x="4711702" y="2569412"/>
            <a:ext cx="230272" cy="19788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 name="Freeform 11"/>
          <p:cNvSpPr>
            <a:spLocks/>
          </p:cNvSpPr>
          <p:nvPr/>
        </p:nvSpPr>
        <p:spPr bwMode="auto">
          <a:xfrm>
            <a:off x="4479645" y="2477938"/>
            <a:ext cx="178505" cy="9707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 name="Freeform 12"/>
          <p:cNvSpPr>
            <a:spLocks/>
          </p:cNvSpPr>
          <p:nvPr/>
        </p:nvSpPr>
        <p:spPr bwMode="auto">
          <a:xfrm>
            <a:off x="4606384" y="2578746"/>
            <a:ext cx="155301" cy="11201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 name="Freeform 13"/>
          <p:cNvSpPr>
            <a:spLocks/>
          </p:cNvSpPr>
          <p:nvPr/>
        </p:nvSpPr>
        <p:spPr bwMode="auto">
          <a:xfrm>
            <a:off x="4611740" y="2532076"/>
            <a:ext cx="149945" cy="8214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 name="Freeform 14"/>
          <p:cNvSpPr>
            <a:spLocks/>
          </p:cNvSpPr>
          <p:nvPr/>
        </p:nvSpPr>
        <p:spPr bwMode="auto">
          <a:xfrm>
            <a:off x="4779535" y="2744893"/>
            <a:ext cx="205281" cy="16614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 name="Freeform 15"/>
          <p:cNvSpPr>
            <a:spLocks/>
          </p:cNvSpPr>
          <p:nvPr/>
        </p:nvSpPr>
        <p:spPr bwMode="auto">
          <a:xfrm>
            <a:off x="4322560" y="2610482"/>
            <a:ext cx="128524" cy="76540"/>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 name="Freeform 16"/>
          <p:cNvSpPr>
            <a:spLocks/>
          </p:cNvSpPr>
          <p:nvPr/>
        </p:nvSpPr>
        <p:spPr bwMode="auto">
          <a:xfrm>
            <a:off x="4258298" y="2438734"/>
            <a:ext cx="80327" cy="8774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 name="Freeform 17"/>
          <p:cNvSpPr>
            <a:spLocks/>
          </p:cNvSpPr>
          <p:nvPr/>
        </p:nvSpPr>
        <p:spPr bwMode="auto">
          <a:xfrm rot="21133526">
            <a:off x="4518916" y="2645952"/>
            <a:ext cx="99964" cy="5600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 name="Freeform 18"/>
          <p:cNvSpPr>
            <a:spLocks/>
          </p:cNvSpPr>
          <p:nvPr/>
        </p:nvSpPr>
        <p:spPr bwMode="auto">
          <a:xfrm>
            <a:off x="4524271" y="2657153"/>
            <a:ext cx="160655" cy="1754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0" name="Freeform 19"/>
          <p:cNvSpPr>
            <a:spLocks/>
          </p:cNvSpPr>
          <p:nvPr/>
        </p:nvSpPr>
        <p:spPr bwMode="auto">
          <a:xfrm>
            <a:off x="4590319" y="2718758"/>
            <a:ext cx="110674" cy="115743"/>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1" name="Freeform 20"/>
          <p:cNvSpPr>
            <a:spLocks/>
          </p:cNvSpPr>
          <p:nvPr/>
        </p:nvSpPr>
        <p:spPr bwMode="auto">
          <a:xfrm rot="286500">
            <a:off x="4670646" y="2789698"/>
            <a:ext cx="49981" cy="69073"/>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2" name="Freeform 21"/>
          <p:cNvSpPr>
            <a:spLocks/>
          </p:cNvSpPr>
          <p:nvPr/>
        </p:nvSpPr>
        <p:spPr bwMode="auto">
          <a:xfrm>
            <a:off x="4672431" y="2670220"/>
            <a:ext cx="80327" cy="6720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3" name="Freeform 22"/>
          <p:cNvSpPr>
            <a:spLocks/>
          </p:cNvSpPr>
          <p:nvPr/>
        </p:nvSpPr>
        <p:spPr bwMode="auto">
          <a:xfrm>
            <a:off x="4686712" y="2731826"/>
            <a:ext cx="112458" cy="113876"/>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4" name="Freeform 23"/>
          <p:cNvSpPr>
            <a:spLocks/>
          </p:cNvSpPr>
          <p:nvPr/>
        </p:nvSpPr>
        <p:spPr bwMode="auto">
          <a:xfrm>
            <a:off x="4717057" y="2802765"/>
            <a:ext cx="44627" cy="5787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5" name="Freeform 24"/>
          <p:cNvSpPr>
            <a:spLocks/>
          </p:cNvSpPr>
          <p:nvPr/>
        </p:nvSpPr>
        <p:spPr bwMode="auto">
          <a:xfrm>
            <a:off x="4736693" y="2834501"/>
            <a:ext cx="73187" cy="70939"/>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6" name="Freeform 25"/>
          <p:cNvSpPr>
            <a:spLocks/>
          </p:cNvSpPr>
          <p:nvPr/>
        </p:nvSpPr>
        <p:spPr bwMode="auto">
          <a:xfrm>
            <a:off x="4692067" y="2823300"/>
            <a:ext cx="60692" cy="128812"/>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7" name="Freeform 26"/>
          <p:cNvSpPr>
            <a:spLocks/>
          </p:cNvSpPr>
          <p:nvPr/>
        </p:nvSpPr>
        <p:spPr bwMode="auto">
          <a:xfrm>
            <a:off x="3829884" y="2252051"/>
            <a:ext cx="123168" cy="19228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8" name="Freeform 27"/>
          <p:cNvSpPr>
            <a:spLocks/>
          </p:cNvSpPr>
          <p:nvPr/>
        </p:nvSpPr>
        <p:spPr bwMode="auto">
          <a:xfrm>
            <a:off x="5604231" y="682052"/>
            <a:ext cx="490890" cy="655256"/>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9" name="Freeform 28"/>
          <p:cNvSpPr>
            <a:spLocks/>
          </p:cNvSpPr>
          <p:nvPr/>
        </p:nvSpPr>
        <p:spPr bwMode="auto">
          <a:xfrm>
            <a:off x="5313267" y="4537046"/>
            <a:ext cx="187432" cy="40696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0" name="Freeform 29"/>
          <p:cNvSpPr>
            <a:spLocks/>
          </p:cNvSpPr>
          <p:nvPr/>
        </p:nvSpPr>
        <p:spPr bwMode="auto">
          <a:xfrm>
            <a:off x="8774494" y="5474192"/>
            <a:ext cx="201711" cy="240821"/>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1" name="Freeform 30"/>
          <p:cNvSpPr>
            <a:spLocks/>
          </p:cNvSpPr>
          <p:nvPr/>
        </p:nvSpPr>
        <p:spPr bwMode="auto">
          <a:xfrm>
            <a:off x="8949430" y="5257640"/>
            <a:ext cx="141019" cy="237087"/>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2" name="Freeform 31"/>
          <p:cNvSpPr>
            <a:spLocks/>
          </p:cNvSpPr>
          <p:nvPr/>
        </p:nvSpPr>
        <p:spPr bwMode="auto">
          <a:xfrm>
            <a:off x="7282186" y="4520245"/>
            <a:ext cx="1112090" cy="88300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3" name="Freeform 32"/>
          <p:cNvSpPr>
            <a:spLocks/>
          </p:cNvSpPr>
          <p:nvPr/>
        </p:nvSpPr>
        <p:spPr bwMode="auto">
          <a:xfrm>
            <a:off x="8155078" y="5455524"/>
            <a:ext cx="98178" cy="14001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4" name="Freeform 33"/>
          <p:cNvSpPr>
            <a:spLocks/>
          </p:cNvSpPr>
          <p:nvPr/>
        </p:nvSpPr>
        <p:spPr bwMode="auto">
          <a:xfrm>
            <a:off x="7210784" y="3988199"/>
            <a:ext cx="255263" cy="31176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5" name="Freeform 34"/>
          <p:cNvSpPr>
            <a:spLocks/>
          </p:cNvSpPr>
          <p:nvPr/>
        </p:nvSpPr>
        <p:spPr bwMode="auto">
          <a:xfrm>
            <a:off x="7432130" y="4143146"/>
            <a:ext cx="158870" cy="203483"/>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6" name="Freeform 35"/>
          <p:cNvSpPr>
            <a:spLocks/>
          </p:cNvSpPr>
          <p:nvPr/>
        </p:nvSpPr>
        <p:spPr bwMode="auto">
          <a:xfrm>
            <a:off x="7071549" y="4374632"/>
            <a:ext cx="298104" cy="70939"/>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7" name="Freeform 36"/>
          <p:cNvSpPr>
            <a:spLocks/>
          </p:cNvSpPr>
          <p:nvPr/>
        </p:nvSpPr>
        <p:spPr bwMode="auto">
          <a:xfrm>
            <a:off x="2341146" y="2449934"/>
            <a:ext cx="178505" cy="210952"/>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8" name="Freeform 37"/>
          <p:cNvSpPr>
            <a:spLocks/>
          </p:cNvSpPr>
          <p:nvPr/>
        </p:nvSpPr>
        <p:spPr bwMode="auto">
          <a:xfrm>
            <a:off x="1607487" y="3515893"/>
            <a:ext cx="310600" cy="91474"/>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9" name="Freeform 38"/>
          <p:cNvSpPr>
            <a:spLocks/>
          </p:cNvSpPr>
          <p:nvPr/>
        </p:nvSpPr>
        <p:spPr bwMode="auto">
          <a:xfrm>
            <a:off x="1918087" y="3616701"/>
            <a:ext cx="192786" cy="5600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0" name="Freeform 39"/>
          <p:cNvSpPr>
            <a:spLocks/>
          </p:cNvSpPr>
          <p:nvPr/>
        </p:nvSpPr>
        <p:spPr bwMode="auto">
          <a:xfrm>
            <a:off x="4461795" y="2996915"/>
            <a:ext cx="87467" cy="541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1" name="Freeform 40"/>
          <p:cNvSpPr>
            <a:spLocks/>
          </p:cNvSpPr>
          <p:nvPr/>
        </p:nvSpPr>
        <p:spPr bwMode="auto">
          <a:xfrm>
            <a:off x="4363615" y="2892373"/>
            <a:ext cx="35701" cy="7280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2" name="Freeform 41"/>
          <p:cNvSpPr>
            <a:spLocks/>
          </p:cNvSpPr>
          <p:nvPr/>
        </p:nvSpPr>
        <p:spPr bwMode="auto">
          <a:xfrm>
            <a:off x="4354691" y="2817700"/>
            <a:ext cx="44625" cy="5600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3" name="Freeform 42"/>
          <p:cNvSpPr>
            <a:spLocks/>
          </p:cNvSpPr>
          <p:nvPr/>
        </p:nvSpPr>
        <p:spPr bwMode="auto">
          <a:xfrm>
            <a:off x="5252574" y="3024917"/>
            <a:ext cx="44627" cy="933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4" name="Rectangle 43"/>
          <p:cNvSpPr>
            <a:spLocks noChangeArrowheads="1"/>
          </p:cNvSpPr>
          <p:nvPr/>
        </p:nvSpPr>
        <p:spPr bwMode="auto">
          <a:xfrm>
            <a:off x="5095489" y="3297473"/>
            <a:ext cx="0" cy="3734"/>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45" name="Freeform 44"/>
          <p:cNvSpPr>
            <a:spLocks/>
          </p:cNvSpPr>
          <p:nvPr/>
        </p:nvSpPr>
        <p:spPr bwMode="auto">
          <a:xfrm>
            <a:off x="4804526" y="2849435"/>
            <a:ext cx="553367" cy="210952"/>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6" name="Freeform 45"/>
          <p:cNvSpPr>
            <a:spLocks/>
          </p:cNvSpPr>
          <p:nvPr/>
        </p:nvSpPr>
        <p:spPr bwMode="auto">
          <a:xfrm>
            <a:off x="5082995" y="3024917"/>
            <a:ext cx="203497" cy="17174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7" name="Freeform 46"/>
          <p:cNvSpPr>
            <a:spLocks/>
          </p:cNvSpPr>
          <p:nvPr/>
        </p:nvSpPr>
        <p:spPr bwMode="auto">
          <a:xfrm>
            <a:off x="5056218" y="3161196"/>
            <a:ext cx="142805" cy="136278"/>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8" name="Freeform 47"/>
          <p:cNvSpPr>
            <a:spLocks/>
          </p:cNvSpPr>
          <p:nvPr/>
        </p:nvSpPr>
        <p:spPr bwMode="auto">
          <a:xfrm>
            <a:off x="5056218" y="3161196"/>
            <a:ext cx="142805" cy="136278"/>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49" name="Freeform 48"/>
          <p:cNvSpPr>
            <a:spLocks/>
          </p:cNvSpPr>
          <p:nvPr/>
        </p:nvSpPr>
        <p:spPr bwMode="auto">
          <a:xfrm>
            <a:off x="5550679" y="3418818"/>
            <a:ext cx="133879" cy="9147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0" name="Freeform 49"/>
          <p:cNvSpPr>
            <a:spLocks/>
          </p:cNvSpPr>
          <p:nvPr/>
        </p:nvSpPr>
        <p:spPr bwMode="auto">
          <a:xfrm>
            <a:off x="5570315" y="3454287"/>
            <a:ext cx="210636" cy="255756"/>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1" name="Freeform 50"/>
          <p:cNvSpPr>
            <a:spLocks/>
          </p:cNvSpPr>
          <p:nvPr/>
        </p:nvSpPr>
        <p:spPr bwMode="auto">
          <a:xfrm>
            <a:off x="5306126" y="3618568"/>
            <a:ext cx="298105" cy="19415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2" name="Freeform 51"/>
          <p:cNvSpPr>
            <a:spLocks/>
          </p:cNvSpPr>
          <p:nvPr/>
        </p:nvSpPr>
        <p:spPr bwMode="auto">
          <a:xfrm>
            <a:off x="5095489" y="3196666"/>
            <a:ext cx="553367" cy="4965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3" name="Freeform 52"/>
          <p:cNvSpPr>
            <a:spLocks/>
          </p:cNvSpPr>
          <p:nvPr/>
        </p:nvSpPr>
        <p:spPr bwMode="auto">
          <a:xfrm>
            <a:off x="5570315" y="3510292"/>
            <a:ext cx="87468" cy="108276"/>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4" name="Freeform 53"/>
          <p:cNvSpPr>
            <a:spLocks/>
          </p:cNvSpPr>
          <p:nvPr/>
        </p:nvSpPr>
        <p:spPr bwMode="auto">
          <a:xfrm>
            <a:off x="5190098" y="3013717"/>
            <a:ext cx="280253" cy="294958"/>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5" name="Freeform 54"/>
          <p:cNvSpPr>
            <a:spLocks/>
          </p:cNvSpPr>
          <p:nvPr/>
        </p:nvSpPr>
        <p:spPr bwMode="auto">
          <a:xfrm>
            <a:off x="5350753" y="2933444"/>
            <a:ext cx="528377" cy="502175"/>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6" name="Freeform 55"/>
          <p:cNvSpPr>
            <a:spLocks/>
          </p:cNvSpPr>
          <p:nvPr/>
        </p:nvSpPr>
        <p:spPr bwMode="auto">
          <a:xfrm>
            <a:off x="4684926" y="2197914"/>
            <a:ext cx="178505" cy="126944"/>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7" name="Freeform 56"/>
          <p:cNvSpPr>
            <a:spLocks/>
          </p:cNvSpPr>
          <p:nvPr/>
        </p:nvSpPr>
        <p:spPr bwMode="auto">
          <a:xfrm>
            <a:off x="4763469" y="2022432"/>
            <a:ext cx="133880" cy="1194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8" name="Freeform 57"/>
          <p:cNvSpPr>
            <a:spLocks/>
          </p:cNvSpPr>
          <p:nvPr/>
        </p:nvSpPr>
        <p:spPr bwMode="auto">
          <a:xfrm>
            <a:off x="4758114" y="2207248"/>
            <a:ext cx="262403" cy="24828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9" name="Freeform 58"/>
          <p:cNvSpPr>
            <a:spLocks/>
          </p:cNvSpPr>
          <p:nvPr/>
        </p:nvSpPr>
        <p:spPr bwMode="auto">
          <a:xfrm>
            <a:off x="4693852" y="2106439"/>
            <a:ext cx="214207" cy="126944"/>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0" name="Freeform 59"/>
          <p:cNvSpPr>
            <a:spLocks/>
          </p:cNvSpPr>
          <p:nvPr/>
        </p:nvSpPr>
        <p:spPr bwMode="auto">
          <a:xfrm>
            <a:off x="3679939" y="3812717"/>
            <a:ext cx="212422" cy="16614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000099"/>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 name="Freeform 60"/>
          <p:cNvSpPr>
            <a:spLocks/>
          </p:cNvSpPr>
          <p:nvPr/>
        </p:nvSpPr>
        <p:spPr bwMode="auto">
          <a:xfrm>
            <a:off x="3628172" y="3693241"/>
            <a:ext cx="166011" cy="13067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2" name="Freeform 61"/>
          <p:cNvSpPr>
            <a:spLocks/>
          </p:cNvSpPr>
          <p:nvPr/>
        </p:nvSpPr>
        <p:spPr bwMode="auto">
          <a:xfrm>
            <a:off x="3637097" y="3374014"/>
            <a:ext cx="335591" cy="37523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3" name="Freeform 62"/>
          <p:cNvSpPr>
            <a:spLocks/>
          </p:cNvSpPr>
          <p:nvPr/>
        </p:nvSpPr>
        <p:spPr bwMode="auto">
          <a:xfrm>
            <a:off x="4792029" y="3217201"/>
            <a:ext cx="317740" cy="321094"/>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 name="Freeform 63"/>
          <p:cNvSpPr>
            <a:spLocks/>
          </p:cNvSpPr>
          <p:nvPr/>
        </p:nvSpPr>
        <p:spPr bwMode="auto">
          <a:xfrm>
            <a:off x="4358261" y="3161196"/>
            <a:ext cx="460545" cy="457371"/>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5" name="Freeform 64"/>
          <p:cNvSpPr>
            <a:spLocks/>
          </p:cNvSpPr>
          <p:nvPr/>
        </p:nvSpPr>
        <p:spPr bwMode="auto">
          <a:xfrm>
            <a:off x="4313634" y="3024917"/>
            <a:ext cx="116030" cy="22775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6" name="Freeform 65"/>
          <p:cNvSpPr>
            <a:spLocks/>
          </p:cNvSpPr>
          <p:nvPr/>
        </p:nvSpPr>
        <p:spPr bwMode="auto">
          <a:xfrm>
            <a:off x="3744201" y="3079055"/>
            <a:ext cx="333805" cy="2669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7" name="Freeform 66"/>
          <p:cNvSpPr>
            <a:spLocks/>
          </p:cNvSpPr>
          <p:nvPr/>
        </p:nvSpPr>
        <p:spPr bwMode="auto">
          <a:xfrm>
            <a:off x="3644238" y="3346012"/>
            <a:ext cx="230272" cy="20908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8" name="Freeform 67"/>
          <p:cNvSpPr>
            <a:spLocks/>
          </p:cNvSpPr>
          <p:nvPr/>
        </p:nvSpPr>
        <p:spPr bwMode="auto">
          <a:xfrm>
            <a:off x="3654949" y="3812717"/>
            <a:ext cx="69617" cy="56005"/>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9" name="Freeform 68"/>
          <p:cNvSpPr>
            <a:spLocks/>
          </p:cNvSpPr>
          <p:nvPr/>
        </p:nvSpPr>
        <p:spPr bwMode="auto">
          <a:xfrm>
            <a:off x="4722413" y="3493491"/>
            <a:ext cx="456974" cy="586183"/>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0" name="Freeform 69"/>
          <p:cNvSpPr>
            <a:spLocks/>
          </p:cNvSpPr>
          <p:nvPr/>
        </p:nvSpPr>
        <p:spPr bwMode="auto">
          <a:xfrm>
            <a:off x="3874510" y="3878057"/>
            <a:ext cx="167795" cy="17361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1" name="Freeform 70"/>
          <p:cNvSpPr>
            <a:spLocks/>
          </p:cNvSpPr>
          <p:nvPr/>
        </p:nvSpPr>
        <p:spPr bwMode="auto">
          <a:xfrm>
            <a:off x="3788827" y="3943396"/>
            <a:ext cx="119599" cy="108276"/>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2" name="Freeform 71"/>
          <p:cNvSpPr>
            <a:spLocks/>
          </p:cNvSpPr>
          <p:nvPr/>
        </p:nvSpPr>
        <p:spPr bwMode="auto">
          <a:xfrm>
            <a:off x="3733491" y="3906059"/>
            <a:ext cx="89253" cy="8214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3" name="Rectangle 72"/>
          <p:cNvSpPr>
            <a:spLocks noChangeArrowheads="1"/>
          </p:cNvSpPr>
          <p:nvPr/>
        </p:nvSpPr>
        <p:spPr bwMode="auto">
          <a:xfrm>
            <a:off x="3863800" y="3346012"/>
            <a:ext cx="10710" cy="28003"/>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74" name="Freeform 73"/>
          <p:cNvSpPr>
            <a:spLocks/>
          </p:cNvSpPr>
          <p:nvPr/>
        </p:nvSpPr>
        <p:spPr bwMode="auto">
          <a:xfrm>
            <a:off x="3863800" y="3024917"/>
            <a:ext cx="576574" cy="59365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5" name="Freeform 74"/>
          <p:cNvSpPr>
            <a:spLocks/>
          </p:cNvSpPr>
          <p:nvPr/>
        </p:nvSpPr>
        <p:spPr bwMode="auto">
          <a:xfrm>
            <a:off x="3863800" y="3024917"/>
            <a:ext cx="576574" cy="59365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000099"/>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 name="Freeform 75"/>
          <p:cNvSpPr>
            <a:spLocks/>
          </p:cNvSpPr>
          <p:nvPr/>
        </p:nvSpPr>
        <p:spPr bwMode="auto">
          <a:xfrm>
            <a:off x="5506053" y="3013717"/>
            <a:ext cx="28561" cy="20536"/>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7" name="Freeform 76"/>
          <p:cNvSpPr>
            <a:spLocks/>
          </p:cNvSpPr>
          <p:nvPr/>
        </p:nvSpPr>
        <p:spPr bwMode="auto">
          <a:xfrm>
            <a:off x="5464997" y="2968912"/>
            <a:ext cx="16065" cy="2800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8" name="Freeform 77"/>
          <p:cNvSpPr>
            <a:spLocks/>
          </p:cNvSpPr>
          <p:nvPr/>
        </p:nvSpPr>
        <p:spPr bwMode="auto">
          <a:xfrm>
            <a:off x="4684926" y="1307438"/>
            <a:ext cx="299890" cy="68886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9" name="Freeform 78"/>
          <p:cNvSpPr>
            <a:spLocks/>
          </p:cNvSpPr>
          <p:nvPr/>
        </p:nvSpPr>
        <p:spPr bwMode="auto">
          <a:xfrm>
            <a:off x="4993742" y="2399531"/>
            <a:ext cx="17850" cy="9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0" name="Freeform 79"/>
          <p:cNvSpPr>
            <a:spLocks/>
          </p:cNvSpPr>
          <p:nvPr/>
        </p:nvSpPr>
        <p:spPr bwMode="auto">
          <a:xfrm>
            <a:off x="4879498" y="534572"/>
            <a:ext cx="4264502" cy="23876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1" name="Freeform 80"/>
          <p:cNvSpPr>
            <a:spLocks/>
          </p:cNvSpPr>
          <p:nvPr/>
        </p:nvSpPr>
        <p:spPr bwMode="auto">
          <a:xfrm>
            <a:off x="5534613" y="3024917"/>
            <a:ext cx="80328" cy="933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2" name="Freeform 81"/>
          <p:cNvSpPr>
            <a:spLocks/>
          </p:cNvSpPr>
          <p:nvPr/>
        </p:nvSpPr>
        <p:spPr bwMode="auto">
          <a:xfrm>
            <a:off x="5411445" y="2252051"/>
            <a:ext cx="1137082" cy="83447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3" name="Freeform 82"/>
          <p:cNvSpPr>
            <a:spLocks/>
          </p:cNvSpPr>
          <p:nvPr/>
        </p:nvSpPr>
        <p:spPr bwMode="auto">
          <a:xfrm>
            <a:off x="5481062" y="2996915"/>
            <a:ext cx="24991" cy="1680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4" name="Rectangle 83"/>
          <p:cNvSpPr>
            <a:spLocks noChangeArrowheads="1"/>
          </p:cNvSpPr>
          <p:nvPr/>
        </p:nvSpPr>
        <p:spPr bwMode="auto">
          <a:xfrm>
            <a:off x="4561757" y="2563812"/>
            <a:ext cx="10710" cy="1866"/>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85" name="Freeform 84"/>
          <p:cNvSpPr>
            <a:spLocks/>
          </p:cNvSpPr>
          <p:nvPr/>
        </p:nvSpPr>
        <p:spPr bwMode="auto">
          <a:xfrm>
            <a:off x="4238662" y="1204763"/>
            <a:ext cx="730089" cy="901676"/>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6" name="Freeform 85"/>
          <p:cNvSpPr>
            <a:spLocks/>
          </p:cNvSpPr>
          <p:nvPr/>
        </p:nvSpPr>
        <p:spPr bwMode="auto">
          <a:xfrm>
            <a:off x="4413598" y="1380245"/>
            <a:ext cx="360581" cy="862473"/>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7" name="Freeform 86"/>
          <p:cNvSpPr>
            <a:spLocks/>
          </p:cNvSpPr>
          <p:nvPr/>
        </p:nvSpPr>
        <p:spPr bwMode="auto">
          <a:xfrm>
            <a:off x="4722413" y="2399531"/>
            <a:ext cx="501601" cy="337895"/>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8" name="Freeform 87"/>
          <p:cNvSpPr>
            <a:spLocks/>
          </p:cNvSpPr>
          <p:nvPr/>
        </p:nvSpPr>
        <p:spPr bwMode="auto">
          <a:xfrm>
            <a:off x="5011592" y="2399531"/>
            <a:ext cx="62477" cy="3546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9" name="Freeform 88"/>
          <p:cNvSpPr>
            <a:spLocks/>
          </p:cNvSpPr>
          <p:nvPr/>
        </p:nvSpPr>
        <p:spPr bwMode="auto">
          <a:xfrm>
            <a:off x="4659936" y="2252051"/>
            <a:ext cx="87468" cy="5600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0" name="Freeform 89"/>
          <p:cNvSpPr>
            <a:spLocks/>
          </p:cNvSpPr>
          <p:nvPr/>
        </p:nvSpPr>
        <p:spPr bwMode="auto">
          <a:xfrm>
            <a:off x="4501066" y="2280054"/>
            <a:ext cx="273113" cy="25575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1" name="Freeform 90"/>
          <p:cNvSpPr>
            <a:spLocks/>
          </p:cNvSpPr>
          <p:nvPr/>
        </p:nvSpPr>
        <p:spPr bwMode="auto">
          <a:xfrm>
            <a:off x="4111923" y="3482290"/>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2" name="Freeform 91"/>
          <p:cNvSpPr>
            <a:spLocks/>
          </p:cNvSpPr>
          <p:nvPr/>
        </p:nvSpPr>
        <p:spPr bwMode="auto">
          <a:xfrm>
            <a:off x="4111923" y="3482290"/>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3" name="Freeform 92"/>
          <p:cNvSpPr>
            <a:spLocks/>
          </p:cNvSpPr>
          <p:nvPr/>
        </p:nvSpPr>
        <p:spPr bwMode="auto">
          <a:xfrm>
            <a:off x="3769192" y="3435619"/>
            <a:ext cx="458759" cy="45177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4" name="Freeform 93"/>
          <p:cNvSpPr>
            <a:spLocks/>
          </p:cNvSpPr>
          <p:nvPr/>
        </p:nvSpPr>
        <p:spPr bwMode="auto">
          <a:xfrm>
            <a:off x="5261500" y="3851921"/>
            <a:ext cx="264188" cy="373365"/>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5" name="Freeform 94"/>
          <p:cNvSpPr>
            <a:spLocks/>
          </p:cNvSpPr>
          <p:nvPr/>
        </p:nvSpPr>
        <p:spPr bwMode="auto">
          <a:xfrm>
            <a:off x="4501066"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6" name="Freeform 95"/>
          <p:cNvSpPr>
            <a:spLocks/>
          </p:cNvSpPr>
          <p:nvPr/>
        </p:nvSpPr>
        <p:spPr bwMode="auto">
          <a:xfrm>
            <a:off x="4501066"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7" name="Freeform 96"/>
          <p:cNvSpPr>
            <a:spLocks/>
          </p:cNvSpPr>
          <p:nvPr/>
        </p:nvSpPr>
        <p:spPr bwMode="auto">
          <a:xfrm>
            <a:off x="4483216" y="3493491"/>
            <a:ext cx="290963" cy="476040"/>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8" name="Freeform 97"/>
          <p:cNvSpPr>
            <a:spLocks/>
          </p:cNvSpPr>
          <p:nvPr/>
        </p:nvSpPr>
        <p:spPr bwMode="auto">
          <a:xfrm>
            <a:off x="4483216" y="3493491"/>
            <a:ext cx="290963" cy="476040"/>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9" name="Freeform 98"/>
          <p:cNvSpPr>
            <a:spLocks/>
          </p:cNvSpPr>
          <p:nvPr/>
        </p:nvSpPr>
        <p:spPr bwMode="auto">
          <a:xfrm>
            <a:off x="4572468" y="4841339"/>
            <a:ext cx="448049" cy="41630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0" name="Freeform 99"/>
          <p:cNvSpPr>
            <a:spLocks/>
          </p:cNvSpPr>
          <p:nvPr/>
        </p:nvSpPr>
        <p:spPr bwMode="auto">
          <a:xfrm>
            <a:off x="4668861" y="4705060"/>
            <a:ext cx="265973" cy="276290"/>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1" name="Freeform 100"/>
          <p:cNvSpPr>
            <a:spLocks/>
          </p:cNvSpPr>
          <p:nvPr/>
        </p:nvSpPr>
        <p:spPr bwMode="auto">
          <a:xfrm>
            <a:off x="4941974" y="4492242"/>
            <a:ext cx="301675" cy="49657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2" name="Freeform 101"/>
          <p:cNvSpPr>
            <a:spLocks/>
          </p:cNvSpPr>
          <p:nvPr/>
        </p:nvSpPr>
        <p:spPr bwMode="auto">
          <a:xfrm>
            <a:off x="4941974" y="4208485"/>
            <a:ext cx="292750" cy="31176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3" name="Freeform 102"/>
          <p:cNvSpPr>
            <a:spLocks/>
          </p:cNvSpPr>
          <p:nvPr/>
        </p:nvSpPr>
        <p:spPr bwMode="auto">
          <a:xfrm>
            <a:off x="4447514" y="4354097"/>
            <a:ext cx="335591" cy="3509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4" name="Freeform 103"/>
          <p:cNvSpPr>
            <a:spLocks/>
          </p:cNvSpPr>
          <p:nvPr/>
        </p:nvSpPr>
        <p:spPr bwMode="auto">
          <a:xfrm>
            <a:off x="4447514" y="4023669"/>
            <a:ext cx="521236" cy="541380"/>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5" name="Freeform 104"/>
          <p:cNvSpPr>
            <a:spLocks/>
          </p:cNvSpPr>
          <p:nvPr/>
        </p:nvSpPr>
        <p:spPr bwMode="auto">
          <a:xfrm>
            <a:off x="5029443" y="3655904"/>
            <a:ext cx="415918" cy="41630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6" name="Freeform 105"/>
          <p:cNvSpPr>
            <a:spLocks/>
          </p:cNvSpPr>
          <p:nvPr/>
        </p:nvSpPr>
        <p:spPr bwMode="auto">
          <a:xfrm>
            <a:off x="5056218" y="4042337"/>
            <a:ext cx="230273" cy="27629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7" name="Freeform 106"/>
          <p:cNvSpPr>
            <a:spLocks/>
          </p:cNvSpPr>
          <p:nvPr/>
        </p:nvSpPr>
        <p:spPr bwMode="auto">
          <a:xfrm>
            <a:off x="4808095" y="4639721"/>
            <a:ext cx="212422" cy="210951"/>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8" name="Freeform 107"/>
          <p:cNvSpPr>
            <a:spLocks/>
          </p:cNvSpPr>
          <p:nvPr/>
        </p:nvSpPr>
        <p:spPr bwMode="auto">
          <a:xfrm>
            <a:off x="4729553" y="4072207"/>
            <a:ext cx="380217" cy="64032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109" name="Freeform 108"/>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0" name="Freeform 109"/>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1" name="Freeform 110"/>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2" name="Freeform 111"/>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3" name="Freeform 112"/>
          <p:cNvSpPr>
            <a:spLocks/>
          </p:cNvSpPr>
          <p:nvPr/>
        </p:nvSpPr>
        <p:spPr bwMode="auto">
          <a:xfrm>
            <a:off x="4024455" y="3868723"/>
            <a:ext cx="114243" cy="154947"/>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4" name="Freeform 113"/>
          <p:cNvSpPr>
            <a:spLocks/>
          </p:cNvSpPr>
          <p:nvPr/>
        </p:nvSpPr>
        <p:spPr bwMode="auto">
          <a:xfrm>
            <a:off x="4194036" y="3749245"/>
            <a:ext cx="333805" cy="313626"/>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5" name="Freeform 114"/>
          <p:cNvSpPr>
            <a:spLocks/>
          </p:cNvSpPr>
          <p:nvPr/>
        </p:nvSpPr>
        <p:spPr bwMode="auto">
          <a:xfrm>
            <a:off x="4518916" y="3868723"/>
            <a:ext cx="360581" cy="22028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6" name="Freeform 115"/>
          <p:cNvSpPr>
            <a:spLocks/>
          </p:cNvSpPr>
          <p:nvPr/>
        </p:nvSpPr>
        <p:spPr bwMode="auto">
          <a:xfrm>
            <a:off x="4413598" y="4072207"/>
            <a:ext cx="219563" cy="27442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7" name="Freeform 116"/>
          <p:cNvSpPr>
            <a:spLocks/>
          </p:cNvSpPr>
          <p:nvPr/>
        </p:nvSpPr>
        <p:spPr bwMode="auto">
          <a:xfrm>
            <a:off x="4368971" y="4128212"/>
            <a:ext cx="132095" cy="15308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8" name="Freeform 117"/>
          <p:cNvSpPr>
            <a:spLocks/>
          </p:cNvSpPr>
          <p:nvPr/>
        </p:nvSpPr>
        <p:spPr bwMode="auto">
          <a:xfrm>
            <a:off x="4333271" y="3823918"/>
            <a:ext cx="210636" cy="30429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9" name="Freeform 118"/>
          <p:cNvSpPr>
            <a:spLocks/>
          </p:cNvSpPr>
          <p:nvPr/>
        </p:nvSpPr>
        <p:spPr bwMode="auto">
          <a:xfrm>
            <a:off x="4333271" y="3823918"/>
            <a:ext cx="210636" cy="30429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0" name="Freeform 119"/>
          <p:cNvSpPr>
            <a:spLocks/>
          </p:cNvSpPr>
          <p:nvPr/>
        </p:nvSpPr>
        <p:spPr bwMode="auto">
          <a:xfrm>
            <a:off x="4138698" y="3812717"/>
            <a:ext cx="71402" cy="18481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1" name="Freeform 120"/>
          <p:cNvSpPr>
            <a:spLocks/>
          </p:cNvSpPr>
          <p:nvPr/>
        </p:nvSpPr>
        <p:spPr bwMode="auto">
          <a:xfrm>
            <a:off x="4111923" y="3861255"/>
            <a:ext cx="62477" cy="145612"/>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2" name="Freeform 121"/>
          <p:cNvSpPr>
            <a:spLocks/>
          </p:cNvSpPr>
          <p:nvPr/>
        </p:nvSpPr>
        <p:spPr bwMode="auto">
          <a:xfrm>
            <a:off x="4440374" y="4678924"/>
            <a:ext cx="360581" cy="382699"/>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3" name="Freeform 122"/>
          <p:cNvSpPr>
            <a:spLocks/>
          </p:cNvSpPr>
          <p:nvPr/>
        </p:nvSpPr>
        <p:spPr bwMode="auto">
          <a:xfrm>
            <a:off x="4138698" y="3629768"/>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5" name="Freeform 124"/>
          <p:cNvSpPr>
            <a:spLocks/>
          </p:cNvSpPr>
          <p:nvPr/>
        </p:nvSpPr>
        <p:spPr bwMode="auto">
          <a:xfrm>
            <a:off x="56272" y="1146890"/>
            <a:ext cx="2383052" cy="170814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6" name="Freeform 125"/>
          <p:cNvSpPr>
            <a:spLocks/>
          </p:cNvSpPr>
          <p:nvPr/>
        </p:nvSpPr>
        <p:spPr bwMode="auto">
          <a:xfrm>
            <a:off x="506107" y="2569412"/>
            <a:ext cx="1613692" cy="87180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7" name="Freeform 126"/>
          <p:cNvSpPr>
            <a:spLocks/>
          </p:cNvSpPr>
          <p:nvPr/>
        </p:nvSpPr>
        <p:spPr bwMode="auto">
          <a:xfrm>
            <a:off x="1536085" y="3752979"/>
            <a:ext cx="124954" cy="132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8" name="Freeform 127"/>
          <p:cNvSpPr>
            <a:spLocks/>
          </p:cNvSpPr>
          <p:nvPr/>
        </p:nvSpPr>
        <p:spPr bwMode="auto">
          <a:xfrm>
            <a:off x="1580712" y="3874323"/>
            <a:ext cx="107103" cy="8214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9" name="Freeform 128"/>
          <p:cNvSpPr>
            <a:spLocks/>
          </p:cNvSpPr>
          <p:nvPr/>
        </p:nvSpPr>
        <p:spPr bwMode="auto">
          <a:xfrm>
            <a:off x="1678889" y="3920993"/>
            <a:ext cx="158871" cy="70939"/>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0" name="Freeform 129"/>
          <p:cNvSpPr>
            <a:spLocks/>
          </p:cNvSpPr>
          <p:nvPr/>
        </p:nvSpPr>
        <p:spPr bwMode="auto">
          <a:xfrm>
            <a:off x="1784208" y="3838853"/>
            <a:ext cx="326665" cy="44806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1" name="Freeform 130"/>
          <p:cNvSpPr>
            <a:spLocks/>
          </p:cNvSpPr>
          <p:nvPr/>
        </p:nvSpPr>
        <p:spPr bwMode="auto">
          <a:xfrm>
            <a:off x="1491458" y="3726844"/>
            <a:ext cx="169580" cy="8214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2" name="Freeform 131"/>
          <p:cNvSpPr>
            <a:spLocks/>
          </p:cNvSpPr>
          <p:nvPr/>
        </p:nvSpPr>
        <p:spPr bwMode="auto">
          <a:xfrm>
            <a:off x="1402206" y="3678306"/>
            <a:ext cx="133879" cy="115743"/>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3" name="Freeform 132"/>
          <p:cNvSpPr>
            <a:spLocks/>
          </p:cNvSpPr>
          <p:nvPr/>
        </p:nvSpPr>
        <p:spPr bwMode="auto">
          <a:xfrm>
            <a:off x="716743" y="3192931"/>
            <a:ext cx="847902" cy="58058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4" name="Freeform 133"/>
          <p:cNvSpPr>
            <a:spLocks/>
          </p:cNvSpPr>
          <p:nvPr/>
        </p:nvSpPr>
        <p:spPr bwMode="auto">
          <a:xfrm rot="20747712">
            <a:off x="2103733" y="866867"/>
            <a:ext cx="913950" cy="105475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5" name="Freeform 134"/>
          <p:cNvSpPr>
            <a:spLocks/>
          </p:cNvSpPr>
          <p:nvPr/>
        </p:nvSpPr>
        <p:spPr bwMode="auto">
          <a:xfrm>
            <a:off x="1016634" y="1150625"/>
            <a:ext cx="46412" cy="42937"/>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6" name="Freeform 135"/>
          <p:cNvSpPr>
            <a:spLocks/>
          </p:cNvSpPr>
          <p:nvPr/>
        </p:nvSpPr>
        <p:spPr bwMode="auto">
          <a:xfrm>
            <a:off x="1412917" y="1497854"/>
            <a:ext cx="0" cy="560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7" name="Freeform 136"/>
          <p:cNvSpPr>
            <a:spLocks/>
          </p:cNvSpPr>
          <p:nvPr/>
        </p:nvSpPr>
        <p:spPr bwMode="auto">
          <a:xfrm>
            <a:off x="1814554" y="1537058"/>
            <a:ext cx="3570" cy="746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8" name="Freeform 137"/>
          <p:cNvSpPr>
            <a:spLocks/>
          </p:cNvSpPr>
          <p:nvPr/>
        </p:nvSpPr>
        <p:spPr bwMode="auto">
          <a:xfrm>
            <a:off x="1420056" y="1046082"/>
            <a:ext cx="16065" cy="1680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9" name="Freeform 138"/>
          <p:cNvSpPr>
            <a:spLocks/>
          </p:cNvSpPr>
          <p:nvPr/>
        </p:nvSpPr>
        <p:spPr bwMode="auto">
          <a:xfrm>
            <a:off x="1630693" y="1596797"/>
            <a:ext cx="162439" cy="14187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0" name="Freeform 139"/>
          <p:cNvSpPr>
            <a:spLocks/>
          </p:cNvSpPr>
          <p:nvPr/>
        </p:nvSpPr>
        <p:spPr bwMode="auto">
          <a:xfrm>
            <a:off x="1500383" y="1171160"/>
            <a:ext cx="672967" cy="47044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1" name="Freeform 140"/>
          <p:cNvSpPr>
            <a:spLocks/>
          </p:cNvSpPr>
          <p:nvPr/>
        </p:nvSpPr>
        <p:spPr bwMode="auto">
          <a:xfrm>
            <a:off x="918454" y="1092753"/>
            <a:ext cx="178505" cy="1717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2" name="Freeform 141"/>
          <p:cNvSpPr>
            <a:spLocks/>
          </p:cNvSpPr>
          <p:nvPr/>
        </p:nvSpPr>
        <p:spPr bwMode="auto">
          <a:xfrm>
            <a:off x="1107671" y="1029281"/>
            <a:ext cx="162440" cy="11014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3" name="Freeform 142"/>
          <p:cNvSpPr>
            <a:spLocks/>
          </p:cNvSpPr>
          <p:nvPr/>
        </p:nvSpPr>
        <p:spPr bwMode="auto">
          <a:xfrm>
            <a:off x="1039839" y="971409"/>
            <a:ext cx="123170" cy="7280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4" name="Freeform 143"/>
          <p:cNvSpPr>
            <a:spLocks/>
          </p:cNvSpPr>
          <p:nvPr/>
        </p:nvSpPr>
        <p:spPr bwMode="auto">
          <a:xfrm>
            <a:off x="1282606" y="1044216"/>
            <a:ext cx="103533" cy="952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5" name="Freeform 144"/>
          <p:cNvSpPr>
            <a:spLocks/>
          </p:cNvSpPr>
          <p:nvPr/>
        </p:nvSpPr>
        <p:spPr bwMode="auto">
          <a:xfrm>
            <a:off x="1387925" y="1102087"/>
            <a:ext cx="41056" cy="5413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6" name="Freeform 145"/>
          <p:cNvSpPr>
            <a:spLocks/>
          </p:cNvSpPr>
          <p:nvPr/>
        </p:nvSpPr>
        <p:spPr bwMode="auto">
          <a:xfrm>
            <a:off x="1377215" y="1027414"/>
            <a:ext cx="242767" cy="121344"/>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7" name="Freeform 146"/>
          <p:cNvSpPr>
            <a:spLocks/>
          </p:cNvSpPr>
          <p:nvPr/>
        </p:nvSpPr>
        <p:spPr bwMode="auto">
          <a:xfrm>
            <a:off x="1186213" y="950874"/>
            <a:ext cx="49981" cy="44804"/>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8" name="Freeform 147"/>
          <p:cNvSpPr>
            <a:spLocks/>
          </p:cNvSpPr>
          <p:nvPr/>
        </p:nvSpPr>
        <p:spPr bwMode="auto">
          <a:xfrm flipV="1">
            <a:off x="1377215" y="667118"/>
            <a:ext cx="242767" cy="380832"/>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9" name="Freeform 148"/>
          <p:cNvSpPr>
            <a:spLocks/>
          </p:cNvSpPr>
          <p:nvPr/>
        </p:nvSpPr>
        <p:spPr bwMode="auto">
          <a:xfrm>
            <a:off x="1382570" y="982610"/>
            <a:ext cx="41057" cy="2053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0" name="Freeform 149"/>
          <p:cNvSpPr>
            <a:spLocks/>
          </p:cNvSpPr>
          <p:nvPr/>
        </p:nvSpPr>
        <p:spPr bwMode="auto">
          <a:xfrm>
            <a:off x="1361149" y="928473"/>
            <a:ext cx="37487" cy="5600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1" name="Freeform 150"/>
          <p:cNvSpPr>
            <a:spLocks/>
          </p:cNvSpPr>
          <p:nvPr/>
        </p:nvSpPr>
        <p:spPr bwMode="auto">
          <a:xfrm>
            <a:off x="1286177" y="902337"/>
            <a:ext cx="67833" cy="8027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2" name="Freeform 151"/>
          <p:cNvSpPr>
            <a:spLocks/>
          </p:cNvSpPr>
          <p:nvPr/>
        </p:nvSpPr>
        <p:spPr bwMode="auto">
          <a:xfrm>
            <a:off x="1013063" y="1193562"/>
            <a:ext cx="303460" cy="27629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3" name="Freeform 152"/>
          <p:cNvSpPr>
            <a:spLocks/>
          </p:cNvSpPr>
          <p:nvPr/>
        </p:nvSpPr>
        <p:spPr bwMode="auto">
          <a:xfrm>
            <a:off x="2169780" y="3704441"/>
            <a:ext cx="41056" cy="224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4" name="Freeform 153"/>
          <p:cNvSpPr>
            <a:spLocks/>
          </p:cNvSpPr>
          <p:nvPr/>
        </p:nvSpPr>
        <p:spPr bwMode="auto">
          <a:xfrm>
            <a:off x="3342562" y="1619198"/>
            <a:ext cx="148161" cy="59739"/>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75000"/>
              </a:schemeClr>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5" name="Freeform 154"/>
          <p:cNvSpPr>
            <a:spLocks/>
          </p:cNvSpPr>
          <p:nvPr/>
        </p:nvSpPr>
        <p:spPr bwMode="auto">
          <a:xfrm>
            <a:off x="7835553" y="4128212"/>
            <a:ext cx="242767" cy="218418"/>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6" name="Freeform 155"/>
          <p:cNvSpPr>
            <a:spLocks/>
          </p:cNvSpPr>
          <p:nvPr/>
        </p:nvSpPr>
        <p:spPr bwMode="auto">
          <a:xfrm>
            <a:off x="8078321" y="4180483"/>
            <a:ext cx="196357" cy="199749"/>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grpSp>
        <p:nvGrpSpPr>
          <p:cNvPr id="157" name="Group 156"/>
          <p:cNvGrpSpPr>
            <a:grpSpLocks/>
          </p:cNvGrpSpPr>
          <p:nvPr/>
        </p:nvGrpSpPr>
        <p:grpSpPr bwMode="auto">
          <a:xfrm>
            <a:off x="3874510" y="2076569"/>
            <a:ext cx="282039" cy="433104"/>
            <a:chOff x="2201" y="1250"/>
            <a:chExt cx="133" cy="193"/>
          </a:xfrm>
          <a:solidFill>
            <a:schemeClr val="bg1"/>
          </a:solidFill>
        </p:grpSpPr>
        <p:sp>
          <p:nvSpPr>
            <p:cNvPr id="197" name="Freeform 196"/>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8" name="Freeform 197"/>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grpSp>
      <p:sp>
        <p:nvSpPr>
          <p:cNvPr id="158" name="Freeform 157"/>
          <p:cNvSpPr>
            <a:spLocks/>
          </p:cNvSpPr>
          <p:nvPr/>
        </p:nvSpPr>
        <p:spPr bwMode="auto">
          <a:xfrm>
            <a:off x="4979461" y="3075322"/>
            <a:ext cx="82112" cy="52271"/>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9" name="Freeform 158"/>
          <p:cNvSpPr>
            <a:spLocks/>
          </p:cNvSpPr>
          <p:nvPr/>
        </p:nvSpPr>
        <p:spPr bwMode="auto">
          <a:xfrm>
            <a:off x="6179020" y="2352860"/>
            <a:ext cx="1695805" cy="1232105"/>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0" name="Freeform 159"/>
          <p:cNvSpPr>
            <a:spLocks/>
          </p:cNvSpPr>
          <p:nvPr/>
        </p:nvSpPr>
        <p:spPr bwMode="auto">
          <a:xfrm>
            <a:off x="6229002" y="4197283"/>
            <a:ext cx="64262" cy="80274"/>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1" name="Freeform 160"/>
          <p:cNvSpPr>
            <a:spLocks/>
          </p:cNvSpPr>
          <p:nvPr/>
        </p:nvSpPr>
        <p:spPr bwMode="auto">
          <a:xfrm>
            <a:off x="7150091" y="3584965"/>
            <a:ext cx="60692" cy="63472"/>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2" name="Freeform 161"/>
          <p:cNvSpPr>
            <a:spLocks/>
          </p:cNvSpPr>
          <p:nvPr/>
        </p:nvSpPr>
        <p:spPr bwMode="auto">
          <a:xfrm>
            <a:off x="7476756" y="3428152"/>
            <a:ext cx="35701" cy="11014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3" name="Freeform 162"/>
          <p:cNvSpPr>
            <a:spLocks/>
          </p:cNvSpPr>
          <p:nvPr/>
        </p:nvSpPr>
        <p:spPr bwMode="auto">
          <a:xfrm>
            <a:off x="7740945" y="3142528"/>
            <a:ext cx="51768" cy="8214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4" name="Freeform 163"/>
          <p:cNvSpPr>
            <a:spLocks/>
          </p:cNvSpPr>
          <p:nvPr/>
        </p:nvSpPr>
        <p:spPr bwMode="auto">
          <a:xfrm>
            <a:off x="7803422" y="2720625"/>
            <a:ext cx="387356" cy="44057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5" name="Freeform 164"/>
          <p:cNvSpPr>
            <a:spLocks/>
          </p:cNvSpPr>
          <p:nvPr/>
        </p:nvSpPr>
        <p:spPr bwMode="auto">
          <a:xfrm>
            <a:off x="8076535" y="2315524"/>
            <a:ext cx="69618" cy="36029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6" name="Freeform 165"/>
          <p:cNvSpPr>
            <a:spLocks/>
          </p:cNvSpPr>
          <p:nvPr/>
        </p:nvSpPr>
        <p:spPr bwMode="auto">
          <a:xfrm>
            <a:off x="7457122" y="3639104"/>
            <a:ext cx="158870" cy="2296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7" name="Freeform 166"/>
          <p:cNvSpPr>
            <a:spLocks/>
          </p:cNvSpPr>
          <p:nvPr/>
        </p:nvSpPr>
        <p:spPr bwMode="auto">
          <a:xfrm>
            <a:off x="7521384" y="3906059"/>
            <a:ext cx="130308" cy="108276"/>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8" name="Freeform 167"/>
          <p:cNvSpPr>
            <a:spLocks/>
          </p:cNvSpPr>
          <p:nvPr/>
        </p:nvSpPr>
        <p:spPr bwMode="auto">
          <a:xfrm>
            <a:off x="6573517" y="2408864"/>
            <a:ext cx="874679" cy="459239"/>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9" name="Line 449"/>
          <p:cNvSpPr>
            <a:spLocks noChangeShapeType="1"/>
          </p:cNvSpPr>
          <p:nvPr/>
        </p:nvSpPr>
        <p:spPr bwMode="auto">
          <a:xfrm>
            <a:off x="7414280" y="3659638"/>
            <a:ext cx="0" cy="0"/>
          </a:xfrm>
          <a:prstGeom prst="line">
            <a:avLst/>
          </a:prstGeom>
          <a:solidFill>
            <a:schemeClr val="bg1"/>
          </a:solidFill>
          <a:ln w="0">
            <a:solidFill>
              <a:schemeClr val="bg2">
                <a:lumMod val="75000"/>
              </a:schemeClr>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0" name="Freeform 169"/>
          <p:cNvSpPr>
            <a:spLocks/>
          </p:cNvSpPr>
          <p:nvPr/>
        </p:nvSpPr>
        <p:spPr bwMode="auto">
          <a:xfrm>
            <a:off x="7582075" y="2819566"/>
            <a:ext cx="139234" cy="182949"/>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solidFill>
              <a:schemeClr val="bg2">
                <a:lumMod val="75000"/>
              </a:schemeClr>
            </a:solidFill>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1" name="Freeform 170"/>
          <p:cNvSpPr>
            <a:spLocks/>
          </p:cNvSpPr>
          <p:nvPr/>
        </p:nvSpPr>
        <p:spPr bwMode="auto">
          <a:xfrm>
            <a:off x="7635627" y="2983847"/>
            <a:ext cx="96393" cy="123210"/>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2" name="Freeform 171"/>
          <p:cNvSpPr>
            <a:spLocks/>
          </p:cNvSpPr>
          <p:nvPr/>
        </p:nvSpPr>
        <p:spPr bwMode="auto">
          <a:xfrm>
            <a:off x="2330436" y="5022421"/>
            <a:ext cx="142805" cy="19601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3" name="Freeform 172"/>
          <p:cNvSpPr>
            <a:spLocks/>
          </p:cNvSpPr>
          <p:nvPr/>
        </p:nvSpPr>
        <p:spPr bwMode="auto">
          <a:xfrm>
            <a:off x="1714590" y="4210352"/>
            <a:ext cx="360581" cy="46110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4" name="Freeform 173"/>
          <p:cNvSpPr>
            <a:spLocks/>
          </p:cNvSpPr>
          <p:nvPr/>
        </p:nvSpPr>
        <p:spPr bwMode="auto">
          <a:xfrm>
            <a:off x="1944863" y="4064739"/>
            <a:ext cx="994277" cy="107155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5" name="Freeform 174"/>
          <p:cNvSpPr>
            <a:spLocks/>
          </p:cNvSpPr>
          <p:nvPr/>
        </p:nvSpPr>
        <p:spPr bwMode="auto">
          <a:xfrm>
            <a:off x="1930582" y="4772266"/>
            <a:ext cx="531947" cy="111449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6" name="Freeform 175"/>
          <p:cNvSpPr>
            <a:spLocks/>
          </p:cNvSpPr>
          <p:nvPr/>
        </p:nvSpPr>
        <p:spPr bwMode="auto">
          <a:xfrm>
            <a:off x="1859180" y="4654656"/>
            <a:ext cx="273113" cy="1387051"/>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7" name="Freeform 176"/>
          <p:cNvSpPr>
            <a:spLocks/>
          </p:cNvSpPr>
          <p:nvPr/>
        </p:nvSpPr>
        <p:spPr bwMode="auto">
          <a:xfrm>
            <a:off x="2219762" y="4716261"/>
            <a:ext cx="224917" cy="22028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8" name="Freeform 177"/>
          <p:cNvSpPr>
            <a:spLocks/>
          </p:cNvSpPr>
          <p:nvPr/>
        </p:nvSpPr>
        <p:spPr bwMode="auto">
          <a:xfrm>
            <a:off x="2046611" y="4471708"/>
            <a:ext cx="299890" cy="337895"/>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9" name="Freeform 178"/>
          <p:cNvSpPr>
            <a:spLocks/>
          </p:cNvSpPr>
          <p:nvPr/>
        </p:nvSpPr>
        <p:spPr bwMode="auto">
          <a:xfrm>
            <a:off x="2257248" y="3960197"/>
            <a:ext cx="132095" cy="210951"/>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0" name="Freeform 179"/>
          <p:cNvSpPr>
            <a:spLocks/>
          </p:cNvSpPr>
          <p:nvPr/>
        </p:nvSpPr>
        <p:spPr bwMode="auto">
          <a:xfrm>
            <a:off x="2462530" y="4034870"/>
            <a:ext cx="85683" cy="11014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1" name="Freeform 180"/>
          <p:cNvSpPr>
            <a:spLocks/>
          </p:cNvSpPr>
          <p:nvPr/>
        </p:nvSpPr>
        <p:spPr bwMode="auto">
          <a:xfrm>
            <a:off x="2357211" y="4031137"/>
            <a:ext cx="108889" cy="128810"/>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2" name="Freeform 181"/>
          <p:cNvSpPr>
            <a:spLocks/>
          </p:cNvSpPr>
          <p:nvPr/>
        </p:nvSpPr>
        <p:spPr bwMode="auto">
          <a:xfrm>
            <a:off x="1948434" y="3861255"/>
            <a:ext cx="374862" cy="330429"/>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3" name="Freeform 182"/>
          <p:cNvSpPr>
            <a:spLocks/>
          </p:cNvSpPr>
          <p:nvPr/>
        </p:nvSpPr>
        <p:spPr bwMode="auto">
          <a:xfrm>
            <a:off x="1736011" y="4154347"/>
            <a:ext cx="151730" cy="1754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4" name="Freeform 183"/>
          <p:cNvSpPr>
            <a:spLocks/>
          </p:cNvSpPr>
          <p:nvPr/>
        </p:nvSpPr>
        <p:spPr bwMode="auto">
          <a:xfrm>
            <a:off x="4397533" y="2201648"/>
            <a:ext cx="55336" cy="113876"/>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5" name="Freeform 184"/>
          <p:cNvSpPr>
            <a:spLocks/>
          </p:cNvSpPr>
          <p:nvPr/>
        </p:nvSpPr>
        <p:spPr bwMode="auto">
          <a:xfrm>
            <a:off x="5816653" y="3008117"/>
            <a:ext cx="492676" cy="490974"/>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6" name="Freeform 185"/>
          <p:cNvSpPr>
            <a:spLocks/>
          </p:cNvSpPr>
          <p:nvPr/>
        </p:nvSpPr>
        <p:spPr bwMode="auto">
          <a:xfrm>
            <a:off x="6091551" y="3013717"/>
            <a:ext cx="821127" cy="1047289"/>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7" name="Freeform 186"/>
          <p:cNvSpPr>
            <a:spLocks/>
          </p:cNvSpPr>
          <p:nvPr/>
        </p:nvSpPr>
        <p:spPr bwMode="auto">
          <a:xfrm>
            <a:off x="5797017" y="2976380"/>
            <a:ext cx="398067" cy="322962"/>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8" name="Freeform 187"/>
          <p:cNvSpPr>
            <a:spLocks/>
          </p:cNvSpPr>
          <p:nvPr/>
        </p:nvSpPr>
        <p:spPr bwMode="auto">
          <a:xfrm>
            <a:off x="6691330" y="3458021"/>
            <a:ext cx="126740" cy="162414"/>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9" name="Freeform 188"/>
          <p:cNvSpPr>
            <a:spLocks/>
          </p:cNvSpPr>
          <p:nvPr/>
        </p:nvSpPr>
        <p:spPr bwMode="auto">
          <a:xfrm>
            <a:off x="6418217" y="3243336"/>
            <a:ext cx="240982" cy="141879"/>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0" name="Freeform 189"/>
          <p:cNvSpPr>
            <a:spLocks/>
          </p:cNvSpPr>
          <p:nvPr/>
        </p:nvSpPr>
        <p:spPr bwMode="auto">
          <a:xfrm>
            <a:off x="6809145" y="3403883"/>
            <a:ext cx="303460" cy="574982"/>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1" name="Freeform 190"/>
          <p:cNvSpPr>
            <a:spLocks/>
          </p:cNvSpPr>
          <p:nvPr/>
        </p:nvSpPr>
        <p:spPr bwMode="auto">
          <a:xfrm>
            <a:off x="6682406" y="3325476"/>
            <a:ext cx="99964" cy="5787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2" name="Freeform 191"/>
          <p:cNvSpPr>
            <a:spLocks/>
          </p:cNvSpPr>
          <p:nvPr/>
        </p:nvSpPr>
        <p:spPr bwMode="auto">
          <a:xfrm>
            <a:off x="7064408" y="4081540"/>
            <a:ext cx="144589" cy="173616"/>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3" name="Freeform 192"/>
          <p:cNvSpPr>
            <a:spLocks/>
          </p:cNvSpPr>
          <p:nvPr/>
        </p:nvSpPr>
        <p:spPr bwMode="auto">
          <a:xfrm>
            <a:off x="7103680" y="3543895"/>
            <a:ext cx="224917" cy="46110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4" name="Freeform 193"/>
          <p:cNvSpPr>
            <a:spLocks/>
          </p:cNvSpPr>
          <p:nvPr/>
        </p:nvSpPr>
        <p:spPr bwMode="auto">
          <a:xfrm>
            <a:off x="6959090" y="3620435"/>
            <a:ext cx="249908" cy="47044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5" name="Freeform 194"/>
          <p:cNvSpPr>
            <a:spLocks/>
          </p:cNvSpPr>
          <p:nvPr/>
        </p:nvSpPr>
        <p:spPr bwMode="auto">
          <a:xfrm>
            <a:off x="7034062" y="3573764"/>
            <a:ext cx="237413" cy="270690"/>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6" name="Freeform 195"/>
          <p:cNvSpPr>
            <a:spLocks/>
          </p:cNvSpPr>
          <p:nvPr/>
        </p:nvSpPr>
        <p:spPr bwMode="auto">
          <a:xfrm>
            <a:off x="7105464" y="3825786"/>
            <a:ext cx="166011" cy="138145"/>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05" name="Freeform 204"/>
          <p:cNvSpPr/>
          <p:nvPr/>
        </p:nvSpPr>
        <p:spPr>
          <a:xfrm>
            <a:off x="5488350" y="3332608"/>
            <a:ext cx="27432" cy="27432"/>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216" name="Freeform 215"/>
          <p:cNvSpPr/>
          <p:nvPr/>
        </p:nvSpPr>
        <p:spPr>
          <a:xfrm>
            <a:off x="4922044" y="4075433"/>
            <a:ext cx="143396" cy="191850"/>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200" name="Freeform 199"/>
          <p:cNvSpPr/>
          <p:nvPr/>
        </p:nvSpPr>
        <p:spPr>
          <a:xfrm>
            <a:off x="5364126" y="2902688"/>
            <a:ext cx="50504" cy="61138"/>
          </a:xfrm>
          <a:custGeom>
            <a:avLst/>
            <a:gdLst>
              <a:gd name="connsiteX0" fmla="*/ 0 w 50504"/>
              <a:gd name="connsiteY0" fmla="*/ 7975 h 61138"/>
              <a:gd name="connsiteX1" fmla="*/ 50504 w 50504"/>
              <a:gd name="connsiteY1" fmla="*/ 0 h 61138"/>
              <a:gd name="connsiteX2" fmla="*/ 50504 w 50504"/>
              <a:gd name="connsiteY2" fmla="*/ 31898 h 61138"/>
              <a:gd name="connsiteX3" fmla="*/ 31897 w 50504"/>
              <a:gd name="connsiteY3" fmla="*/ 61138 h 61138"/>
              <a:gd name="connsiteX4" fmla="*/ 0 w 50504"/>
              <a:gd name="connsiteY4" fmla="*/ 7975 h 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61138">
                <a:moveTo>
                  <a:pt x="0" y="7975"/>
                </a:moveTo>
                <a:lnTo>
                  <a:pt x="50504" y="0"/>
                </a:lnTo>
                <a:lnTo>
                  <a:pt x="50504" y="31898"/>
                </a:lnTo>
                <a:lnTo>
                  <a:pt x="31897" y="61138"/>
                </a:lnTo>
                <a:lnTo>
                  <a:pt x="0" y="7975"/>
                </a:lnTo>
                <a:close/>
              </a:path>
            </a:pathLst>
          </a:custGeom>
          <a:solidFill>
            <a:srgbClr val="000099"/>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581" name="Freeform 580"/>
          <p:cNvSpPr>
            <a:spLocks/>
          </p:cNvSpPr>
          <p:nvPr/>
        </p:nvSpPr>
        <p:spPr bwMode="auto">
          <a:xfrm rot="730076">
            <a:off x="3801323" y="2690756"/>
            <a:ext cx="405208" cy="33229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2" name="Freeform 581"/>
          <p:cNvSpPr>
            <a:spLocks/>
          </p:cNvSpPr>
          <p:nvPr/>
        </p:nvSpPr>
        <p:spPr bwMode="auto">
          <a:xfrm rot="926903">
            <a:off x="3812033" y="2713158"/>
            <a:ext cx="101748" cy="23335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3" name="Freeform 582"/>
          <p:cNvSpPr>
            <a:spLocks/>
          </p:cNvSpPr>
          <p:nvPr/>
        </p:nvSpPr>
        <p:spPr bwMode="auto">
          <a:xfrm>
            <a:off x="4408243" y="2565678"/>
            <a:ext cx="214207" cy="98943"/>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4" name="Freeform 583"/>
          <p:cNvSpPr>
            <a:spLocks/>
          </p:cNvSpPr>
          <p:nvPr/>
        </p:nvSpPr>
        <p:spPr bwMode="auto">
          <a:xfrm rot="471028">
            <a:off x="4040521" y="2442467"/>
            <a:ext cx="342731" cy="345363"/>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5" name="Freeform 584"/>
          <p:cNvSpPr>
            <a:spLocks/>
          </p:cNvSpPr>
          <p:nvPr/>
        </p:nvSpPr>
        <p:spPr bwMode="auto">
          <a:xfrm>
            <a:off x="4331484" y="2649686"/>
            <a:ext cx="349871" cy="3714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6" name="Freeform 585"/>
          <p:cNvSpPr>
            <a:spLocks/>
          </p:cNvSpPr>
          <p:nvPr/>
        </p:nvSpPr>
        <p:spPr bwMode="auto">
          <a:xfrm>
            <a:off x="4322560" y="2287521"/>
            <a:ext cx="224917" cy="3434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7" name="Freeform 586"/>
          <p:cNvSpPr>
            <a:spLocks/>
          </p:cNvSpPr>
          <p:nvPr/>
        </p:nvSpPr>
        <p:spPr bwMode="auto">
          <a:xfrm>
            <a:off x="4293999" y="2358461"/>
            <a:ext cx="85683" cy="119477"/>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8" name="Freeform 587"/>
          <p:cNvSpPr>
            <a:spLocks/>
          </p:cNvSpPr>
          <p:nvPr/>
        </p:nvSpPr>
        <p:spPr bwMode="auto">
          <a:xfrm rot="20966185">
            <a:off x="4722413" y="2868104"/>
            <a:ext cx="178505" cy="19228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9" name="Freeform 588"/>
          <p:cNvSpPr>
            <a:spLocks/>
          </p:cNvSpPr>
          <p:nvPr/>
        </p:nvSpPr>
        <p:spPr bwMode="auto">
          <a:xfrm>
            <a:off x="4711702" y="2569412"/>
            <a:ext cx="230272" cy="19788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0" name="Freeform 589"/>
          <p:cNvSpPr>
            <a:spLocks/>
          </p:cNvSpPr>
          <p:nvPr/>
        </p:nvSpPr>
        <p:spPr bwMode="auto">
          <a:xfrm>
            <a:off x="4479645" y="2477938"/>
            <a:ext cx="178505" cy="9707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1" name="Freeform 590"/>
          <p:cNvSpPr>
            <a:spLocks/>
          </p:cNvSpPr>
          <p:nvPr/>
        </p:nvSpPr>
        <p:spPr bwMode="auto">
          <a:xfrm>
            <a:off x="4606384" y="2578746"/>
            <a:ext cx="155301" cy="11201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2" name="Freeform 591"/>
          <p:cNvSpPr>
            <a:spLocks/>
          </p:cNvSpPr>
          <p:nvPr/>
        </p:nvSpPr>
        <p:spPr bwMode="auto">
          <a:xfrm>
            <a:off x="4611740" y="2532076"/>
            <a:ext cx="149945" cy="8214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3" name="Freeform 592"/>
          <p:cNvSpPr>
            <a:spLocks/>
          </p:cNvSpPr>
          <p:nvPr/>
        </p:nvSpPr>
        <p:spPr bwMode="auto">
          <a:xfrm>
            <a:off x="4779535" y="2744893"/>
            <a:ext cx="205281" cy="16614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4" name="Freeform 593"/>
          <p:cNvSpPr>
            <a:spLocks/>
          </p:cNvSpPr>
          <p:nvPr/>
        </p:nvSpPr>
        <p:spPr bwMode="auto">
          <a:xfrm>
            <a:off x="4322560" y="2610482"/>
            <a:ext cx="128524" cy="76540"/>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5" name="Freeform 594"/>
          <p:cNvSpPr>
            <a:spLocks/>
          </p:cNvSpPr>
          <p:nvPr/>
        </p:nvSpPr>
        <p:spPr bwMode="auto">
          <a:xfrm>
            <a:off x="4258298" y="2438734"/>
            <a:ext cx="80327" cy="8774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6" name="Freeform 595"/>
          <p:cNvSpPr>
            <a:spLocks/>
          </p:cNvSpPr>
          <p:nvPr/>
        </p:nvSpPr>
        <p:spPr bwMode="auto">
          <a:xfrm rot="21133526">
            <a:off x="4518916" y="2645952"/>
            <a:ext cx="99964" cy="5600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7" name="Freeform 596"/>
          <p:cNvSpPr>
            <a:spLocks/>
          </p:cNvSpPr>
          <p:nvPr/>
        </p:nvSpPr>
        <p:spPr bwMode="auto">
          <a:xfrm>
            <a:off x="4524271" y="2657153"/>
            <a:ext cx="160655" cy="1754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8" name="Freeform 597"/>
          <p:cNvSpPr>
            <a:spLocks/>
          </p:cNvSpPr>
          <p:nvPr/>
        </p:nvSpPr>
        <p:spPr bwMode="auto">
          <a:xfrm>
            <a:off x="4590319" y="2718758"/>
            <a:ext cx="110674" cy="115743"/>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9" name="Freeform 598"/>
          <p:cNvSpPr>
            <a:spLocks/>
          </p:cNvSpPr>
          <p:nvPr/>
        </p:nvSpPr>
        <p:spPr bwMode="auto">
          <a:xfrm rot="286500">
            <a:off x="4670646" y="2789698"/>
            <a:ext cx="49981" cy="69073"/>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0" name="Freeform 599"/>
          <p:cNvSpPr>
            <a:spLocks/>
          </p:cNvSpPr>
          <p:nvPr/>
        </p:nvSpPr>
        <p:spPr bwMode="auto">
          <a:xfrm>
            <a:off x="4672431" y="2670220"/>
            <a:ext cx="80327" cy="6720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1" name="Freeform 600"/>
          <p:cNvSpPr>
            <a:spLocks/>
          </p:cNvSpPr>
          <p:nvPr/>
        </p:nvSpPr>
        <p:spPr bwMode="auto">
          <a:xfrm>
            <a:off x="4686712" y="2731826"/>
            <a:ext cx="112458" cy="113876"/>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2" name="Freeform 601"/>
          <p:cNvSpPr>
            <a:spLocks/>
          </p:cNvSpPr>
          <p:nvPr/>
        </p:nvSpPr>
        <p:spPr bwMode="auto">
          <a:xfrm>
            <a:off x="4717057" y="2802765"/>
            <a:ext cx="44627" cy="5787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3" name="Freeform 602"/>
          <p:cNvSpPr>
            <a:spLocks/>
          </p:cNvSpPr>
          <p:nvPr/>
        </p:nvSpPr>
        <p:spPr bwMode="auto">
          <a:xfrm>
            <a:off x="4736693" y="2834501"/>
            <a:ext cx="73187" cy="70939"/>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4" name="Freeform 603"/>
          <p:cNvSpPr>
            <a:spLocks/>
          </p:cNvSpPr>
          <p:nvPr/>
        </p:nvSpPr>
        <p:spPr bwMode="auto">
          <a:xfrm>
            <a:off x="4692067" y="2823300"/>
            <a:ext cx="60692" cy="128812"/>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5" name="Freeform 604"/>
          <p:cNvSpPr>
            <a:spLocks/>
          </p:cNvSpPr>
          <p:nvPr/>
        </p:nvSpPr>
        <p:spPr bwMode="auto">
          <a:xfrm>
            <a:off x="3829884" y="2252051"/>
            <a:ext cx="123168" cy="19228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6" name="Freeform 605"/>
          <p:cNvSpPr>
            <a:spLocks/>
          </p:cNvSpPr>
          <p:nvPr/>
        </p:nvSpPr>
        <p:spPr bwMode="auto">
          <a:xfrm>
            <a:off x="5604231" y="682052"/>
            <a:ext cx="490890" cy="655256"/>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7" name="Freeform 606"/>
          <p:cNvSpPr>
            <a:spLocks/>
          </p:cNvSpPr>
          <p:nvPr/>
        </p:nvSpPr>
        <p:spPr bwMode="auto">
          <a:xfrm>
            <a:off x="5313267" y="4537046"/>
            <a:ext cx="187432" cy="40696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8" name="Freeform 607"/>
          <p:cNvSpPr>
            <a:spLocks/>
          </p:cNvSpPr>
          <p:nvPr/>
        </p:nvSpPr>
        <p:spPr bwMode="auto">
          <a:xfrm>
            <a:off x="8774494" y="5474192"/>
            <a:ext cx="201711" cy="240821"/>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9" name="Freeform 608"/>
          <p:cNvSpPr>
            <a:spLocks/>
          </p:cNvSpPr>
          <p:nvPr/>
        </p:nvSpPr>
        <p:spPr bwMode="auto">
          <a:xfrm>
            <a:off x="8949430" y="5257640"/>
            <a:ext cx="141019" cy="237087"/>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0" name="Freeform 609"/>
          <p:cNvSpPr>
            <a:spLocks/>
          </p:cNvSpPr>
          <p:nvPr/>
        </p:nvSpPr>
        <p:spPr bwMode="auto">
          <a:xfrm>
            <a:off x="7282186" y="4520245"/>
            <a:ext cx="1112090" cy="88300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1" name="Freeform 610"/>
          <p:cNvSpPr>
            <a:spLocks/>
          </p:cNvSpPr>
          <p:nvPr/>
        </p:nvSpPr>
        <p:spPr bwMode="auto">
          <a:xfrm>
            <a:off x="8155078" y="5455524"/>
            <a:ext cx="98178" cy="14001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2" name="Freeform 611"/>
          <p:cNvSpPr>
            <a:spLocks/>
          </p:cNvSpPr>
          <p:nvPr/>
        </p:nvSpPr>
        <p:spPr bwMode="auto">
          <a:xfrm>
            <a:off x="2341146" y="2449934"/>
            <a:ext cx="178505" cy="210952"/>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3" name="Freeform 612"/>
          <p:cNvSpPr>
            <a:spLocks/>
          </p:cNvSpPr>
          <p:nvPr/>
        </p:nvSpPr>
        <p:spPr bwMode="auto">
          <a:xfrm>
            <a:off x="1918087" y="3616701"/>
            <a:ext cx="192786" cy="5600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4" name="Freeform 613"/>
          <p:cNvSpPr>
            <a:spLocks/>
          </p:cNvSpPr>
          <p:nvPr/>
        </p:nvSpPr>
        <p:spPr bwMode="auto">
          <a:xfrm>
            <a:off x="4461795" y="2996915"/>
            <a:ext cx="87467" cy="541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5" name="Freeform 614"/>
          <p:cNvSpPr>
            <a:spLocks/>
          </p:cNvSpPr>
          <p:nvPr/>
        </p:nvSpPr>
        <p:spPr bwMode="auto">
          <a:xfrm>
            <a:off x="4363615" y="2892373"/>
            <a:ext cx="35701" cy="7280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6" name="Freeform 615"/>
          <p:cNvSpPr>
            <a:spLocks/>
          </p:cNvSpPr>
          <p:nvPr/>
        </p:nvSpPr>
        <p:spPr bwMode="auto">
          <a:xfrm>
            <a:off x="4354691" y="2817700"/>
            <a:ext cx="44625" cy="5600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7" name="Freeform 616"/>
          <p:cNvSpPr>
            <a:spLocks/>
          </p:cNvSpPr>
          <p:nvPr/>
        </p:nvSpPr>
        <p:spPr bwMode="auto">
          <a:xfrm>
            <a:off x="5252574" y="3024917"/>
            <a:ext cx="44627" cy="933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8" name="Rectangle 617"/>
          <p:cNvSpPr>
            <a:spLocks noChangeArrowheads="1"/>
          </p:cNvSpPr>
          <p:nvPr/>
        </p:nvSpPr>
        <p:spPr bwMode="auto">
          <a:xfrm>
            <a:off x="5095489" y="3297473"/>
            <a:ext cx="0" cy="3734"/>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19" name="Freeform 618"/>
          <p:cNvSpPr>
            <a:spLocks/>
          </p:cNvSpPr>
          <p:nvPr/>
        </p:nvSpPr>
        <p:spPr bwMode="auto">
          <a:xfrm>
            <a:off x="4804526" y="2849435"/>
            <a:ext cx="553367" cy="210952"/>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0" name="Freeform 619"/>
          <p:cNvSpPr>
            <a:spLocks/>
          </p:cNvSpPr>
          <p:nvPr/>
        </p:nvSpPr>
        <p:spPr bwMode="auto">
          <a:xfrm>
            <a:off x="4684926" y="2197914"/>
            <a:ext cx="178505" cy="126944"/>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1" name="Freeform 620"/>
          <p:cNvSpPr>
            <a:spLocks/>
          </p:cNvSpPr>
          <p:nvPr/>
        </p:nvSpPr>
        <p:spPr bwMode="auto">
          <a:xfrm>
            <a:off x="4763469" y="2022432"/>
            <a:ext cx="133880" cy="1194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2" name="Freeform 621"/>
          <p:cNvSpPr>
            <a:spLocks/>
          </p:cNvSpPr>
          <p:nvPr/>
        </p:nvSpPr>
        <p:spPr bwMode="auto">
          <a:xfrm>
            <a:off x="4693852" y="2106439"/>
            <a:ext cx="214207" cy="126944"/>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3" name="Freeform 622"/>
          <p:cNvSpPr>
            <a:spLocks/>
          </p:cNvSpPr>
          <p:nvPr/>
        </p:nvSpPr>
        <p:spPr bwMode="auto">
          <a:xfrm>
            <a:off x="3628172" y="3693241"/>
            <a:ext cx="166011" cy="13067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4" name="Freeform 623"/>
          <p:cNvSpPr>
            <a:spLocks/>
          </p:cNvSpPr>
          <p:nvPr/>
        </p:nvSpPr>
        <p:spPr bwMode="auto">
          <a:xfrm>
            <a:off x="4313634" y="3024917"/>
            <a:ext cx="116030" cy="22775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5" name="Freeform 624"/>
          <p:cNvSpPr>
            <a:spLocks/>
          </p:cNvSpPr>
          <p:nvPr/>
        </p:nvSpPr>
        <p:spPr bwMode="auto">
          <a:xfrm>
            <a:off x="3744201" y="3079055"/>
            <a:ext cx="333805" cy="2669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6" name="Freeform 625"/>
          <p:cNvSpPr>
            <a:spLocks/>
          </p:cNvSpPr>
          <p:nvPr/>
        </p:nvSpPr>
        <p:spPr bwMode="auto">
          <a:xfrm>
            <a:off x="3644238" y="3346012"/>
            <a:ext cx="230272" cy="20908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7" name="Freeform 626"/>
          <p:cNvSpPr>
            <a:spLocks/>
          </p:cNvSpPr>
          <p:nvPr/>
        </p:nvSpPr>
        <p:spPr bwMode="auto">
          <a:xfrm>
            <a:off x="3874510" y="3878057"/>
            <a:ext cx="167795" cy="17361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8" name="Rectangle 627"/>
          <p:cNvSpPr>
            <a:spLocks noChangeArrowheads="1"/>
          </p:cNvSpPr>
          <p:nvPr/>
        </p:nvSpPr>
        <p:spPr bwMode="auto">
          <a:xfrm>
            <a:off x="3863800" y="3346012"/>
            <a:ext cx="10710" cy="28003"/>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29" name="Freeform 628"/>
          <p:cNvSpPr>
            <a:spLocks/>
          </p:cNvSpPr>
          <p:nvPr/>
        </p:nvSpPr>
        <p:spPr bwMode="auto">
          <a:xfrm>
            <a:off x="5506053" y="3013717"/>
            <a:ext cx="28561" cy="20536"/>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0" name="Freeform 629"/>
          <p:cNvSpPr>
            <a:spLocks/>
          </p:cNvSpPr>
          <p:nvPr/>
        </p:nvSpPr>
        <p:spPr bwMode="auto">
          <a:xfrm>
            <a:off x="5464997" y="2968912"/>
            <a:ext cx="16065" cy="2800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1" name="Freeform 630"/>
          <p:cNvSpPr>
            <a:spLocks/>
          </p:cNvSpPr>
          <p:nvPr/>
        </p:nvSpPr>
        <p:spPr bwMode="auto">
          <a:xfrm>
            <a:off x="4684926" y="1307438"/>
            <a:ext cx="299890" cy="68886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2" name="Freeform 631"/>
          <p:cNvSpPr>
            <a:spLocks/>
          </p:cNvSpPr>
          <p:nvPr/>
        </p:nvSpPr>
        <p:spPr bwMode="auto">
          <a:xfrm>
            <a:off x="4993742" y="2399531"/>
            <a:ext cx="17850" cy="9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3" name="Freeform 632"/>
          <p:cNvSpPr>
            <a:spLocks/>
          </p:cNvSpPr>
          <p:nvPr/>
        </p:nvSpPr>
        <p:spPr bwMode="auto">
          <a:xfrm>
            <a:off x="4879499" y="534572"/>
            <a:ext cx="4264502" cy="23876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4" name="Freeform 633"/>
          <p:cNvSpPr>
            <a:spLocks/>
          </p:cNvSpPr>
          <p:nvPr/>
        </p:nvSpPr>
        <p:spPr bwMode="auto">
          <a:xfrm>
            <a:off x="5534613" y="3024917"/>
            <a:ext cx="80328" cy="933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5" name="Freeform 634"/>
          <p:cNvSpPr>
            <a:spLocks/>
          </p:cNvSpPr>
          <p:nvPr/>
        </p:nvSpPr>
        <p:spPr bwMode="auto">
          <a:xfrm>
            <a:off x="5411445" y="2252051"/>
            <a:ext cx="1137082" cy="83447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6" name="Freeform 635"/>
          <p:cNvSpPr>
            <a:spLocks/>
          </p:cNvSpPr>
          <p:nvPr/>
        </p:nvSpPr>
        <p:spPr bwMode="auto">
          <a:xfrm>
            <a:off x="5481062" y="2996916"/>
            <a:ext cx="24991" cy="1680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7" name="Rectangle 636"/>
          <p:cNvSpPr>
            <a:spLocks noChangeArrowheads="1"/>
          </p:cNvSpPr>
          <p:nvPr/>
        </p:nvSpPr>
        <p:spPr bwMode="auto">
          <a:xfrm>
            <a:off x="4561757" y="2563812"/>
            <a:ext cx="10710" cy="1866"/>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38" name="Freeform 637"/>
          <p:cNvSpPr>
            <a:spLocks/>
          </p:cNvSpPr>
          <p:nvPr/>
        </p:nvSpPr>
        <p:spPr bwMode="auto">
          <a:xfrm>
            <a:off x="4238662" y="1204764"/>
            <a:ext cx="730089" cy="901676"/>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9" name="Freeform 638"/>
          <p:cNvSpPr>
            <a:spLocks/>
          </p:cNvSpPr>
          <p:nvPr/>
        </p:nvSpPr>
        <p:spPr bwMode="auto">
          <a:xfrm>
            <a:off x="4413598" y="1380245"/>
            <a:ext cx="360581" cy="862473"/>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0" name="Freeform 639"/>
          <p:cNvSpPr>
            <a:spLocks/>
          </p:cNvSpPr>
          <p:nvPr/>
        </p:nvSpPr>
        <p:spPr bwMode="auto">
          <a:xfrm>
            <a:off x="4722414" y="2399532"/>
            <a:ext cx="501601" cy="337895"/>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1" name="Freeform 640"/>
          <p:cNvSpPr>
            <a:spLocks/>
          </p:cNvSpPr>
          <p:nvPr/>
        </p:nvSpPr>
        <p:spPr bwMode="auto">
          <a:xfrm>
            <a:off x="5011592" y="2399532"/>
            <a:ext cx="62477" cy="3546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2" name="Freeform 641"/>
          <p:cNvSpPr>
            <a:spLocks/>
          </p:cNvSpPr>
          <p:nvPr/>
        </p:nvSpPr>
        <p:spPr bwMode="auto">
          <a:xfrm>
            <a:off x="4659936" y="2252051"/>
            <a:ext cx="87468" cy="5600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3" name="Freeform 642"/>
          <p:cNvSpPr>
            <a:spLocks/>
          </p:cNvSpPr>
          <p:nvPr/>
        </p:nvSpPr>
        <p:spPr bwMode="auto">
          <a:xfrm>
            <a:off x="4501067" y="2280054"/>
            <a:ext cx="273113" cy="25575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4" name="Freeform 643"/>
          <p:cNvSpPr>
            <a:spLocks/>
          </p:cNvSpPr>
          <p:nvPr/>
        </p:nvSpPr>
        <p:spPr bwMode="auto">
          <a:xfrm>
            <a:off x="3769192" y="3435619"/>
            <a:ext cx="458759" cy="45177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5" name="Freeform 644"/>
          <p:cNvSpPr>
            <a:spLocks/>
          </p:cNvSpPr>
          <p:nvPr/>
        </p:nvSpPr>
        <p:spPr bwMode="auto">
          <a:xfrm>
            <a:off x="4501067"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6" name="Freeform 645"/>
          <p:cNvSpPr>
            <a:spLocks/>
          </p:cNvSpPr>
          <p:nvPr/>
        </p:nvSpPr>
        <p:spPr bwMode="auto">
          <a:xfrm>
            <a:off x="4501067"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7" name="Freeform 646"/>
          <p:cNvSpPr>
            <a:spLocks/>
          </p:cNvSpPr>
          <p:nvPr/>
        </p:nvSpPr>
        <p:spPr bwMode="auto">
          <a:xfrm>
            <a:off x="4572468" y="4841339"/>
            <a:ext cx="448049" cy="41630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8" name="Freeform 647"/>
          <p:cNvSpPr>
            <a:spLocks/>
          </p:cNvSpPr>
          <p:nvPr/>
        </p:nvSpPr>
        <p:spPr bwMode="auto">
          <a:xfrm>
            <a:off x="4447514" y="4354097"/>
            <a:ext cx="335591" cy="3509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9" name="Freeform 648"/>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0" name="Freeform 649"/>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1" name="Freeform 650"/>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2" name="Freeform 651"/>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3" name="Freeform 652"/>
          <p:cNvSpPr>
            <a:spLocks/>
          </p:cNvSpPr>
          <p:nvPr/>
        </p:nvSpPr>
        <p:spPr bwMode="auto">
          <a:xfrm>
            <a:off x="4024456" y="3868724"/>
            <a:ext cx="114243" cy="154947"/>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4" name="Freeform 653"/>
          <p:cNvSpPr>
            <a:spLocks/>
          </p:cNvSpPr>
          <p:nvPr/>
        </p:nvSpPr>
        <p:spPr bwMode="auto">
          <a:xfrm>
            <a:off x="4368971" y="4128212"/>
            <a:ext cx="132095" cy="15308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5" name="Freeform 654"/>
          <p:cNvSpPr>
            <a:spLocks/>
          </p:cNvSpPr>
          <p:nvPr/>
        </p:nvSpPr>
        <p:spPr bwMode="auto">
          <a:xfrm>
            <a:off x="4138698" y="3812717"/>
            <a:ext cx="71402" cy="18481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6" name="Freeform 655"/>
          <p:cNvSpPr>
            <a:spLocks/>
          </p:cNvSpPr>
          <p:nvPr/>
        </p:nvSpPr>
        <p:spPr bwMode="auto">
          <a:xfrm>
            <a:off x="4138698" y="3629768"/>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7" name="Freeform 656"/>
          <p:cNvSpPr>
            <a:spLocks/>
          </p:cNvSpPr>
          <p:nvPr/>
        </p:nvSpPr>
        <p:spPr bwMode="auto">
          <a:xfrm>
            <a:off x="56272" y="1146890"/>
            <a:ext cx="2383053" cy="170814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58" name="Freeform 657"/>
          <p:cNvSpPr>
            <a:spLocks/>
          </p:cNvSpPr>
          <p:nvPr/>
        </p:nvSpPr>
        <p:spPr bwMode="auto">
          <a:xfrm>
            <a:off x="1536086" y="3752979"/>
            <a:ext cx="124954" cy="132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9" name="Freeform 658"/>
          <p:cNvSpPr>
            <a:spLocks/>
          </p:cNvSpPr>
          <p:nvPr/>
        </p:nvSpPr>
        <p:spPr bwMode="auto">
          <a:xfrm>
            <a:off x="1580712" y="3874323"/>
            <a:ext cx="107103" cy="8214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0" name="Freeform 659"/>
          <p:cNvSpPr>
            <a:spLocks/>
          </p:cNvSpPr>
          <p:nvPr/>
        </p:nvSpPr>
        <p:spPr bwMode="auto">
          <a:xfrm>
            <a:off x="1784208" y="3838853"/>
            <a:ext cx="326665" cy="44806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1" name="Freeform 660"/>
          <p:cNvSpPr>
            <a:spLocks/>
          </p:cNvSpPr>
          <p:nvPr/>
        </p:nvSpPr>
        <p:spPr bwMode="auto">
          <a:xfrm>
            <a:off x="716743" y="3192931"/>
            <a:ext cx="847902" cy="58058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2" name="Freeform 661"/>
          <p:cNvSpPr>
            <a:spLocks/>
          </p:cNvSpPr>
          <p:nvPr/>
        </p:nvSpPr>
        <p:spPr bwMode="auto">
          <a:xfrm rot="20747712">
            <a:off x="2103733" y="866867"/>
            <a:ext cx="913950" cy="105475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3" name="Freeform 662"/>
          <p:cNvSpPr>
            <a:spLocks/>
          </p:cNvSpPr>
          <p:nvPr/>
        </p:nvSpPr>
        <p:spPr bwMode="auto">
          <a:xfrm>
            <a:off x="1016634" y="1150626"/>
            <a:ext cx="46412" cy="42937"/>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4" name="Freeform 663"/>
          <p:cNvSpPr>
            <a:spLocks/>
          </p:cNvSpPr>
          <p:nvPr/>
        </p:nvSpPr>
        <p:spPr bwMode="auto">
          <a:xfrm>
            <a:off x="1412918" y="1497854"/>
            <a:ext cx="0" cy="560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5" name="Freeform 664"/>
          <p:cNvSpPr>
            <a:spLocks/>
          </p:cNvSpPr>
          <p:nvPr/>
        </p:nvSpPr>
        <p:spPr bwMode="auto">
          <a:xfrm>
            <a:off x="1814554" y="1537058"/>
            <a:ext cx="3570" cy="746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6" name="Freeform 665"/>
          <p:cNvSpPr>
            <a:spLocks/>
          </p:cNvSpPr>
          <p:nvPr/>
        </p:nvSpPr>
        <p:spPr bwMode="auto">
          <a:xfrm>
            <a:off x="1420056" y="1046082"/>
            <a:ext cx="16065" cy="1680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7" name="Freeform 666"/>
          <p:cNvSpPr>
            <a:spLocks/>
          </p:cNvSpPr>
          <p:nvPr/>
        </p:nvSpPr>
        <p:spPr bwMode="auto">
          <a:xfrm>
            <a:off x="1630693" y="1596798"/>
            <a:ext cx="162439" cy="14187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8" name="Freeform 667"/>
          <p:cNvSpPr>
            <a:spLocks/>
          </p:cNvSpPr>
          <p:nvPr/>
        </p:nvSpPr>
        <p:spPr bwMode="auto">
          <a:xfrm>
            <a:off x="1500383" y="1171161"/>
            <a:ext cx="672967" cy="47044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9" name="Freeform 668"/>
          <p:cNvSpPr>
            <a:spLocks/>
          </p:cNvSpPr>
          <p:nvPr/>
        </p:nvSpPr>
        <p:spPr bwMode="auto">
          <a:xfrm>
            <a:off x="918453" y="1092753"/>
            <a:ext cx="178505" cy="1717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0" name="Freeform 669"/>
          <p:cNvSpPr>
            <a:spLocks/>
          </p:cNvSpPr>
          <p:nvPr/>
        </p:nvSpPr>
        <p:spPr bwMode="auto">
          <a:xfrm>
            <a:off x="1107670" y="1029281"/>
            <a:ext cx="162440" cy="11014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1" name="Freeform 670"/>
          <p:cNvSpPr>
            <a:spLocks/>
          </p:cNvSpPr>
          <p:nvPr/>
        </p:nvSpPr>
        <p:spPr bwMode="auto">
          <a:xfrm>
            <a:off x="1039839" y="971410"/>
            <a:ext cx="123170" cy="7280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2" name="Freeform 671"/>
          <p:cNvSpPr>
            <a:spLocks/>
          </p:cNvSpPr>
          <p:nvPr/>
        </p:nvSpPr>
        <p:spPr bwMode="auto">
          <a:xfrm>
            <a:off x="1282606" y="1044216"/>
            <a:ext cx="103533" cy="952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3" name="Freeform 672"/>
          <p:cNvSpPr>
            <a:spLocks/>
          </p:cNvSpPr>
          <p:nvPr/>
        </p:nvSpPr>
        <p:spPr bwMode="auto">
          <a:xfrm>
            <a:off x="1387925" y="1102088"/>
            <a:ext cx="41056" cy="5413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4" name="Freeform 673"/>
          <p:cNvSpPr>
            <a:spLocks/>
          </p:cNvSpPr>
          <p:nvPr/>
        </p:nvSpPr>
        <p:spPr bwMode="auto">
          <a:xfrm>
            <a:off x="1377215" y="1027414"/>
            <a:ext cx="242767" cy="121344"/>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5" name="Freeform 674"/>
          <p:cNvSpPr>
            <a:spLocks/>
          </p:cNvSpPr>
          <p:nvPr/>
        </p:nvSpPr>
        <p:spPr bwMode="auto">
          <a:xfrm>
            <a:off x="1186213" y="950875"/>
            <a:ext cx="49981" cy="44804"/>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6" name="Freeform 675"/>
          <p:cNvSpPr>
            <a:spLocks/>
          </p:cNvSpPr>
          <p:nvPr/>
        </p:nvSpPr>
        <p:spPr bwMode="auto">
          <a:xfrm flipV="1">
            <a:off x="1377215" y="667118"/>
            <a:ext cx="242767" cy="380831"/>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7" name="Freeform 676"/>
          <p:cNvSpPr>
            <a:spLocks/>
          </p:cNvSpPr>
          <p:nvPr/>
        </p:nvSpPr>
        <p:spPr bwMode="auto">
          <a:xfrm>
            <a:off x="1382570" y="982610"/>
            <a:ext cx="41057" cy="2053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8" name="Freeform 677"/>
          <p:cNvSpPr>
            <a:spLocks/>
          </p:cNvSpPr>
          <p:nvPr/>
        </p:nvSpPr>
        <p:spPr bwMode="auto">
          <a:xfrm>
            <a:off x="1361149" y="928473"/>
            <a:ext cx="37487" cy="5600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9" name="Freeform 678"/>
          <p:cNvSpPr>
            <a:spLocks/>
          </p:cNvSpPr>
          <p:nvPr/>
        </p:nvSpPr>
        <p:spPr bwMode="auto">
          <a:xfrm>
            <a:off x="1286176" y="902337"/>
            <a:ext cx="67833" cy="8027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0" name="Freeform 679"/>
          <p:cNvSpPr>
            <a:spLocks/>
          </p:cNvSpPr>
          <p:nvPr/>
        </p:nvSpPr>
        <p:spPr bwMode="auto">
          <a:xfrm>
            <a:off x="1013063" y="1193562"/>
            <a:ext cx="303460" cy="27629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1" name="Freeform 680"/>
          <p:cNvSpPr>
            <a:spLocks/>
          </p:cNvSpPr>
          <p:nvPr/>
        </p:nvSpPr>
        <p:spPr bwMode="auto">
          <a:xfrm>
            <a:off x="3342562" y="1619198"/>
            <a:ext cx="148161" cy="59739"/>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000099"/>
          </a:solidFill>
          <a:ln w="9525" cap="flat" cmpd="sng">
            <a:solidFill>
              <a:schemeClr val="bg2">
                <a:lumMod val="40000"/>
                <a:lumOff val="60000"/>
              </a:schemeClr>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grpSp>
        <p:nvGrpSpPr>
          <p:cNvPr id="683" name="Group 682"/>
          <p:cNvGrpSpPr>
            <a:grpSpLocks/>
          </p:cNvGrpSpPr>
          <p:nvPr/>
        </p:nvGrpSpPr>
        <p:grpSpPr bwMode="auto">
          <a:xfrm>
            <a:off x="3874510" y="2076569"/>
            <a:ext cx="282039" cy="433104"/>
            <a:chOff x="2201" y="1250"/>
            <a:chExt cx="133" cy="193"/>
          </a:xfrm>
          <a:solidFill>
            <a:srgbClr val="0070C0"/>
          </a:solidFill>
        </p:grpSpPr>
        <p:sp>
          <p:nvSpPr>
            <p:cNvPr id="684" name="Freeform 683"/>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5" name="Freeform 684"/>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grpSp>
      <p:sp>
        <p:nvSpPr>
          <p:cNvPr id="686" name="Freeform 685"/>
          <p:cNvSpPr>
            <a:spLocks/>
          </p:cNvSpPr>
          <p:nvPr/>
        </p:nvSpPr>
        <p:spPr bwMode="auto">
          <a:xfrm>
            <a:off x="4979460" y="3075322"/>
            <a:ext cx="82112" cy="52271"/>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7" name="Freeform 686"/>
          <p:cNvSpPr>
            <a:spLocks/>
          </p:cNvSpPr>
          <p:nvPr/>
        </p:nvSpPr>
        <p:spPr bwMode="auto">
          <a:xfrm>
            <a:off x="7476755" y="3428151"/>
            <a:ext cx="35701" cy="11014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8" name="Freeform 687"/>
          <p:cNvSpPr>
            <a:spLocks/>
          </p:cNvSpPr>
          <p:nvPr/>
        </p:nvSpPr>
        <p:spPr bwMode="auto">
          <a:xfrm>
            <a:off x="7740944" y="3142528"/>
            <a:ext cx="51768" cy="8214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9" name="Freeform 688"/>
          <p:cNvSpPr>
            <a:spLocks/>
          </p:cNvSpPr>
          <p:nvPr/>
        </p:nvSpPr>
        <p:spPr bwMode="auto">
          <a:xfrm>
            <a:off x="7803420" y="2720624"/>
            <a:ext cx="387356" cy="44057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0" name="Freeform 689"/>
          <p:cNvSpPr>
            <a:spLocks/>
          </p:cNvSpPr>
          <p:nvPr/>
        </p:nvSpPr>
        <p:spPr bwMode="auto">
          <a:xfrm>
            <a:off x="8076534" y="2315523"/>
            <a:ext cx="69618" cy="36029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1" name="Freeform 690"/>
          <p:cNvSpPr>
            <a:spLocks/>
          </p:cNvSpPr>
          <p:nvPr/>
        </p:nvSpPr>
        <p:spPr bwMode="auto">
          <a:xfrm>
            <a:off x="7457121" y="3639103"/>
            <a:ext cx="158870" cy="2296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2" name="Freeform 691"/>
          <p:cNvSpPr>
            <a:spLocks/>
          </p:cNvSpPr>
          <p:nvPr/>
        </p:nvSpPr>
        <p:spPr bwMode="auto">
          <a:xfrm>
            <a:off x="7521383" y="3906058"/>
            <a:ext cx="130308" cy="108276"/>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3" name="Line 449"/>
          <p:cNvSpPr>
            <a:spLocks noChangeShapeType="1"/>
          </p:cNvSpPr>
          <p:nvPr/>
        </p:nvSpPr>
        <p:spPr bwMode="auto">
          <a:xfrm>
            <a:off x="7414279" y="3659637"/>
            <a:ext cx="0" cy="0"/>
          </a:xfrm>
          <a:prstGeom prst="line">
            <a:avLst/>
          </a:prstGeom>
          <a:solidFill>
            <a:srgbClr val="0070C0"/>
          </a:solidFill>
          <a:ln w="0">
            <a:solidFill>
              <a:schemeClr val="bg2"/>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4" name="Freeform 693"/>
          <p:cNvSpPr>
            <a:spLocks/>
          </p:cNvSpPr>
          <p:nvPr/>
        </p:nvSpPr>
        <p:spPr bwMode="auto">
          <a:xfrm>
            <a:off x="7635626" y="2983847"/>
            <a:ext cx="96393" cy="123210"/>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5" name="Freeform 694"/>
          <p:cNvSpPr>
            <a:spLocks/>
          </p:cNvSpPr>
          <p:nvPr/>
        </p:nvSpPr>
        <p:spPr bwMode="auto">
          <a:xfrm>
            <a:off x="2330435" y="5022421"/>
            <a:ext cx="142805" cy="19601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6" name="Freeform 695"/>
          <p:cNvSpPr>
            <a:spLocks/>
          </p:cNvSpPr>
          <p:nvPr/>
        </p:nvSpPr>
        <p:spPr bwMode="auto">
          <a:xfrm>
            <a:off x="1714590" y="4210351"/>
            <a:ext cx="360581" cy="46110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7" name="Freeform 696"/>
          <p:cNvSpPr>
            <a:spLocks/>
          </p:cNvSpPr>
          <p:nvPr/>
        </p:nvSpPr>
        <p:spPr bwMode="auto">
          <a:xfrm>
            <a:off x="1930582" y="4772265"/>
            <a:ext cx="531947" cy="1114494"/>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8" name="Freeform 697"/>
          <p:cNvSpPr>
            <a:spLocks/>
          </p:cNvSpPr>
          <p:nvPr/>
        </p:nvSpPr>
        <p:spPr bwMode="auto">
          <a:xfrm>
            <a:off x="1859179" y="4654655"/>
            <a:ext cx="273113" cy="1387051"/>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9" name="Freeform 698"/>
          <p:cNvSpPr>
            <a:spLocks/>
          </p:cNvSpPr>
          <p:nvPr/>
        </p:nvSpPr>
        <p:spPr bwMode="auto">
          <a:xfrm>
            <a:off x="2219762" y="4716261"/>
            <a:ext cx="224917" cy="22028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0" name="Freeform 699"/>
          <p:cNvSpPr>
            <a:spLocks/>
          </p:cNvSpPr>
          <p:nvPr/>
        </p:nvSpPr>
        <p:spPr bwMode="auto">
          <a:xfrm>
            <a:off x="4397532" y="2201649"/>
            <a:ext cx="55336" cy="113876"/>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1" name="Freeform 700"/>
          <p:cNvSpPr>
            <a:spLocks/>
          </p:cNvSpPr>
          <p:nvPr/>
        </p:nvSpPr>
        <p:spPr bwMode="auto">
          <a:xfrm>
            <a:off x="5306126" y="3618568"/>
            <a:ext cx="298105" cy="19415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2" name="Freeform 701"/>
          <p:cNvSpPr>
            <a:spLocks/>
          </p:cNvSpPr>
          <p:nvPr/>
        </p:nvSpPr>
        <p:spPr bwMode="auto">
          <a:xfrm>
            <a:off x="4808095" y="4639721"/>
            <a:ext cx="212422" cy="210951"/>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3" name="Freeform 702"/>
          <p:cNvSpPr>
            <a:spLocks/>
          </p:cNvSpPr>
          <p:nvPr/>
        </p:nvSpPr>
        <p:spPr bwMode="auto">
          <a:xfrm>
            <a:off x="506107" y="2569412"/>
            <a:ext cx="1613692" cy="87180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4" name="Freeform 703"/>
          <p:cNvSpPr>
            <a:spLocks/>
          </p:cNvSpPr>
          <p:nvPr/>
        </p:nvSpPr>
        <p:spPr bwMode="auto">
          <a:xfrm>
            <a:off x="6418214" y="3243337"/>
            <a:ext cx="240982" cy="141879"/>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5" name="Freeform 704"/>
          <p:cNvSpPr>
            <a:spLocks/>
          </p:cNvSpPr>
          <p:nvPr/>
        </p:nvSpPr>
        <p:spPr bwMode="auto">
          <a:xfrm>
            <a:off x="6959085" y="3620435"/>
            <a:ext cx="249908" cy="47044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0099"/>
          </a:solidFill>
          <a:ln w="9525">
            <a:solidFill>
              <a:schemeClr val="bg2">
                <a:lumMod val="40000"/>
                <a:lumOff val="60000"/>
              </a:schemeClr>
            </a:solidFill>
            <a:round/>
            <a:headEnd/>
            <a:tailEnd/>
          </a:ln>
          <a:extLst/>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06" name="Freeform 705"/>
          <p:cNvSpPr>
            <a:spLocks/>
          </p:cNvSpPr>
          <p:nvPr/>
        </p:nvSpPr>
        <p:spPr bwMode="auto">
          <a:xfrm>
            <a:off x="7215814" y="3995141"/>
            <a:ext cx="255263" cy="31176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7" name="Freeform 706"/>
          <p:cNvSpPr>
            <a:spLocks/>
          </p:cNvSpPr>
          <p:nvPr/>
        </p:nvSpPr>
        <p:spPr bwMode="auto">
          <a:xfrm>
            <a:off x="7437160" y="4150088"/>
            <a:ext cx="158870" cy="203483"/>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8" name="Freeform 707"/>
          <p:cNvSpPr>
            <a:spLocks/>
          </p:cNvSpPr>
          <p:nvPr/>
        </p:nvSpPr>
        <p:spPr bwMode="auto">
          <a:xfrm>
            <a:off x="7076579" y="4381574"/>
            <a:ext cx="298104" cy="70939"/>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9" name="Freeform 708"/>
          <p:cNvSpPr>
            <a:spLocks/>
          </p:cNvSpPr>
          <p:nvPr/>
        </p:nvSpPr>
        <p:spPr bwMode="auto">
          <a:xfrm>
            <a:off x="5555709" y="3425760"/>
            <a:ext cx="133879" cy="9147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0" name="Freeform 709"/>
          <p:cNvSpPr>
            <a:spLocks/>
          </p:cNvSpPr>
          <p:nvPr/>
        </p:nvSpPr>
        <p:spPr bwMode="auto">
          <a:xfrm>
            <a:off x="7840582" y="4135153"/>
            <a:ext cx="242767" cy="218418"/>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FF0000"/>
          </a:solid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1" name="Freeform 710"/>
          <p:cNvSpPr>
            <a:spLocks/>
          </p:cNvSpPr>
          <p:nvPr/>
        </p:nvSpPr>
        <p:spPr bwMode="auto">
          <a:xfrm>
            <a:off x="6096579" y="3020660"/>
            <a:ext cx="821127" cy="1047290"/>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2" name="Freeform 711"/>
          <p:cNvSpPr>
            <a:spLocks/>
          </p:cNvSpPr>
          <p:nvPr/>
        </p:nvSpPr>
        <p:spPr bwMode="auto">
          <a:xfrm>
            <a:off x="7069432" y="4088487"/>
            <a:ext cx="144589" cy="173616"/>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FF0000"/>
          </a:solid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3" name="Freeform 712"/>
          <p:cNvSpPr>
            <a:spLocks/>
          </p:cNvSpPr>
          <p:nvPr/>
        </p:nvSpPr>
        <p:spPr bwMode="auto">
          <a:xfrm>
            <a:off x="7108699" y="3550840"/>
            <a:ext cx="224917" cy="46110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4" name="Freeform 713"/>
          <p:cNvSpPr/>
          <p:nvPr/>
        </p:nvSpPr>
        <p:spPr>
          <a:xfrm>
            <a:off x="5493380" y="3339550"/>
            <a:ext cx="27432" cy="27432"/>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15" name="Freeform 714"/>
          <p:cNvSpPr>
            <a:spLocks/>
          </p:cNvSpPr>
          <p:nvPr/>
        </p:nvSpPr>
        <p:spPr bwMode="auto">
          <a:xfrm>
            <a:off x="6179019" y="2352860"/>
            <a:ext cx="1695805" cy="1232104"/>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rgbClr val="FF0000"/>
          </a:solidFill>
          <a:ln w="9525">
            <a:solidFill>
              <a:schemeClr val="bg2"/>
            </a:solidFill>
            <a:round/>
            <a:headEnd/>
            <a:tailEnd/>
          </a:ln>
          <a:extLst/>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56" name="Freeform 755"/>
          <p:cNvSpPr>
            <a:spLocks/>
          </p:cNvSpPr>
          <p:nvPr/>
        </p:nvSpPr>
        <p:spPr bwMode="auto">
          <a:xfrm>
            <a:off x="5064322" y="3159414"/>
            <a:ext cx="142805" cy="136278"/>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57" name="Freeform 756"/>
          <p:cNvSpPr>
            <a:spLocks/>
          </p:cNvSpPr>
          <p:nvPr/>
        </p:nvSpPr>
        <p:spPr bwMode="auto">
          <a:xfrm>
            <a:off x="5103593" y="3194884"/>
            <a:ext cx="553367" cy="4965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58" name="Freeform 757"/>
          <p:cNvSpPr>
            <a:spLocks/>
          </p:cNvSpPr>
          <p:nvPr/>
        </p:nvSpPr>
        <p:spPr bwMode="auto">
          <a:xfrm>
            <a:off x="4766218" y="2205466"/>
            <a:ext cx="262403" cy="24828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59" name="Freeform 758"/>
          <p:cNvSpPr>
            <a:spLocks/>
          </p:cNvSpPr>
          <p:nvPr/>
        </p:nvSpPr>
        <p:spPr bwMode="auto">
          <a:xfrm>
            <a:off x="3645201" y="3372232"/>
            <a:ext cx="335591" cy="37523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000099"/>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0" name="Freeform 759"/>
          <p:cNvSpPr>
            <a:spLocks/>
          </p:cNvSpPr>
          <p:nvPr/>
        </p:nvSpPr>
        <p:spPr bwMode="auto">
          <a:xfrm>
            <a:off x="4120027" y="3480508"/>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000099"/>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1" name="Freeform 760"/>
          <p:cNvSpPr>
            <a:spLocks/>
          </p:cNvSpPr>
          <p:nvPr/>
        </p:nvSpPr>
        <p:spPr bwMode="auto">
          <a:xfrm>
            <a:off x="4950078" y="4206703"/>
            <a:ext cx="292750" cy="31176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2" name="Freeform 761"/>
          <p:cNvSpPr>
            <a:spLocks/>
          </p:cNvSpPr>
          <p:nvPr/>
        </p:nvSpPr>
        <p:spPr bwMode="auto">
          <a:xfrm>
            <a:off x="5037547" y="3654123"/>
            <a:ext cx="415918" cy="41630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3" name="Freeform 762"/>
          <p:cNvSpPr>
            <a:spLocks/>
          </p:cNvSpPr>
          <p:nvPr/>
        </p:nvSpPr>
        <p:spPr bwMode="auto">
          <a:xfrm>
            <a:off x="5064322" y="4040555"/>
            <a:ext cx="230273" cy="27629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4" name="Freeform 763"/>
          <p:cNvSpPr>
            <a:spLocks/>
          </p:cNvSpPr>
          <p:nvPr/>
        </p:nvSpPr>
        <p:spPr bwMode="auto">
          <a:xfrm>
            <a:off x="4202140" y="3747463"/>
            <a:ext cx="333805" cy="313626"/>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5" name="Freeform 764"/>
          <p:cNvSpPr>
            <a:spLocks/>
          </p:cNvSpPr>
          <p:nvPr/>
        </p:nvSpPr>
        <p:spPr bwMode="auto">
          <a:xfrm>
            <a:off x="4146802" y="3627986"/>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6" name="Freeform 765"/>
          <p:cNvSpPr>
            <a:spLocks/>
          </p:cNvSpPr>
          <p:nvPr/>
        </p:nvSpPr>
        <p:spPr bwMode="auto">
          <a:xfrm>
            <a:off x="1686993" y="3919211"/>
            <a:ext cx="158871" cy="70939"/>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7" name="Freeform 766"/>
          <p:cNvSpPr>
            <a:spLocks/>
          </p:cNvSpPr>
          <p:nvPr/>
        </p:nvSpPr>
        <p:spPr bwMode="auto">
          <a:xfrm>
            <a:off x="1499562" y="3725062"/>
            <a:ext cx="169580" cy="8214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8" name="Freeform 767"/>
          <p:cNvSpPr>
            <a:spLocks/>
          </p:cNvSpPr>
          <p:nvPr/>
        </p:nvSpPr>
        <p:spPr bwMode="auto">
          <a:xfrm>
            <a:off x="1410310" y="3676524"/>
            <a:ext cx="133879" cy="115743"/>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9" name="Freeform 768"/>
          <p:cNvSpPr>
            <a:spLocks/>
          </p:cNvSpPr>
          <p:nvPr/>
        </p:nvSpPr>
        <p:spPr bwMode="auto">
          <a:xfrm>
            <a:off x="2177884" y="3702659"/>
            <a:ext cx="41056" cy="224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no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0" name="Freeform 769"/>
          <p:cNvSpPr>
            <a:spLocks/>
          </p:cNvSpPr>
          <p:nvPr/>
        </p:nvSpPr>
        <p:spPr bwMode="auto">
          <a:xfrm>
            <a:off x="1952966" y="4062956"/>
            <a:ext cx="994277" cy="107155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000099"/>
          </a:solidFill>
          <a:ln w="9525">
            <a:solidFill>
              <a:schemeClr val="bg2">
                <a:lumMod val="40000"/>
                <a:lumOff val="60000"/>
              </a:schemeClr>
            </a:solidFill>
            <a:round/>
            <a:headEnd/>
            <a:tailEnd/>
          </a:ln>
          <a:extLst/>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71" name="Freeform 770"/>
          <p:cNvSpPr>
            <a:spLocks/>
          </p:cNvSpPr>
          <p:nvPr/>
        </p:nvSpPr>
        <p:spPr bwMode="auto">
          <a:xfrm>
            <a:off x="1744114" y="4152565"/>
            <a:ext cx="151730" cy="1754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2" name="Freeform 771"/>
          <p:cNvSpPr>
            <a:spLocks/>
          </p:cNvSpPr>
          <p:nvPr/>
        </p:nvSpPr>
        <p:spPr bwMode="auto">
          <a:xfrm>
            <a:off x="6690504" y="3323697"/>
            <a:ext cx="99964" cy="5787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73" name="Freeform 772"/>
          <p:cNvSpPr/>
          <p:nvPr/>
        </p:nvSpPr>
        <p:spPr>
          <a:xfrm rot="16955691">
            <a:off x="2141977" y="3703771"/>
            <a:ext cx="50014" cy="45719"/>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74" name="Freeform 773"/>
          <p:cNvSpPr/>
          <p:nvPr/>
        </p:nvSpPr>
        <p:spPr>
          <a:xfrm>
            <a:off x="4930148" y="4073651"/>
            <a:ext cx="143396" cy="191850"/>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Tree>
    <p:extLst>
      <p:ext uri="{BB962C8B-B14F-4D97-AF65-F5344CB8AC3E}">
        <p14:creationId xmlns:p14="http://schemas.microsoft.com/office/powerpoint/2010/main" val="385448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4 Rights of data subjects</a:t>
            </a:r>
            <a:r>
              <a:rPr lang="en-US" sz="3100" dirty="0"/>
              <a:t/>
            </a:r>
            <a:br>
              <a:rPr lang="en-US" sz="3100" dirty="0"/>
            </a:br>
            <a:r>
              <a:rPr lang="en-US" sz="3100" dirty="0" smtClean="0"/>
              <a:t>…to avoid/ contest </a:t>
            </a:r>
            <a:r>
              <a:rPr lang="en-US" sz="3100" b="1" dirty="0"/>
              <a:t>automated decisions </a:t>
            </a:r>
            <a:r>
              <a:rPr lang="en-US" sz="3100" dirty="0" smtClean="0"/>
              <a:t>(</a:t>
            </a:r>
            <a:r>
              <a:rPr lang="en-US" sz="3100" dirty="0"/>
              <a:t>art. 22</a:t>
            </a:r>
            <a:r>
              <a:rPr lang="en-US" sz="3100" dirty="0" smtClean="0"/>
              <a:t>)</a:t>
            </a:r>
            <a:endParaRPr lang="en-US" dirty="0"/>
          </a:p>
        </p:txBody>
      </p:sp>
      <p:sp>
        <p:nvSpPr>
          <p:cNvPr id="3" name="Content Placeholder 2"/>
          <p:cNvSpPr>
            <a:spLocks noGrp="1"/>
          </p:cNvSpPr>
          <p:nvPr>
            <p:ph idx="1"/>
          </p:nvPr>
        </p:nvSpPr>
        <p:spPr>
          <a:xfrm>
            <a:off x="457199" y="1600200"/>
            <a:ext cx="8333015" cy="4668158"/>
          </a:xfrm>
        </p:spPr>
        <p:txBody>
          <a:bodyPr>
            <a:normAutofit fontScale="55000" lnSpcReduction="20000"/>
          </a:bodyPr>
          <a:lstStyle/>
          <a:p>
            <a:r>
              <a:rPr lang="en-US" i="1" dirty="0" smtClean="0"/>
              <a:t>Prima facie </a:t>
            </a:r>
            <a:r>
              <a:rPr lang="en-US" i="1" dirty="0" smtClean="0"/>
              <a:t>‘</a:t>
            </a:r>
            <a:r>
              <a:rPr lang="en-US" dirty="0" smtClean="0"/>
              <a:t>right </a:t>
            </a:r>
            <a:r>
              <a:rPr lang="en-US" dirty="0" smtClean="0"/>
              <a:t>not to be </a:t>
            </a:r>
            <a:r>
              <a:rPr lang="en-US" dirty="0" smtClean="0"/>
              <a:t>subject’ </a:t>
            </a:r>
            <a:r>
              <a:rPr lang="en-US" dirty="0" smtClean="0"/>
              <a:t>[at all] to automated decisions which produce legal (or similarly significant effects) </a:t>
            </a:r>
            <a:r>
              <a:rPr lang="en-US" dirty="0" smtClean="0"/>
              <a:t>(</a:t>
            </a:r>
            <a:r>
              <a:rPr lang="is-IS" dirty="0" smtClean="0">
                <a:hlinkClick r:id="rId2"/>
              </a:rPr>
              <a:t>art. 22(1)</a:t>
            </a:r>
            <a:r>
              <a:rPr lang="en-US" dirty="0" smtClean="0"/>
              <a:t>)</a:t>
            </a:r>
            <a:endParaRPr lang="en-US" dirty="0" smtClean="0"/>
          </a:p>
          <a:p>
            <a:r>
              <a:rPr lang="en-US" dirty="0"/>
              <a:t>B</a:t>
            </a:r>
            <a:r>
              <a:rPr lang="en-US" dirty="0" smtClean="0"/>
              <a:t>an does not apply </a:t>
            </a:r>
            <a:r>
              <a:rPr lang="en-US" dirty="0"/>
              <a:t>(art. 22(2)</a:t>
            </a:r>
            <a:r>
              <a:rPr lang="en-US" dirty="0" smtClean="0"/>
              <a:t>) where PD involved is provided via contract, State law, or explicit (art. 9(2)) consent </a:t>
            </a:r>
          </a:p>
          <a:p>
            <a:r>
              <a:rPr lang="en-US" dirty="0" smtClean="0"/>
              <a:t>However, </a:t>
            </a:r>
            <a:r>
              <a:rPr lang="en-US" dirty="0" smtClean="0"/>
              <a:t>controller must provide protections of DS’s legitimate interests (</a:t>
            </a:r>
            <a:r>
              <a:rPr lang="en-US" dirty="0"/>
              <a:t>art. 22</a:t>
            </a:r>
            <a:r>
              <a:rPr lang="en-US" dirty="0" smtClean="0"/>
              <a:t>(3), and art. 22(2)(b) for State laws)</a:t>
            </a:r>
          </a:p>
          <a:p>
            <a:pPr lvl="1"/>
            <a:r>
              <a:rPr lang="en-US" dirty="0" err="1" smtClean="0"/>
              <a:t>Incl</a:t>
            </a:r>
            <a:r>
              <a:rPr lang="en-US" dirty="0" smtClean="0"/>
              <a:t> at least the rights to obtain human intervention, express opinion and contest decisions </a:t>
            </a:r>
            <a:r>
              <a:rPr lang="en-US" dirty="0"/>
              <a:t>(art. 22(3)</a:t>
            </a:r>
            <a:r>
              <a:rPr lang="en-US" dirty="0" smtClean="0"/>
              <a:t>) </a:t>
            </a:r>
            <a:endParaRPr lang="en-AU" dirty="0" smtClean="0"/>
          </a:p>
          <a:p>
            <a:pPr lvl="1"/>
            <a:r>
              <a:rPr lang="en-AU" dirty="0" smtClean="0"/>
              <a:t>Some argue </a:t>
            </a:r>
            <a:r>
              <a:rPr lang="en-US" dirty="0" smtClean="0"/>
              <a:t>this implies a right </a:t>
            </a:r>
            <a:r>
              <a:rPr lang="en-US" dirty="0"/>
              <a:t>to </a:t>
            </a:r>
            <a:r>
              <a:rPr lang="en-US" dirty="0" smtClean="0"/>
              <a:t>explanation (</a:t>
            </a:r>
            <a:r>
              <a:rPr lang="en-US" dirty="0" smtClean="0">
                <a:hlinkClick r:id="rId3"/>
              </a:rPr>
              <a:t>Rec </a:t>
            </a:r>
            <a:r>
              <a:rPr lang="en-US" dirty="0" smtClean="0">
                <a:hlinkClick r:id="rId3"/>
              </a:rPr>
              <a:t>71 </a:t>
            </a:r>
            <a:r>
              <a:rPr lang="en-US" dirty="0" smtClean="0"/>
              <a:t>says so) </a:t>
            </a:r>
            <a:r>
              <a:rPr lang="en-US" dirty="0"/>
              <a:t>(</a:t>
            </a:r>
            <a:r>
              <a:rPr lang="en-US" dirty="0" err="1" smtClean="0"/>
              <a:t>Bygrave</a:t>
            </a:r>
            <a:r>
              <a:rPr lang="en-US" dirty="0" smtClean="0"/>
              <a:t>, in </a:t>
            </a:r>
            <a:r>
              <a:rPr lang="en-US" dirty="0" err="1"/>
              <a:t>Kuner</a:t>
            </a:r>
            <a:r>
              <a:rPr lang="en-US" dirty="0"/>
              <a:t>, 2019) </a:t>
            </a:r>
          </a:p>
          <a:p>
            <a:r>
              <a:rPr lang="en-US" dirty="0" smtClean="0"/>
              <a:t>Where sensitive (‘special’) categories of PD are involved, art. 22(2) rarely applies</a:t>
            </a:r>
            <a:r>
              <a:rPr lang="en-US" dirty="0"/>
              <a:t> </a:t>
            </a:r>
            <a:r>
              <a:rPr lang="en-US" dirty="0" smtClean="0"/>
              <a:t>(&amp; only with stronger protections) (art. 22(4).</a:t>
            </a:r>
          </a:p>
          <a:p>
            <a:r>
              <a:rPr lang="en-US" dirty="0" smtClean="0"/>
              <a:t>BCRs cannot involve fully-automated decisions (art. 47(2)(e</a:t>
            </a:r>
            <a:r>
              <a:rPr lang="en-US" dirty="0" smtClean="0"/>
              <a:t>)</a:t>
            </a:r>
          </a:p>
          <a:p>
            <a:r>
              <a:rPr lang="en-US" i="1" dirty="0" smtClean="0">
                <a:hlinkClick r:id="rId4"/>
              </a:rPr>
              <a:t>Finnish DPA orders on automated processing </a:t>
            </a:r>
            <a:r>
              <a:rPr lang="en-US" dirty="0" smtClean="0"/>
              <a:t>(24 April 2019)</a:t>
            </a:r>
          </a:p>
          <a:p>
            <a:pPr lvl="1"/>
            <a:r>
              <a:rPr lang="en-US" dirty="0" smtClean="0"/>
              <a:t>Finance company did automated processing of credit-worthiness</a:t>
            </a:r>
          </a:p>
          <a:p>
            <a:pPr lvl="1"/>
            <a:r>
              <a:rPr lang="en-US" dirty="0" smtClean="0"/>
              <a:t>Exclusion of applicants based solely on age breached Finnish credit law; also found liable for breaching non-discrimination laws and ordered to change practices.</a:t>
            </a:r>
          </a:p>
          <a:p>
            <a:pPr lvl="1"/>
            <a:r>
              <a:rPr lang="en-US" dirty="0" smtClean="0"/>
              <a:t>Complaint by individual triggered rights to be informed of the logic employed in the automated decision-making and its consequences.</a:t>
            </a:r>
          </a:p>
          <a:p>
            <a:pPr lvl="1"/>
            <a:r>
              <a:rPr lang="en-US" dirty="0" smtClean="0"/>
              <a:t>DPA ordered disclosure practices to be changed so data subjects could understand basis of decision-making (this appears to apply to </a:t>
            </a:r>
            <a:r>
              <a:rPr lang="en-US" i="1" dirty="0" smtClean="0"/>
              <a:t>al</a:t>
            </a:r>
            <a:r>
              <a:rPr lang="en-US" dirty="0" smtClean="0"/>
              <a:t>l applicants, not just complainants).</a:t>
            </a:r>
            <a:endParaRPr lang="en-US" dirty="0" smtClean="0"/>
          </a:p>
        </p:txBody>
      </p:sp>
    </p:spTree>
    <p:extLst>
      <p:ext uri="{BB962C8B-B14F-4D97-AF65-F5344CB8AC3E}">
        <p14:creationId xmlns:p14="http://schemas.microsoft.com/office/powerpoint/2010/main" val="2229658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Rights of data subjects</a:t>
            </a:r>
            <a:r>
              <a:rPr lang="en-US" sz="3200" dirty="0"/>
              <a:t/>
            </a:r>
            <a:br>
              <a:rPr lang="en-US" sz="3200" dirty="0"/>
            </a:br>
            <a:r>
              <a:rPr lang="en-US" sz="3200" dirty="0"/>
              <a:t>…to avoid/ contest automated decisions </a:t>
            </a:r>
            <a:r>
              <a:rPr lang="en-US" sz="3200" dirty="0" smtClean="0"/>
              <a:t>(cont.)</a:t>
            </a:r>
            <a:endParaRPr lang="en-US" sz="3200" dirty="0"/>
          </a:p>
        </p:txBody>
      </p:sp>
      <p:sp>
        <p:nvSpPr>
          <p:cNvPr id="3" name="Content Placeholder 2"/>
          <p:cNvSpPr>
            <a:spLocks noGrp="1"/>
          </p:cNvSpPr>
          <p:nvPr>
            <p:ph idx="1"/>
          </p:nvPr>
        </p:nvSpPr>
        <p:spPr/>
        <p:txBody>
          <a:bodyPr>
            <a:normAutofit fontScale="62500" lnSpcReduction="20000"/>
          </a:bodyPr>
          <a:lstStyle/>
          <a:p>
            <a:pPr marL="0" indent="-400050"/>
            <a:r>
              <a:rPr lang="en-US" dirty="0" smtClean="0"/>
              <a:t>Is Art. 22 a ‘qualified prohibition’ or only a right to object?</a:t>
            </a:r>
          </a:p>
          <a:p>
            <a:pPr marL="400050" lvl="1" indent="-400050">
              <a:buFont typeface="Lucida Grande"/>
              <a:buChar char="–"/>
            </a:pPr>
            <a:r>
              <a:rPr lang="en-US" dirty="0" smtClean="0"/>
              <a:t>‘Considerable disagreement’, but </a:t>
            </a:r>
            <a:r>
              <a:rPr lang="en-US" dirty="0" err="1" smtClean="0"/>
              <a:t>Bygrave</a:t>
            </a:r>
            <a:r>
              <a:rPr lang="en-US" dirty="0" smtClean="0"/>
              <a:t> (in </a:t>
            </a:r>
            <a:r>
              <a:rPr lang="en-US" dirty="0" err="1"/>
              <a:t>Kuner</a:t>
            </a:r>
            <a:r>
              <a:rPr lang="en-US" dirty="0"/>
              <a:t>, 2019</a:t>
            </a:r>
            <a:r>
              <a:rPr lang="en-US" dirty="0" smtClean="0"/>
              <a:t>) concludes that it is (only) a right to object; says text supports; </a:t>
            </a:r>
            <a:r>
              <a:rPr lang="en-US" dirty="0" err="1" smtClean="0"/>
              <a:t>recognises</a:t>
            </a:r>
            <a:r>
              <a:rPr lang="en-US" dirty="0" smtClean="0"/>
              <a:t> widespread public and private sector decision processes</a:t>
            </a:r>
            <a:r>
              <a:rPr lang="en-US" dirty="0" smtClean="0"/>
              <a:t>.</a:t>
            </a:r>
          </a:p>
          <a:p>
            <a:pPr marL="800100" lvl="2" indent="-400050">
              <a:buFont typeface="Lucida Grande"/>
              <a:buChar char="–"/>
            </a:pPr>
            <a:r>
              <a:rPr lang="en-US" dirty="0" smtClean="0"/>
              <a:t>Does the Finnish DPA decision go further, </a:t>
            </a:r>
            <a:r>
              <a:rPr lang="en-US" dirty="0" err="1" smtClean="0"/>
              <a:t>recognising</a:t>
            </a:r>
            <a:r>
              <a:rPr lang="en-US" dirty="0" smtClean="0"/>
              <a:t> a positive right to be well-informed?</a:t>
            </a:r>
            <a:endParaRPr lang="en-US" dirty="0" smtClean="0"/>
          </a:p>
          <a:p>
            <a:pPr marL="400050" lvl="1" indent="-400050">
              <a:buFont typeface="Lucida Grande"/>
              <a:buChar char="–"/>
            </a:pPr>
            <a:r>
              <a:rPr lang="en-US" dirty="0" smtClean="0"/>
              <a:t>But a DPIA (art. 35) finding of a high risk system, means DPA must be consulted (art. 36), and can use powers to ban a decisional system (art. 58) (</a:t>
            </a:r>
            <a:r>
              <a:rPr lang="en-US" dirty="0" err="1" smtClean="0"/>
              <a:t>Bygrave</a:t>
            </a:r>
            <a:r>
              <a:rPr lang="en-US" dirty="0" smtClean="0"/>
              <a:t>)</a:t>
            </a:r>
          </a:p>
          <a:p>
            <a:pPr marL="400050" lvl="1" indent="-400050">
              <a:buFont typeface="Lucida Grande"/>
              <a:buChar char="–"/>
            </a:pPr>
            <a:r>
              <a:rPr lang="en-US" dirty="0" smtClean="0"/>
              <a:t>BUT where s22(2) does not apply, some decisions will be subject to s22(1) alone.</a:t>
            </a:r>
          </a:p>
          <a:p>
            <a:r>
              <a:rPr lang="en-US" dirty="0" smtClean="0"/>
              <a:t>Art. 22 is based closely on Art. 15 of DPD</a:t>
            </a:r>
          </a:p>
          <a:p>
            <a:pPr lvl="1"/>
            <a:r>
              <a:rPr lang="en-US" dirty="0" smtClean="0"/>
              <a:t>CNIL (2017) held automated university admission system invalid </a:t>
            </a:r>
          </a:p>
          <a:p>
            <a:pPr lvl="1"/>
            <a:r>
              <a:rPr lang="en-US" dirty="0" smtClean="0"/>
              <a:t>Otherwise, little </a:t>
            </a:r>
            <a:r>
              <a:rPr lang="en-US" dirty="0"/>
              <a:t>impact on DPA or court </a:t>
            </a:r>
            <a:r>
              <a:rPr lang="en-US" dirty="0" smtClean="0"/>
              <a:t>decisions</a:t>
            </a:r>
          </a:p>
          <a:p>
            <a:pPr lvl="1"/>
            <a:r>
              <a:rPr lang="en-US" dirty="0" smtClean="0"/>
              <a:t>Not regarded by A29  WP as significant for </a:t>
            </a:r>
            <a:r>
              <a:rPr lang="en-US" dirty="0" smtClean="0"/>
              <a:t>adequacy; or in Japan decision</a:t>
            </a:r>
            <a:endParaRPr lang="en-US" dirty="0" smtClean="0"/>
          </a:p>
          <a:p>
            <a:r>
              <a:rPr lang="en-US" dirty="0" smtClean="0"/>
              <a:t>Will Art. 22 have impact </a:t>
            </a:r>
            <a:r>
              <a:rPr lang="en-US" dirty="0"/>
              <a:t>on AI-based </a:t>
            </a:r>
            <a:r>
              <a:rPr lang="en-US" dirty="0" smtClean="0"/>
              <a:t>decisions?</a:t>
            </a:r>
            <a:endParaRPr lang="en-US" dirty="0"/>
          </a:p>
          <a:p>
            <a:pPr lvl="1"/>
            <a:r>
              <a:rPr lang="en-US" dirty="0" smtClean="0"/>
              <a:t>AI based on machine learning (ML), from constantly changing data sets, cannot explain conclusions</a:t>
            </a:r>
          </a:p>
          <a:p>
            <a:pPr lvl="1"/>
            <a:r>
              <a:rPr lang="en-US" dirty="0" smtClean="0"/>
              <a:t>Q</a:t>
            </a:r>
            <a:r>
              <a:rPr lang="en-US" dirty="0"/>
              <a:t>: What happens if algorithms can’t explain decisions</a:t>
            </a:r>
            <a:r>
              <a:rPr lang="en-US" dirty="0" smtClean="0"/>
              <a:t>? Can PD be used </a:t>
            </a:r>
            <a:r>
              <a:rPr lang="en-US" dirty="0" smtClean="0"/>
              <a:t>at all in </a:t>
            </a:r>
            <a:r>
              <a:rPr lang="en-US" dirty="0" smtClean="0"/>
              <a:t>such processing</a:t>
            </a:r>
            <a:r>
              <a:rPr lang="en-US" dirty="0" smtClean="0"/>
              <a:t>? Importance of ML means this issue is unavoidable.</a:t>
            </a:r>
            <a:endParaRPr lang="en-US" dirty="0"/>
          </a:p>
          <a:p>
            <a:endParaRPr lang="en-US" dirty="0"/>
          </a:p>
        </p:txBody>
      </p:sp>
    </p:spTree>
    <p:extLst>
      <p:ext uri="{BB962C8B-B14F-4D97-AF65-F5344CB8AC3E}">
        <p14:creationId xmlns:p14="http://schemas.microsoft.com/office/powerpoint/2010/main" val="116415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5 Obligations of controllers &amp; others</a:t>
            </a:r>
            <a:endParaRPr lang="en-US" dirty="0"/>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pPr marL="0" indent="0">
              <a:buNone/>
            </a:pPr>
            <a:r>
              <a:rPr lang="en-US" dirty="0" smtClean="0"/>
              <a:t>The GDPR imposes more (*) responsibilities than the Directive.</a:t>
            </a:r>
          </a:p>
          <a:p>
            <a:pPr marL="0" indent="0">
              <a:buNone/>
            </a:pPr>
            <a:r>
              <a:rPr lang="en-US" dirty="0" smtClean="0"/>
              <a:t>Many </a:t>
            </a:r>
            <a:r>
              <a:rPr lang="en-US" dirty="0"/>
              <a:t>of these deserve discussion – but </a:t>
            </a:r>
            <a:r>
              <a:rPr lang="en-US" dirty="0" smtClean="0"/>
              <a:t>time only for those underlined.</a:t>
            </a:r>
          </a:p>
          <a:p>
            <a:pPr marL="514350" indent="-514350">
              <a:buFont typeface="+mj-lt"/>
              <a:buAutoNum type="arabicPeriod"/>
            </a:pPr>
            <a:r>
              <a:rPr lang="en-US" dirty="0"/>
              <a:t>*</a:t>
            </a:r>
            <a:r>
              <a:rPr lang="en-US" b="1" u="sng" dirty="0"/>
              <a:t>Demonstrable</a:t>
            </a:r>
            <a:r>
              <a:rPr lang="en-US" u="sng" dirty="0"/>
              <a:t> accountability </a:t>
            </a:r>
            <a:r>
              <a:rPr lang="en-US" dirty="0"/>
              <a:t>(art. 5(2); art. 24)</a:t>
            </a:r>
          </a:p>
          <a:p>
            <a:pPr marL="514350" indent="-514350">
              <a:buFont typeface="+mj-lt"/>
              <a:buAutoNum type="arabicPeriod"/>
            </a:pPr>
            <a:r>
              <a:rPr lang="en-US" dirty="0" smtClean="0"/>
              <a:t>‘Data </a:t>
            </a:r>
            <a:r>
              <a:rPr lang="en-US" b="1" dirty="0" smtClean="0"/>
              <a:t>quality</a:t>
            </a:r>
            <a:r>
              <a:rPr lang="en-US" dirty="0" smtClean="0"/>
              <a:t>’ – adequate, relevant, accurate, timely (art. 5(1)(c), (d))</a:t>
            </a:r>
          </a:p>
          <a:p>
            <a:pPr marL="514350" indent="-514350">
              <a:buFont typeface="+mj-lt"/>
              <a:buAutoNum type="arabicPeriod"/>
            </a:pPr>
            <a:r>
              <a:rPr lang="en-US" u="sng" dirty="0" smtClean="0"/>
              <a:t>Data </a:t>
            </a:r>
            <a:r>
              <a:rPr lang="en-US" b="1" u="sng" dirty="0" err="1" smtClean="0"/>
              <a:t>minimisation</a:t>
            </a:r>
            <a:r>
              <a:rPr lang="en-US" u="sng" dirty="0" smtClean="0"/>
              <a:t> </a:t>
            </a:r>
            <a:r>
              <a:rPr lang="en-US" dirty="0" smtClean="0"/>
              <a:t>– ‘limited to what is necessary’ (art. 5(1)(c))</a:t>
            </a:r>
          </a:p>
          <a:p>
            <a:pPr marL="514350" indent="-514350">
              <a:buFont typeface="+mj-lt"/>
              <a:buAutoNum type="arabicPeriod"/>
            </a:pPr>
            <a:r>
              <a:rPr lang="en-US" b="1" dirty="0" smtClean="0"/>
              <a:t>Storage limitation</a:t>
            </a:r>
            <a:r>
              <a:rPr lang="en-US" dirty="0" smtClean="0"/>
              <a:t>: erasure/anon. once purpose complete (art. 5(1)(e))</a:t>
            </a:r>
          </a:p>
          <a:p>
            <a:pPr marL="514350" indent="-514350">
              <a:buFont typeface="+mj-lt"/>
              <a:buAutoNum type="arabicPeriod"/>
            </a:pPr>
            <a:r>
              <a:rPr lang="en-US" dirty="0" smtClean="0"/>
              <a:t>* </a:t>
            </a:r>
            <a:r>
              <a:rPr lang="en-US" b="1" dirty="0" smtClean="0"/>
              <a:t>Transparent</a:t>
            </a:r>
            <a:r>
              <a:rPr lang="en-US" dirty="0" smtClean="0"/>
              <a:t> processing (art. 5(1)(a)</a:t>
            </a:r>
            <a:r>
              <a:rPr lang="en-US" dirty="0" smtClean="0"/>
              <a:t>) (see earlier re access)</a:t>
            </a:r>
            <a:endParaRPr lang="en-US" dirty="0" smtClean="0"/>
          </a:p>
          <a:p>
            <a:pPr marL="514350" indent="-514350">
              <a:buFont typeface="+mj-lt"/>
              <a:buAutoNum type="arabicPeriod"/>
            </a:pPr>
            <a:r>
              <a:rPr lang="en-US" dirty="0" smtClean="0"/>
              <a:t>*Data protection </a:t>
            </a:r>
            <a:r>
              <a:rPr lang="en-US" b="1" u="sng" dirty="0" smtClean="0"/>
              <a:t>by design &amp; by default </a:t>
            </a:r>
            <a:r>
              <a:rPr lang="en-US" dirty="0" smtClean="0"/>
              <a:t>(art. 25)</a:t>
            </a:r>
          </a:p>
          <a:p>
            <a:pPr marL="514350" indent="-514350">
              <a:buFont typeface="+mj-lt"/>
              <a:buAutoNum type="arabicPeriod"/>
            </a:pPr>
            <a:r>
              <a:rPr lang="en-US" dirty="0" smtClean="0"/>
              <a:t>Due diligence in </a:t>
            </a:r>
            <a:r>
              <a:rPr lang="en-US" b="1" dirty="0" smtClean="0"/>
              <a:t>selecting/contracting processors </a:t>
            </a:r>
            <a:r>
              <a:rPr lang="en-US" dirty="0" smtClean="0"/>
              <a:t>(art. 28)</a:t>
            </a:r>
          </a:p>
          <a:p>
            <a:pPr marL="514350" indent="-514350">
              <a:buFont typeface="+mj-lt"/>
              <a:buAutoNum type="arabicPeriod"/>
            </a:pPr>
            <a:r>
              <a:rPr lang="en-US" dirty="0" smtClean="0"/>
              <a:t>*</a:t>
            </a:r>
            <a:r>
              <a:rPr lang="en-US" b="1" dirty="0" smtClean="0"/>
              <a:t>Records</a:t>
            </a:r>
            <a:r>
              <a:rPr lang="en-US" dirty="0" smtClean="0"/>
              <a:t> of processing (art. 30)</a:t>
            </a:r>
          </a:p>
          <a:p>
            <a:pPr marL="514350" indent="-514350">
              <a:buFont typeface="+mj-lt"/>
              <a:buAutoNum type="arabicPeriod"/>
            </a:pPr>
            <a:r>
              <a:rPr lang="en-US" b="1" dirty="0" smtClean="0"/>
              <a:t>Security</a:t>
            </a:r>
            <a:r>
              <a:rPr lang="en-US" dirty="0" smtClean="0"/>
              <a:t> (art. 32; art. 5(1)(f))</a:t>
            </a:r>
          </a:p>
          <a:p>
            <a:pPr marL="514350" indent="-514350">
              <a:buFont typeface="+mj-lt"/>
              <a:buAutoNum type="arabicPeriod"/>
            </a:pPr>
            <a:r>
              <a:rPr lang="en-US" dirty="0" smtClean="0"/>
              <a:t>*</a:t>
            </a:r>
            <a:r>
              <a:rPr lang="en-US" u="sng" dirty="0" smtClean="0"/>
              <a:t>Data breach notification </a:t>
            </a:r>
            <a:r>
              <a:rPr lang="en-US" dirty="0" smtClean="0"/>
              <a:t>(</a:t>
            </a:r>
            <a:r>
              <a:rPr lang="en-US" b="1" dirty="0" smtClean="0"/>
              <a:t>DBN</a:t>
            </a:r>
            <a:r>
              <a:rPr lang="en-US" dirty="0" smtClean="0"/>
              <a:t>) (arts. 33-34)</a:t>
            </a:r>
          </a:p>
          <a:p>
            <a:pPr marL="514350" indent="-514350">
              <a:buFont typeface="+mj-lt"/>
              <a:buAutoNum type="arabicPeriod"/>
            </a:pPr>
            <a:r>
              <a:rPr lang="en-US" dirty="0" smtClean="0"/>
              <a:t>*Data protection impact assessment </a:t>
            </a:r>
            <a:r>
              <a:rPr lang="en-US" u="sng" dirty="0" smtClean="0"/>
              <a:t>(</a:t>
            </a:r>
            <a:r>
              <a:rPr lang="en-US" b="1" u="sng" dirty="0" smtClean="0"/>
              <a:t>DPIA</a:t>
            </a:r>
            <a:r>
              <a:rPr lang="en-US" dirty="0" smtClean="0"/>
              <a:t>) (art. 35)</a:t>
            </a:r>
          </a:p>
          <a:p>
            <a:pPr marL="514350" indent="-514350">
              <a:buFont typeface="+mj-lt"/>
              <a:buAutoNum type="arabicPeriod"/>
            </a:pPr>
            <a:r>
              <a:rPr lang="en-US" dirty="0" smtClean="0"/>
              <a:t>*</a:t>
            </a:r>
            <a:r>
              <a:rPr lang="en-US" b="1" u="sng" dirty="0" smtClean="0"/>
              <a:t>Prior consultation </a:t>
            </a:r>
            <a:r>
              <a:rPr lang="en-US" dirty="0" smtClean="0"/>
              <a:t>with DPA, if DPIA ‘high risk’ found (art. 36)</a:t>
            </a:r>
          </a:p>
          <a:p>
            <a:pPr marL="514350" indent="-514350">
              <a:buFont typeface="+mj-lt"/>
              <a:buAutoNum type="arabicPeriod"/>
            </a:pPr>
            <a:r>
              <a:rPr lang="en-US" dirty="0" smtClean="0"/>
              <a:t>* </a:t>
            </a:r>
            <a:r>
              <a:rPr lang="en-US" u="sng" dirty="0" smtClean="0"/>
              <a:t>Data Protection Officer </a:t>
            </a:r>
            <a:r>
              <a:rPr lang="en-US" dirty="0" smtClean="0"/>
              <a:t>(</a:t>
            </a:r>
            <a:r>
              <a:rPr lang="en-US" b="1" dirty="0" smtClean="0"/>
              <a:t>DPO</a:t>
            </a:r>
            <a:r>
              <a:rPr lang="en-US" dirty="0" smtClean="0"/>
              <a:t>) for public sector or large scale processing (art. 37)</a:t>
            </a:r>
          </a:p>
        </p:txBody>
      </p:sp>
    </p:spTree>
    <p:extLst>
      <p:ext uri="{BB962C8B-B14F-4D97-AF65-F5344CB8AC3E}">
        <p14:creationId xmlns:p14="http://schemas.microsoft.com/office/powerpoint/2010/main" val="1794934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5 Obligations of controllers &amp; others</a:t>
            </a:r>
            <a:r>
              <a:rPr lang="en-US" dirty="0" smtClean="0"/>
              <a:t/>
            </a:r>
            <a:br>
              <a:rPr lang="en-US" dirty="0" smtClean="0"/>
            </a:br>
            <a:r>
              <a:rPr lang="en-US" dirty="0" smtClean="0"/>
              <a:t>Demonstrable accountability (art. 24)</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Controller has to decide ‘appropriate technical and </a:t>
            </a:r>
            <a:r>
              <a:rPr lang="en-US" dirty="0" err="1" smtClean="0"/>
              <a:t>organisational</a:t>
            </a:r>
            <a:r>
              <a:rPr lang="en-US" dirty="0" smtClean="0"/>
              <a:t> measures’ to comply with all obligations (art. 24(1)): an objective standard to which they are ‘accountable’</a:t>
            </a:r>
          </a:p>
          <a:p>
            <a:pPr marL="514350" indent="-514350">
              <a:buFont typeface="+mj-lt"/>
              <a:buAutoNum type="arabicPeriod"/>
            </a:pPr>
            <a:r>
              <a:rPr lang="en-US" dirty="0" smtClean="0"/>
              <a:t>Controller must be able to demonstrate compliance at any time (art. 24(1))</a:t>
            </a:r>
          </a:p>
          <a:p>
            <a:pPr marL="514350" indent="-514350">
              <a:buFont typeface="+mj-lt"/>
              <a:buAutoNum type="arabicPeriod"/>
            </a:pPr>
            <a:r>
              <a:rPr lang="en-US" dirty="0" smtClean="0"/>
              <a:t>This is a separate obligation, which can be breached irrespective of other breaches.</a:t>
            </a:r>
          </a:p>
          <a:p>
            <a:pPr marL="514350" indent="-514350">
              <a:buFont typeface="+mj-lt"/>
              <a:buAutoNum type="arabicPeriod"/>
            </a:pPr>
            <a:r>
              <a:rPr lang="en-US" dirty="0" smtClean="0"/>
              <a:t>Adherence to approved Codes (art. 40), or certification mechanisms (art.42) assists in demonstrating accountability (art. 24(3).</a:t>
            </a:r>
          </a:p>
          <a:p>
            <a:r>
              <a:rPr lang="en-US" dirty="0" smtClean="0"/>
              <a:t>GDPR is not based on detailed prescription, but instead sets objectives which controllers must decide how to meet – and are required to meet (objective test).</a:t>
            </a:r>
          </a:p>
          <a:p>
            <a:pPr lvl="1"/>
            <a:r>
              <a:rPr lang="en-US" dirty="0" smtClean="0"/>
              <a:t>No longer requires notifications to DPAs, so they could (theoretically) check</a:t>
            </a:r>
          </a:p>
          <a:p>
            <a:pPr lvl="1"/>
            <a:r>
              <a:rPr lang="en-US" dirty="0" err="1" smtClean="0"/>
              <a:t>Docksey</a:t>
            </a:r>
            <a:r>
              <a:rPr lang="en-US" dirty="0" smtClean="0"/>
              <a:t> in </a:t>
            </a:r>
            <a:r>
              <a:rPr lang="en-US" dirty="0" err="1" smtClean="0"/>
              <a:t>Kuner</a:t>
            </a:r>
            <a:r>
              <a:rPr lang="en-US" dirty="0" smtClean="0"/>
              <a:t>, 2018, sees GDPR accountability as including responsiveness, transparency and liability</a:t>
            </a:r>
          </a:p>
          <a:p>
            <a:pPr lvl="1"/>
            <a:r>
              <a:rPr lang="en-US" dirty="0"/>
              <a:t>Is this the single most important difference from Directive</a:t>
            </a:r>
            <a:r>
              <a:rPr lang="en-US" dirty="0" smtClean="0"/>
              <a:t>?</a:t>
            </a:r>
            <a:endParaRPr lang="en-US" dirty="0"/>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77686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5 Obligations of controllers &amp; </a:t>
            </a:r>
            <a:r>
              <a:rPr lang="en-US" sz="4000" dirty="0" smtClean="0"/>
              <a:t>others</a:t>
            </a:r>
            <a:r>
              <a:rPr lang="en-US" dirty="0" smtClean="0"/>
              <a:t/>
            </a:r>
            <a:br>
              <a:rPr lang="en-US" dirty="0" smtClean="0"/>
            </a:br>
            <a:r>
              <a:rPr lang="en-US" dirty="0" smtClean="0"/>
              <a:t>Data </a:t>
            </a:r>
            <a:r>
              <a:rPr lang="en-US" dirty="0" err="1"/>
              <a:t>minimisation</a:t>
            </a:r>
            <a:r>
              <a:rPr lang="en-US" dirty="0"/>
              <a:t> </a:t>
            </a:r>
            <a:r>
              <a:rPr lang="en-US" dirty="0" smtClean="0"/>
              <a:t>(art. 5(10(c))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Data </a:t>
            </a:r>
            <a:r>
              <a:rPr lang="en-US" dirty="0" err="1" smtClean="0"/>
              <a:t>minimisation</a:t>
            </a:r>
            <a:r>
              <a:rPr lang="en-US" dirty="0" smtClean="0"/>
              <a:t> applies to all aspects of processing, not only collection</a:t>
            </a:r>
          </a:p>
          <a:p>
            <a:pPr lvl="1"/>
            <a:r>
              <a:rPr lang="en-US" dirty="0" smtClean="0"/>
              <a:t>PD must be ‘adequate</a:t>
            </a:r>
            <a:r>
              <a:rPr lang="en-US" dirty="0"/>
              <a:t>, relevant and limited to what is necessary in relation to the purposes for which they are processed (‘data </a:t>
            </a:r>
            <a:r>
              <a:rPr lang="en-US" dirty="0" err="1"/>
              <a:t>minimisation</a:t>
            </a:r>
            <a:r>
              <a:rPr lang="en-US" dirty="0"/>
              <a:t>’)’ (</a:t>
            </a:r>
            <a:r>
              <a:rPr lang="en-US" dirty="0">
                <a:hlinkClick r:id="rId2"/>
              </a:rPr>
              <a:t>art. 5(1)(c)</a:t>
            </a:r>
            <a:r>
              <a:rPr lang="en-US" dirty="0" smtClean="0"/>
              <a:t>)</a:t>
            </a:r>
          </a:p>
          <a:p>
            <a:pPr lvl="1"/>
            <a:r>
              <a:rPr lang="en-US" dirty="0" smtClean="0">
                <a:hlinkClick r:id="rId3"/>
              </a:rPr>
              <a:t>Rec. </a:t>
            </a:r>
            <a:r>
              <a:rPr lang="en-US" dirty="0">
                <a:hlinkClick r:id="rId3"/>
              </a:rPr>
              <a:t>39 </a:t>
            </a:r>
            <a:r>
              <a:rPr lang="en-US" dirty="0"/>
              <a:t>says </a:t>
            </a:r>
            <a:r>
              <a:rPr lang="en-US" dirty="0" smtClean="0"/>
              <a:t>‘this </a:t>
            </a:r>
            <a:r>
              <a:rPr lang="en-US" dirty="0"/>
              <a:t>requires, in particular, ensuring that the period for which the personal data are stored is limited to a strict </a:t>
            </a:r>
            <a:r>
              <a:rPr lang="en-US" dirty="0" smtClean="0"/>
              <a:t>minimum’.</a:t>
            </a:r>
          </a:p>
          <a:p>
            <a:r>
              <a:rPr lang="en-US" dirty="0" smtClean="0"/>
              <a:t>Inconsistent with the basic premise of surveillance capitalism, </a:t>
            </a:r>
            <a:r>
              <a:rPr lang="en-US" i="1" dirty="0" err="1" smtClean="0"/>
              <a:t>maximising</a:t>
            </a:r>
            <a:r>
              <a:rPr lang="en-US" dirty="0" smtClean="0"/>
              <a:t> collection &amp; processing</a:t>
            </a:r>
          </a:p>
          <a:p>
            <a:r>
              <a:rPr lang="en-US" dirty="0" smtClean="0"/>
              <a:t>Already a series of DPA cases enforcing </a:t>
            </a:r>
            <a:r>
              <a:rPr lang="en-US" dirty="0" err="1" smtClean="0"/>
              <a:t>minimality</a:t>
            </a:r>
            <a:r>
              <a:rPr lang="en-US" dirty="0" smtClean="0"/>
              <a:t> </a:t>
            </a:r>
          </a:p>
          <a:p>
            <a:pPr lvl="1"/>
            <a:r>
              <a:rPr lang="en-US" dirty="0" smtClean="0"/>
              <a:t>Fines of </a:t>
            </a:r>
            <a:r>
              <a:rPr lang="fr-FR" dirty="0" smtClean="0">
                <a:hlinkClick r:id="rId4"/>
              </a:rPr>
              <a:t>€</a:t>
            </a:r>
            <a:r>
              <a:rPr lang="en-US" dirty="0" smtClean="0"/>
              <a:t>100,000s are now commonplace, but not millions</a:t>
            </a:r>
          </a:p>
          <a:p>
            <a:endParaRPr lang="en-US" dirty="0"/>
          </a:p>
        </p:txBody>
      </p:sp>
    </p:spTree>
    <p:extLst>
      <p:ext uri="{BB962C8B-B14F-4D97-AF65-F5344CB8AC3E}">
        <p14:creationId xmlns:p14="http://schemas.microsoft.com/office/powerpoint/2010/main" val="50887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Obligations of controllers &amp; others</a:t>
            </a:r>
            <a:br>
              <a:rPr lang="en-US" dirty="0"/>
            </a:br>
            <a:r>
              <a:rPr lang="en-US" dirty="0"/>
              <a:t>Data </a:t>
            </a:r>
            <a:r>
              <a:rPr lang="en-US" dirty="0" err="1"/>
              <a:t>minimisation</a:t>
            </a:r>
            <a:r>
              <a:rPr lang="en-US" dirty="0"/>
              <a:t> </a:t>
            </a:r>
            <a:r>
              <a:rPr lang="en-US" dirty="0" smtClean="0"/>
              <a:t>(cont.)</a:t>
            </a:r>
            <a:endParaRPr lang="en-US" dirty="0"/>
          </a:p>
        </p:txBody>
      </p:sp>
      <p:sp>
        <p:nvSpPr>
          <p:cNvPr id="3" name="Content Placeholder 2"/>
          <p:cNvSpPr>
            <a:spLocks noGrp="1"/>
          </p:cNvSpPr>
          <p:nvPr>
            <p:ph idx="1"/>
          </p:nvPr>
        </p:nvSpPr>
        <p:spPr>
          <a:xfrm>
            <a:off x="457199" y="1600200"/>
            <a:ext cx="8296729" cy="4786086"/>
          </a:xfrm>
        </p:spPr>
        <p:txBody>
          <a:bodyPr>
            <a:normAutofit fontScale="62500" lnSpcReduction="20000"/>
          </a:bodyPr>
          <a:lstStyle/>
          <a:p>
            <a:r>
              <a:rPr lang="en-US" dirty="0" smtClean="0">
                <a:hlinkClick r:id="rId2"/>
              </a:rPr>
              <a:t>Romanian DPA limits processing necessary to purpose </a:t>
            </a:r>
            <a:r>
              <a:rPr lang="en-US" dirty="0" smtClean="0"/>
              <a:t>(26 June 2019): A bank disclosed the ID number and address of customers to the beneficiaries of transactions. DPA held that even though this PD was legitimately collected, this processing was unnecessary. Fine of </a:t>
            </a:r>
            <a:r>
              <a:rPr lang="fr-FR" dirty="0">
                <a:hlinkClick r:id="rId3"/>
              </a:rPr>
              <a:t>€</a:t>
            </a:r>
            <a:r>
              <a:rPr lang="en-US" dirty="0" smtClean="0"/>
              <a:t>130,000.</a:t>
            </a:r>
          </a:p>
          <a:p>
            <a:r>
              <a:rPr lang="en-US" dirty="0" smtClean="0">
                <a:hlinkClick r:id="rId4"/>
              </a:rPr>
              <a:t>Danish DPA fine for failure to delete </a:t>
            </a:r>
            <a:r>
              <a:rPr lang="en-US" dirty="0" smtClean="0"/>
              <a:t>(7 June 2019): ‘Supervisory visit’ by DPA disclosed an old IT system from which PD on 385,000 customers had never been deleted. Fine of </a:t>
            </a:r>
            <a:r>
              <a:rPr lang="fr-FR" dirty="0">
                <a:hlinkClick r:id="rId3"/>
              </a:rPr>
              <a:t>€</a:t>
            </a:r>
            <a:r>
              <a:rPr lang="en-US" dirty="0" smtClean="0"/>
              <a:t>200,000.</a:t>
            </a:r>
          </a:p>
          <a:p>
            <a:pPr lvl="1"/>
            <a:r>
              <a:rPr lang="en-US" dirty="0" smtClean="0"/>
              <a:t>Danish DPA also fined a taxi company </a:t>
            </a:r>
            <a:r>
              <a:rPr lang="fr-FR" dirty="0" smtClean="0">
                <a:hlinkClick r:id="rId3"/>
              </a:rPr>
              <a:t>€</a:t>
            </a:r>
            <a:r>
              <a:rPr lang="fr-FR" dirty="0" smtClean="0"/>
              <a:t>160,000 for </a:t>
            </a:r>
            <a:r>
              <a:rPr lang="fr-FR" dirty="0" err="1" smtClean="0"/>
              <a:t>deleting</a:t>
            </a:r>
            <a:r>
              <a:rPr lang="fr-FR" dirty="0" smtClean="0"/>
              <a:t> taxi </a:t>
            </a:r>
            <a:r>
              <a:rPr lang="fr-FR" dirty="0" err="1" smtClean="0"/>
              <a:t>passenger</a:t>
            </a:r>
            <a:r>
              <a:rPr lang="fr-FR" dirty="0" smtClean="0"/>
              <a:t> </a:t>
            </a:r>
            <a:r>
              <a:rPr lang="fr-FR" dirty="0" err="1" smtClean="0"/>
              <a:t>names</a:t>
            </a:r>
            <a:r>
              <a:rPr lang="fr-FR" dirty="0" smtClean="0"/>
              <a:t> </a:t>
            </a:r>
            <a:r>
              <a:rPr lang="fr-FR" dirty="0" err="1" smtClean="0"/>
              <a:t>after</a:t>
            </a:r>
            <a:r>
              <a:rPr lang="fr-FR" dirty="0" smtClean="0"/>
              <a:t> 2 </a:t>
            </a:r>
            <a:r>
              <a:rPr lang="fr-FR" dirty="0" err="1" smtClean="0"/>
              <a:t>years</a:t>
            </a:r>
            <a:r>
              <a:rPr lang="fr-FR" dirty="0" smtClean="0"/>
              <a:t>, but </a:t>
            </a:r>
            <a:r>
              <a:rPr lang="fr-FR" dirty="0" err="1" smtClean="0"/>
              <a:t>failing</a:t>
            </a:r>
            <a:r>
              <a:rPr lang="fr-FR" dirty="0" smtClean="0"/>
              <a:t> to </a:t>
            </a:r>
            <a:r>
              <a:rPr lang="fr-FR" dirty="0" err="1" smtClean="0"/>
              <a:t>delete</a:t>
            </a:r>
            <a:r>
              <a:rPr lang="fr-FR" dirty="0" smtClean="0"/>
              <a:t> phone </a:t>
            </a:r>
            <a:r>
              <a:rPr lang="fr-FR" dirty="0" err="1" smtClean="0"/>
              <a:t>numbers</a:t>
            </a:r>
            <a:r>
              <a:rPr lang="fr-FR" dirty="0" smtClean="0"/>
              <a:t>.</a:t>
            </a:r>
            <a:endParaRPr lang="en-US" dirty="0" smtClean="0"/>
          </a:p>
          <a:p>
            <a:r>
              <a:rPr lang="en-US" dirty="0" smtClean="0">
                <a:hlinkClick r:id="rId5"/>
              </a:rPr>
              <a:t>Lithuanian DPA fine for excess collection, slow deletion </a:t>
            </a:r>
            <a:r>
              <a:rPr lang="en-US" dirty="0" smtClean="0"/>
              <a:t>(21 May 2019): Payment services company collected far more information than it needed for its purposes. Also did not adhere to its own stated deletion standards. Fine of </a:t>
            </a:r>
            <a:r>
              <a:rPr lang="fr-FR" dirty="0" smtClean="0">
                <a:hlinkClick r:id="rId3"/>
              </a:rPr>
              <a:t>€</a:t>
            </a:r>
            <a:r>
              <a:rPr lang="en-US" dirty="0" smtClean="0"/>
              <a:t>61,500.</a:t>
            </a:r>
          </a:p>
          <a:p>
            <a:r>
              <a:rPr lang="en-US" dirty="0" smtClean="0">
                <a:hlinkClick r:id="rId6"/>
              </a:rPr>
              <a:t>Italian DPA forces major changes to government e-invoices </a:t>
            </a:r>
            <a:r>
              <a:rPr lang="en-US" dirty="0" smtClean="0"/>
              <a:t>(20 Mar 2019): DPA first issued a ‘warning’ to Revenue Agency under art. 58, then coordinated multi-agency review to </a:t>
            </a:r>
            <a:r>
              <a:rPr lang="en-US" dirty="0" err="1" smtClean="0"/>
              <a:t>minimise</a:t>
            </a:r>
            <a:r>
              <a:rPr lang="en-US" dirty="0"/>
              <a:t> </a:t>
            </a:r>
            <a:r>
              <a:rPr lang="en-US" dirty="0" smtClean="0"/>
              <a:t>collection in new system.</a:t>
            </a:r>
          </a:p>
          <a:p>
            <a:pPr marL="0" indent="0">
              <a:buNone/>
            </a:pPr>
            <a:r>
              <a:rPr lang="en-US" dirty="0" smtClean="0"/>
              <a:t>These cases are all within the space of one month, suggesting significant cumulative change within the EU. Such reports send signals to all companies.</a:t>
            </a:r>
            <a:endParaRPr lang="en-US" dirty="0"/>
          </a:p>
        </p:txBody>
      </p:sp>
    </p:spTree>
    <p:extLst>
      <p:ext uri="{BB962C8B-B14F-4D97-AF65-F5344CB8AC3E}">
        <p14:creationId xmlns:p14="http://schemas.microsoft.com/office/powerpoint/2010/main" val="2302852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5 Obligations of controllers &amp; </a:t>
            </a:r>
            <a:r>
              <a:rPr lang="en-US" sz="3600" dirty="0" smtClean="0"/>
              <a:t>others</a:t>
            </a:r>
            <a:r>
              <a:rPr lang="en-US" dirty="0" smtClean="0"/>
              <a:t/>
            </a:r>
            <a:br>
              <a:rPr lang="en-US" dirty="0" smtClean="0"/>
            </a:br>
            <a:r>
              <a:rPr lang="en-US" sz="3600" dirty="0" smtClean="0"/>
              <a:t>Data protection </a:t>
            </a:r>
            <a:r>
              <a:rPr lang="en-US" sz="3600" b="1" dirty="0" smtClean="0"/>
              <a:t>by design &amp; by default </a:t>
            </a:r>
            <a:r>
              <a:rPr lang="en-US" sz="3600" dirty="0" smtClean="0"/>
              <a:t>(art. 25)</a:t>
            </a:r>
            <a:endParaRPr lang="en-US" sz="3600"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b="1" dirty="0" smtClean="0"/>
              <a:t>Design</a:t>
            </a:r>
            <a:r>
              <a:rPr lang="en-US" dirty="0" smtClean="0"/>
              <a:t>: ‘</a:t>
            </a:r>
            <a:r>
              <a:rPr lang="en-US" i="1" dirty="0" smtClean="0"/>
              <a:t>Taking </a:t>
            </a:r>
            <a:r>
              <a:rPr lang="en-US" i="1" dirty="0"/>
              <a:t>into account </a:t>
            </a:r>
            <a:r>
              <a:rPr lang="en-US" i="1" dirty="0" smtClean="0"/>
              <a:t>[numerous factors]</a:t>
            </a:r>
            <a:r>
              <a:rPr lang="mr-IN" dirty="0" smtClean="0"/>
              <a:t>…</a:t>
            </a:r>
            <a:r>
              <a:rPr lang="en-AU" dirty="0" smtClean="0"/>
              <a:t>the </a:t>
            </a:r>
            <a:r>
              <a:rPr lang="en-US" dirty="0" smtClean="0"/>
              <a:t>controller </a:t>
            </a:r>
            <a:r>
              <a:rPr lang="en-US" dirty="0"/>
              <a:t>shall, both at the time of the determination of the means for processing and at the time of the processing itself, implement appropriate technical and </a:t>
            </a:r>
            <a:r>
              <a:rPr lang="en-US" dirty="0" err="1"/>
              <a:t>organisational</a:t>
            </a:r>
            <a:r>
              <a:rPr lang="en-US" dirty="0"/>
              <a:t> measures, such as </a:t>
            </a:r>
            <a:r>
              <a:rPr lang="en-US" dirty="0" err="1"/>
              <a:t>pseudonymisation</a:t>
            </a:r>
            <a:r>
              <a:rPr lang="en-US" dirty="0"/>
              <a:t>, which are </a:t>
            </a:r>
            <a:r>
              <a:rPr lang="en-US" i="1" dirty="0"/>
              <a:t>designed</a:t>
            </a:r>
            <a:r>
              <a:rPr lang="en-US" dirty="0"/>
              <a:t> to implement data-protection principles, such as data </a:t>
            </a:r>
            <a:r>
              <a:rPr lang="en-US" dirty="0" err="1" smtClean="0"/>
              <a:t>minimisation</a:t>
            </a:r>
            <a:r>
              <a:rPr lang="en-US" dirty="0" smtClean="0"/>
              <a:t> </a:t>
            </a:r>
            <a:r>
              <a:rPr lang="mr-IN" dirty="0" smtClean="0"/>
              <a:t>…</a:t>
            </a:r>
            <a:r>
              <a:rPr lang="en-AU" dirty="0" smtClean="0"/>
              <a:t>’ (</a:t>
            </a:r>
            <a:r>
              <a:rPr lang="en-AU" dirty="0" smtClean="0">
                <a:hlinkClick r:id="rId2"/>
              </a:rPr>
              <a:t>art. 25(1)</a:t>
            </a:r>
            <a:r>
              <a:rPr lang="en-AU" dirty="0" smtClean="0"/>
              <a:t>) – broad in scope</a:t>
            </a:r>
            <a:endParaRPr lang="en-AU" dirty="0" smtClean="0"/>
          </a:p>
          <a:p>
            <a:pPr marL="514350" indent="-514350">
              <a:buFont typeface="+mj-lt"/>
              <a:buAutoNum type="arabicPeriod"/>
            </a:pPr>
            <a:r>
              <a:rPr lang="en-AU" b="1" dirty="0"/>
              <a:t>Default</a:t>
            </a:r>
            <a:r>
              <a:rPr lang="en-AU" dirty="0"/>
              <a:t>: ‘The controller </a:t>
            </a:r>
            <a:r>
              <a:rPr lang="en-AU" i="1" dirty="0"/>
              <a:t>shall implement </a:t>
            </a:r>
            <a:r>
              <a:rPr lang="en-AU" dirty="0"/>
              <a:t>appropriate technical and organisational measures for ensuring that, </a:t>
            </a:r>
            <a:r>
              <a:rPr lang="en-AU" i="1" dirty="0"/>
              <a:t>by default</a:t>
            </a:r>
            <a:r>
              <a:rPr lang="en-AU" dirty="0"/>
              <a:t>, only personal data which are </a:t>
            </a:r>
            <a:r>
              <a:rPr lang="en-AU" i="1" dirty="0"/>
              <a:t>necessary</a:t>
            </a:r>
            <a:r>
              <a:rPr lang="en-AU" dirty="0"/>
              <a:t> for each specific purpose of the processing are processed. That obligation applies to the amount of personal data collected, the extent of their processing, the period of their storage and their accessibility</a:t>
            </a:r>
            <a:r>
              <a:rPr lang="en-AU" dirty="0" smtClean="0"/>
              <a:t>.’ (art. 25(2)) </a:t>
            </a:r>
            <a:r>
              <a:rPr lang="mr-IN" dirty="0" smtClean="0"/>
              <a:t>–</a:t>
            </a:r>
            <a:r>
              <a:rPr lang="en-AU" dirty="0" smtClean="0"/>
              <a:t> </a:t>
            </a:r>
            <a:r>
              <a:rPr lang="en-AU" i="1" dirty="0" smtClean="0"/>
              <a:t>no qualifications </a:t>
            </a:r>
            <a:r>
              <a:rPr lang="en-AU" dirty="0" smtClean="0"/>
              <a:t>to </a:t>
            </a:r>
            <a:r>
              <a:rPr lang="en-AU" dirty="0" smtClean="0"/>
              <a:t>obligation, but it is narrower, focussing on data </a:t>
            </a:r>
            <a:r>
              <a:rPr lang="en-AU" i="1" dirty="0" smtClean="0"/>
              <a:t>minimisation.</a:t>
            </a:r>
            <a:endParaRPr lang="en-AU" i="1" dirty="0" smtClean="0"/>
          </a:p>
          <a:p>
            <a:pPr marL="514350" indent="-514350">
              <a:buFont typeface="+mj-lt"/>
              <a:buAutoNum type="arabicPeriod"/>
            </a:pPr>
            <a:r>
              <a:rPr lang="en-AU" b="1" dirty="0"/>
              <a:t>Demonstrate</a:t>
            </a:r>
            <a:r>
              <a:rPr lang="en-AU" dirty="0"/>
              <a:t>: ‘An approved certification mechanism </a:t>
            </a:r>
            <a:r>
              <a:rPr lang="en-AU" dirty="0" smtClean="0"/>
              <a:t>(art. 42) </a:t>
            </a:r>
            <a:r>
              <a:rPr lang="en-AU" dirty="0"/>
              <a:t>may be used </a:t>
            </a:r>
            <a:r>
              <a:rPr lang="mr-IN" dirty="0" smtClean="0"/>
              <a:t>…</a:t>
            </a:r>
            <a:r>
              <a:rPr lang="en-AU" dirty="0" smtClean="0"/>
              <a:t> to </a:t>
            </a:r>
            <a:r>
              <a:rPr lang="en-AU" dirty="0"/>
              <a:t>demonstrate </a:t>
            </a:r>
            <a:r>
              <a:rPr lang="en-AU" dirty="0" smtClean="0"/>
              <a:t>compliance’ (art. 25(3)) </a:t>
            </a:r>
          </a:p>
          <a:p>
            <a:r>
              <a:rPr lang="en-US" dirty="0" smtClean="0"/>
              <a:t>Adopts approach of ‘Privacy by Design’ (</a:t>
            </a:r>
            <a:r>
              <a:rPr lang="en-US" dirty="0" err="1" smtClean="0"/>
              <a:t>PbD</a:t>
            </a:r>
            <a:r>
              <a:rPr lang="en-US" dirty="0" smtClean="0"/>
              <a:t>) </a:t>
            </a:r>
            <a:r>
              <a:rPr lang="mr-IN" dirty="0" smtClean="0"/>
              <a:t>–</a:t>
            </a:r>
            <a:r>
              <a:rPr lang="en-US" dirty="0" smtClean="0"/>
              <a:t> endorsed by global Commissioners (2010); now included in Convention 108+; no case law yet but CJEU implied that EU CFR also </a:t>
            </a:r>
            <a:r>
              <a:rPr lang="en-US" dirty="0" smtClean="0"/>
              <a:t>requires </a:t>
            </a:r>
            <a:r>
              <a:rPr lang="en-US" dirty="0" smtClean="0"/>
              <a:t>this (</a:t>
            </a:r>
            <a:r>
              <a:rPr lang="en-US" dirty="0" err="1" smtClean="0"/>
              <a:t>Bygrave</a:t>
            </a:r>
            <a:r>
              <a:rPr lang="en-US" dirty="0"/>
              <a:t> </a:t>
            </a:r>
            <a:r>
              <a:rPr lang="en-US" dirty="0" smtClean="0"/>
              <a:t>in </a:t>
            </a:r>
            <a:r>
              <a:rPr lang="en-US" dirty="0" err="1" smtClean="0"/>
              <a:t>Kuner</a:t>
            </a:r>
            <a:r>
              <a:rPr lang="en-US" dirty="0" smtClean="0"/>
              <a:t>, 2018</a:t>
            </a:r>
            <a:r>
              <a:rPr lang="en-US" dirty="0" smtClean="0"/>
              <a:t>); not required in Japan adequacy</a:t>
            </a:r>
            <a:endParaRPr lang="en-US" dirty="0" smtClean="0"/>
          </a:p>
          <a:p>
            <a:r>
              <a:rPr lang="en-US" dirty="0" smtClean="0"/>
              <a:t>How radical an effect on </a:t>
            </a:r>
            <a:r>
              <a:rPr lang="en-US" dirty="0" err="1" smtClean="0"/>
              <a:t>minimisation</a:t>
            </a:r>
            <a:r>
              <a:rPr lang="en-US" dirty="0" smtClean="0"/>
              <a:t> in data processing will art. 25 have?</a:t>
            </a:r>
          </a:p>
          <a:p>
            <a:pPr lvl="1"/>
            <a:r>
              <a:rPr lang="en-US" dirty="0" smtClean="0"/>
              <a:t>Default options should always be the most privacy </a:t>
            </a:r>
            <a:r>
              <a:rPr lang="en-US" dirty="0" smtClean="0"/>
              <a:t>protective (but only re </a:t>
            </a:r>
            <a:r>
              <a:rPr lang="en-US" dirty="0" err="1" smtClean="0"/>
              <a:t>minimisation</a:t>
            </a:r>
            <a:r>
              <a:rPr lang="en-US" dirty="0" smtClean="0"/>
              <a:t>?)</a:t>
            </a:r>
            <a:endParaRPr lang="en-US" dirty="0" smtClean="0"/>
          </a:p>
          <a:p>
            <a:pPr lvl="1"/>
            <a:r>
              <a:rPr lang="en-US" dirty="0" smtClean="0"/>
              <a:t>Excuse that ‘it’s too late to retro-fit’ should not work with </a:t>
            </a:r>
            <a:r>
              <a:rPr lang="en-US" dirty="0" smtClean="0"/>
              <a:t>GDPR (see Danish timber case).</a:t>
            </a:r>
            <a:endParaRPr lang="en-US" dirty="0"/>
          </a:p>
        </p:txBody>
      </p:sp>
    </p:spTree>
    <p:extLst>
      <p:ext uri="{BB962C8B-B14F-4D97-AF65-F5344CB8AC3E}">
        <p14:creationId xmlns:p14="http://schemas.microsoft.com/office/powerpoint/2010/main" val="4020054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5 Obligations of controllers &amp; others</a:t>
            </a:r>
            <a:r>
              <a:rPr lang="en-US" dirty="0" smtClean="0"/>
              <a:t/>
            </a:r>
            <a:br>
              <a:rPr lang="en-US" dirty="0" smtClean="0"/>
            </a:br>
            <a:r>
              <a:rPr lang="en-US" dirty="0" smtClean="0"/>
              <a:t>Security and data breach notification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level of security appropriate to the risk’ is required of controllers &amp; processors (</a:t>
            </a:r>
            <a:r>
              <a:rPr lang="en-US" dirty="0" smtClean="0">
                <a:hlinkClick r:id="rId2"/>
              </a:rPr>
              <a:t>art. 32</a:t>
            </a:r>
            <a:r>
              <a:rPr lang="en-US" dirty="0" smtClean="0"/>
              <a:t>)</a:t>
            </a:r>
          </a:p>
          <a:p>
            <a:pPr lvl="1"/>
            <a:r>
              <a:rPr lang="en-US" dirty="0" smtClean="0"/>
              <a:t>Art. 32(1)-(4) all suggest how this is evaluated</a:t>
            </a:r>
          </a:p>
          <a:p>
            <a:r>
              <a:rPr lang="en-US" dirty="0" smtClean="0"/>
              <a:t>‘Personal data breach’ defined (art. 4(12)) as ‘a breach of security leading to’ </a:t>
            </a:r>
            <a:r>
              <a:rPr lang="mr-IN" dirty="0" smtClean="0"/>
              <a:t>…</a:t>
            </a:r>
            <a:r>
              <a:rPr lang="en-AU" dirty="0" smtClean="0"/>
              <a:t>loss, disclosure, access etc.</a:t>
            </a:r>
          </a:p>
          <a:p>
            <a:r>
              <a:rPr lang="en-AU" dirty="0" smtClean="0"/>
              <a:t>Notification (‘DBN’) to the DPA required within 72 hours, unless ‘unlikely to result in a risk’ to rights and freedoms (</a:t>
            </a:r>
            <a:r>
              <a:rPr lang="en-AU" dirty="0" smtClean="0">
                <a:hlinkClick r:id="rId3"/>
              </a:rPr>
              <a:t>art. 33</a:t>
            </a:r>
            <a:r>
              <a:rPr lang="en-AU" dirty="0" smtClean="0"/>
              <a:t>).</a:t>
            </a:r>
          </a:p>
          <a:p>
            <a:r>
              <a:rPr lang="en-AU" dirty="0" smtClean="0"/>
              <a:t>DBN to the data subject required ‘without undue delay’ if breach is ‘likely to result in a high risk</a:t>
            </a:r>
            <a:r>
              <a:rPr lang="mr-IN" dirty="0" smtClean="0"/>
              <a:t>…</a:t>
            </a:r>
            <a:r>
              <a:rPr lang="en-AU" dirty="0" smtClean="0"/>
              <a:t>’</a:t>
            </a:r>
          </a:p>
          <a:p>
            <a:r>
              <a:rPr lang="en-AU" dirty="0" smtClean="0"/>
              <a:t>Security and DBN breaches are the most common single area of fines to date; fines around </a:t>
            </a:r>
            <a:r>
              <a:rPr lang="en-US" dirty="0" smtClean="0"/>
              <a:t>€50K are common at the small end, can exceed €200M at the high end.  </a:t>
            </a:r>
            <a:endParaRPr lang="en-AU" dirty="0" smtClean="0"/>
          </a:p>
        </p:txBody>
      </p:sp>
    </p:spTree>
    <p:extLst>
      <p:ext uri="{BB962C8B-B14F-4D97-AF65-F5344CB8AC3E}">
        <p14:creationId xmlns:p14="http://schemas.microsoft.com/office/powerpoint/2010/main" val="4149866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 Obligations of controllers &amp; others</a:t>
            </a:r>
            <a:r>
              <a:rPr lang="en-US" sz="3600" dirty="0"/>
              <a:t/>
            </a:r>
            <a:br>
              <a:rPr lang="en-US" sz="3600" dirty="0"/>
            </a:br>
            <a:r>
              <a:rPr lang="en-US" sz="3200" dirty="0"/>
              <a:t>Security and data breach notification </a:t>
            </a:r>
            <a:r>
              <a:rPr lang="en-US" sz="3200" dirty="0" smtClean="0"/>
              <a:t>(cont.)</a:t>
            </a:r>
            <a:endParaRPr lang="en-US" sz="3200" dirty="0"/>
          </a:p>
        </p:txBody>
      </p:sp>
      <p:sp>
        <p:nvSpPr>
          <p:cNvPr id="3" name="Content Placeholder 2"/>
          <p:cNvSpPr>
            <a:spLocks noGrp="1"/>
          </p:cNvSpPr>
          <p:nvPr>
            <p:ph idx="1"/>
          </p:nvPr>
        </p:nvSpPr>
        <p:spPr>
          <a:xfrm>
            <a:off x="457200" y="1600200"/>
            <a:ext cx="8229600" cy="4904014"/>
          </a:xfrm>
        </p:spPr>
        <p:txBody>
          <a:bodyPr>
            <a:normAutofit fontScale="55000" lnSpcReduction="20000"/>
          </a:bodyPr>
          <a:lstStyle/>
          <a:p>
            <a:r>
              <a:rPr lang="en-US" dirty="0" smtClean="0">
                <a:hlinkClick r:id="rId2"/>
              </a:rPr>
              <a:t>UK DPA (ICO) to fine Marriott chain £99M</a:t>
            </a:r>
            <a:r>
              <a:rPr lang="en-US" dirty="0" smtClean="0"/>
              <a:t> (9 July 2019)</a:t>
            </a:r>
          </a:p>
          <a:p>
            <a:pPr lvl="1"/>
            <a:r>
              <a:rPr lang="en-US" dirty="0" smtClean="0"/>
              <a:t>339M guest records exposed in breach, incl. 30M in EU/EEA (7M UK)</a:t>
            </a:r>
          </a:p>
          <a:p>
            <a:pPr lvl="1"/>
            <a:r>
              <a:rPr lang="en-US" dirty="0" smtClean="0"/>
              <a:t>Marriott failed to do due diligence of security when purchasing Starwood</a:t>
            </a:r>
          </a:p>
          <a:p>
            <a:pPr lvl="1"/>
            <a:r>
              <a:rPr lang="en-US" dirty="0" smtClean="0"/>
              <a:t>ICO fine is proposed; other EU DPAs, and Marriott, have opportunity to comment</a:t>
            </a:r>
          </a:p>
          <a:p>
            <a:r>
              <a:rPr lang="en-US" dirty="0" smtClean="0">
                <a:hlinkClick r:id="rId3"/>
              </a:rPr>
              <a:t>UK DPA (ICO) to fine British Airways £183.39M </a:t>
            </a:r>
            <a:r>
              <a:rPr lang="en-US" dirty="0" smtClean="0"/>
              <a:t>(8 July 2019)</a:t>
            </a:r>
          </a:p>
          <a:p>
            <a:pPr lvl="1"/>
            <a:r>
              <a:rPr lang="en-US" dirty="0" smtClean="0"/>
              <a:t>Numerous security failings by BA, resulting in attackers exposing 500,000 customer records, and accessing some details, including via a fake BA website (</a:t>
            </a:r>
            <a:r>
              <a:rPr lang="en-US" dirty="0" err="1" smtClean="0"/>
              <a:t>ie</a:t>
            </a:r>
            <a:r>
              <a:rPr lang="en-US" dirty="0" smtClean="0"/>
              <a:t> large-scale attack).</a:t>
            </a:r>
          </a:p>
          <a:p>
            <a:pPr lvl="1"/>
            <a:r>
              <a:rPr lang="en-US" dirty="0" smtClean="0"/>
              <a:t>ICO investigated as lead authority for all affected EU State DPAs, who can now comment under ‘one stop shop’</a:t>
            </a:r>
          </a:p>
          <a:p>
            <a:r>
              <a:rPr lang="en-US" dirty="0" smtClean="0"/>
              <a:t>Smaller cases:</a:t>
            </a:r>
          </a:p>
          <a:p>
            <a:pPr lvl="1"/>
            <a:r>
              <a:rPr lang="en-US" dirty="0" smtClean="0">
                <a:hlinkClick r:id="rId4"/>
              </a:rPr>
              <a:t>Hungarian DPA finds DBN failure by political party, €35,000 fine</a:t>
            </a:r>
            <a:r>
              <a:rPr lang="en-US" dirty="0" smtClean="0"/>
              <a:t>  (21 March 2019): Hacker extracted details of party supporters from party website, due to </a:t>
            </a:r>
            <a:r>
              <a:rPr lang="en-US" dirty="0" err="1" smtClean="0"/>
              <a:t>SQLi</a:t>
            </a:r>
            <a:r>
              <a:rPr lang="en-US" dirty="0" smtClean="0"/>
              <a:t> vulnerability, and disclosed on anonymous forum. No excuse that the data was long outdated.</a:t>
            </a:r>
          </a:p>
          <a:p>
            <a:pPr lvl="1"/>
            <a:r>
              <a:rPr lang="en-US" dirty="0" smtClean="0">
                <a:hlinkClick r:id="rId5"/>
              </a:rPr>
              <a:t>Norwegian DPA fines Bergen </a:t>
            </a:r>
            <a:r>
              <a:rPr lang="en-US" dirty="0">
                <a:hlinkClick r:id="rId5"/>
              </a:rPr>
              <a:t>Municipality €170,000 </a:t>
            </a:r>
            <a:r>
              <a:rPr lang="en-US" dirty="0" smtClean="0"/>
              <a:t>(19 March 2019): Details of 35,000 government school pupils and employees could be accessed by anyone. (No actual harms detailed).</a:t>
            </a:r>
          </a:p>
          <a:p>
            <a:pPr lvl="1"/>
            <a:r>
              <a:rPr lang="en-US" dirty="0" smtClean="0"/>
              <a:t>Portuguese DPA fined hospital  €400K for inadequate security of patient files (</a:t>
            </a:r>
            <a:r>
              <a:rPr lang="en-US" dirty="0" err="1" smtClean="0"/>
              <a:t>eg</a:t>
            </a:r>
            <a:r>
              <a:rPr lang="en-US" dirty="0" smtClean="0"/>
              <a:t> open to all doctors, too many accounts; sensitive data).</a:t>
            </a:r>
          </a:p>
          <a:p>
            <a:pPr lvl="1"/>
            <a:r>
              <a:rPr lang="en-US" dirty="0" smtClean="0"/>
              <a:t>Also: Romanian </a:t>
            </a:r>
            <a:r>
              <a:rPr lang="en-US" dirty="0"/>
              <a:t>DPA fine €3,000 for website disclosure (5 July 2019</a:t>
            </a:r>
            <a:r>
              <a:rPr lang="en-US" dirty="0" smtClean="0"/>
              <a:t>); </a:t>
            </a:r>
            <a:r>
              <a:rPr lang="en-US" dirty="0"/>
              <a:t>Lithuanian DPA finds security &amp; DBN breaches, €61,500 fine (21 May </a:t>
            </a:r>
            <a:r>
              <a:rPr lang="en-US" dirty="0" smtClean="0"/>
              <a:t>2019; Romanian </a:t>
            </a:r>
            <a:r>
              <a:rPr lang="en-US" dirty="0"/>
              <a:t>DPA fine €15,000 for </a:t>
            </a:r>
            <a:r>
              <a:rPr lang="en-US" dirty="0" err="1"/>
              <a:t>unauthorised</a:t>
            </a:r>
            <a:r>
              <a:rPr lang="en-US" dirty="0"/>
              <a:t> disclosure of list of 64 people attending event (2 July 2019</a:t>
            </a:r>
            <a:r>
              <a:rPr lang="en-US" dirty="0" smtClean="0"/>
              <a:t>); Italian </a:t>
            </a:r>
            <a:r>
              <a:rPr lang="en-US" dirty="0"/>
              <a:t>DPA finds inadequate DBN affecting 1.5M, no fine (7 June 2019</a:t>
            </a:r>
            <a:r>
              <a:rPr lang="en-US" dirty="0" smtClean="0"/>
              <a:t>)</a:t>
            </a:r>
            <a:endParaRPr lang="en-US" dirty="0"/>
          </a:p>
        </p:txBody>
      </p:sp>
    </p:spTree>
    <p:extLst>
      <p:ext uri="{BB962C8B-B14F-4D97-AF65-F5344CB8AC3E}">
        <p14:creationId xmlns:p14="http://schemas.microsoft.com/office/powerpoint/2010/main" val="33312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Obligations of controllers &amp; others</a:t>
            </a:r>
            <a:r>
              <a:rPr lang="en-US" sz="3600" dirty="0" smtClean="0"/>
              <a:t/>
            </a:r>
            <a:br>
              <a:rPr lang="en-US" sz="3600" dirty="0" smtClean="0"/>
            </a:br>
            <a:r>
              <a:rPr lang="en-US" sz="4000" dirty="0"/>
              <a:t>DPIAs &amp; higher risk processing</a:t>
            </a:r>
            <a:endParaRPr lang="en-US" dirty="0"/>
          </a:p>
        </p:txBody>
      </p:sp>
      <p:sp>
        <p:nvSpPr>
          <p:cNvPr id="3" name="Content Placeholder 2"/>
          <p:cNvSpPr>
            <a:spLocks noGrp="1"/>
          </p:cNvSpPr>
          <p:nvPr>
            <p:ph idx="1"/>
          </p:nvPr>
        </p:nvSpPr>
        <p:spPr>
          <a:xfrm>
            <a:off x="457200" y="1600200"/>
            <a:ext cx="8229600" cy="4845050"/>
          </a:xfrm>
        </p:spPr>
        <p:txBody>
          <a:bodyPr>
            <a:normAutofit fontScale="55000" lnSpcReduction="20000"/>
          </a:bodyPr>
          <a:lstStyle/>
          <a:p>
            <a:r>
              <a:rPr lang="en-US" dirty="0"/>
              <a:t>Data protection impact assessment (DPIA</a:t>
            </a:r>
            <a:r>
              <a:rPr lang="en-US" dirty="0" smtClean="0"/>
              <a:t>) </a:t>
            </a:r>
            <a:r>
              <a:rPr lang="en-US" dirty="0"/>
              <a:t>(</a:t>
            </a:r>
            <a:r>
              <a:rPr lang="en-US" dirty="0" smtClean="0">
                <a:hlinkClick r:id="rId2"/>
              </a:rPr>
              <a:t>art. 35</a:t>
            </a:r>
            <a:r>
              <a:rPr lang="en-US" dirty="0" smtClean="0"/>
              <a:t>) – </a:t>
            </a:r>
            <a:r>
              <a:rPr lang="en-US" dirty="0" smtClean="0"/>
              <a:t>Controller </a:t>
            </a:r>
            <a:r>
              <a:rPr lang="en-US" dirty="0" smtClean="0"/>
              <a:t>must decide if DPIA needed because </a:t>
            </a:r>
            <a:r>
              <a:rPr lang="en-US" b="1" dirty="0" smtClean="0"/>
              <a:t>of likely high </a:t>
            </a:r>
            <a:r>
              <a:rPr lang="en-US" b="1" dirty="0" smtClean="0"/>
              <a:t>risk </a:t>
            </a:r>
            <a:r>
              <a:rPr lang="en-US" dirty="0" smtClean="0"/>
              <a:t>(‘in particular using new technologies’), </a:t>
            </a:r>
            <a:r>
              <a:rPr lang="en-US" dirty="0" smtClean="0"/>
              <a:t>and if so carry it out </a:t>
            </a:r>
            <a:r>
              <a:rPr lang="en-US" dirty="0" smtClean="0"/>
              <a:t>prior to processing (</a:t>
            </a:r>
            <a:r>
              <a:rPr lang="en-US" dirty="0" smtClean="0"/>
              <a:t>art. 35(1))</a:t>
            </a:r>
            <a:r>
              <a:rPr lang="en-US" dirty="0" smtClean="0"/>
              <a:t>;</a:t>
            </a:r>
          </a:p>
          <a:p>
            <a:pPr lvl="1"/>
            <a:r>
              <a:rPr lang="en-US" dirty="0" smtClean="0"/>
              <a:t>DPO must be involved, if there is one (art. 35(2)).</a:t>
            </a:r>
            <a:endParaRPr lang="en-US" dirty="0" smtClean="0"/>
          </a:p>
          <a:p>
            <a:r>
              <a:rPr lang="en-US" dirty="0"/>
              <a:t>If controller finds </a:t>
            </a:r>
            <a:r>
              <a:rPr lang="en-US" b="1" dirty="0"/>
              <a:t>high risk would result</a:t>
            </a:r>
            <a:r>
              <a:rPr lang="en-US" dirty="0"/>
              <a:t>, despite mitigation, </a:t>
            </a:r>
            <a:r>
              <a:rPr lang="en-US" i="1" dirty="0"/>
              <a:t>prior consultation</a:t>
            </a:r>
            <a:r>
              <a:rPr lang="en-US" dirty="0"/>
              <a:t> with DPA </a:t>
            </a:r>
            <a:r>
              <a:rPr lang="en-US" dirty="0" smtClean="0"/>
              <a:t>also required</a:t>
            </a:r>
            <a:r>
              <a:rPr lang="en-US" dirty="0" smtClean="0"/>
              <a:t>; DPA has 8 weeks to exercise powers (including </a:t>
            </a:r>
            <a:r>
              <a:rPr lang="en-US" b="1" dirty="0" smtClean="0"/>
              <a:t>preventing processing</a:t>
            </a:r>
            <a:r>
              <a:rPr lang="en-US" dirty="0" smtClean="0"/>
              <a:t>) </a:t>
            </a:r>
            <a:r>
              <a:rPr lang="en-US" dirty="0"/>
              <a:t>(</a:t>
            </a:r>
            <a:r>
              <a:rPr lang="en-US" dirty="0">
                <a:hlinkClick r:id="rId3"/>
              </a:rPr>
              <a:t>art. </a:t>
            </a:r>
            <a:r>
              <a:rPr lang="en-US" dirty="0" smtClean="0">
                <a:hlinkClick r:id="rId3"/>
              </a:rPr>
              <a:t>36</a:t>
            </a:r>
            <a:r>
              <a:rPr lang="en-US" dirty="0" smtClean="0"/>
              <a:t>)</a:t>
            </a:r>
            <a:endParaRPr lang="en-US" dirty="0" smtClean="0"/>
          </a:p>
          <a:p>
            <a:r>
              <a:rPr lang="en-US" dirty="0" smtClean="0"/>
              <a:t>High risk categories requiring </a:t>
            </a:r>
            <a:r>
              <a:rPr lang="en-US" dirty="0" smtClean="0"/>
              <a:t>DPIA are  </a:t>
            </a:r>
            <a:r>
              <a:rPr lang="en-US" b="1" dirty="0" smtClean="0"/>
              <a:t>specified </a:t>
            </a:r>
            <a:r>
              <a:rPr lang="en-US" dirty="0" smtClean="0"/>
              <a:t>as including: </a:t>
            </a:r>
            <a:r>
              <a:rPr lang="en-US" dirty="0" smtClean="0"/>
              <a:t>automated </a:t>
            </a:r>
            <a:r>
              <a:rPr lang="en-US" dirty="0" smtClean="0"/>
              <a:t>processing with significant effects; </a:t>
            </a:r>
            <a:r>
              <a:rPr lang="en-US" dirty="0" smtClean="0"/>
              <a:t>large scale sensitive data; large scale public area monitoring (art. 35</a:t>
            </a:r>
            <a:r>
              <a:rPr lang="en-US" dirty="0" smtClean="0"/>
              <a:t>(3)</a:t>
            </a:r>
            <a:r>
              <a:rPr lang="en-US" dirty="0" smtClean="0"/>
              <a:t>)</a:t>
            </a:r>
            <a:r>
              <a:rPr lang="en-US" dirty="0" smtClean="0"/>
              <a:t>;</a:t>
            </a:r>
          </a:p>
          <a:p>
            <a:pPr lvl="1"/>
            <a:r>
              <a:rPr lang="en-US" dirty="0" smtClean="0"/>
              <a:t>DPAs (not States) </a:t>
            </a:r>
            <a:r>
              <a:rPr lang="en-US" dirty="0" smtClean="0"/>
              <a:t>must </a:t>
            </a:r>
            <a:r>
              <a:rPr lang="en-US" dirty="0" smtClean="0"/>
              <a:t>list the ‘kinds’ of processing requiring </a:t>
            </a:r>
            <a:r>
              <a:rPr lang="en-US" dirty="0" smtClean="0"/>
              <a:t>(and not requiring) </a:t>
            </a:r>
            <a:r>
              <a:rPr lang="en-US" dirty="0" smtClean="0"/>
              <a:t>DPIAs </a:t>
            </a:r>
            <a:r>
              <a:rPr lang="en-US" dirty="0" smtClean="0"/>
              <a:t>(art. 35</a:t>
            </a:r>
            <a:r>
              <a:rPr lang="en-US" dirty="0" smtClean="0"/>
              <a:t>(4)</a:t>
            </a:r>
            <a:r>
              <a:rPr lang="en-US" dirty="0" smtClean="0"/>
              <a:t>-</a:t>
            </a:r>
            <a:r>
              <a:rPr lang="en-US" dirty="0" smtClean="0"/>
              <a:t>(5)) within art. 35(3); </a:t>
            </a:r>
            <a:r>
              <a:rPr lang="en-US" dirty="0" smtClean="0"/>
              <a:t>must refer </a:t>
            </a:r>
            <a:r>
              <a:rPr lang="en-US" dirty="0" smtClean="0"/>
              <a:t>proposed lists </a:t>
            </a:r>
            <a:r>
              <a:rPr lang="en-US" dirty="0" smtClean="0"/>
              <a:t>to EDPB (art. 35(6</a:t>
            </a:r>
            <a:r>
              <a:rPr lang="en-US" dirty="0" smtClean="0"/>
              <a:t>) (</a:t>
            </a:r>
            <a:r>
              <a:rPr lang="en-US" dirty="0" err="1" smtClean="0"/>
              <a:t>eg</a:t>
            </a:r>
            <a:r>
              <a:rPr lang="en-US" dirty="0" smtClean="0"/>
              <a:t> M#7 - see).</a:t>
            </a:r>
            <a:endParaRPr lang="en-US" dirty="0" smtClean="0"/>
          </a:p>
          <a:p>
            <a:pPr lvl="1"/>
            <a:r>
              <a:rPr lang="en-US" dirty="0" smtClean="0"/>
              <a:t>EDPB has issued 28 opinions (to 0219) on national lists, to obtain </a:t>
            </a:r>
            <a:r>
              <a:rPr lang="en-US" dirty="0" smtClean="0"/>
              <a:t>consistency</a:t>
            </a:r>
          </a:p>
          <a:p>
            <a:pPr lvl="1"/>
            <a:r>
              <a:rPr lang="en-US" dirty="0" smtClean="0"/>
              <a:t>DPIA categories overlap </a:t>
            </a:r>
            <a:r>
              <a:rPr lang="en-US" dirty="0"/>
              <a:t>where DPOs required (next</a:t>
            </a:r>
            <a:r>
              <a:rPr lang="en-US" dirty="0" smtClean="0"/>
              <a:t>)</a:t>
            </a:r>
            <a:endParaRPr lang="en-US" dirty="0" smtClean="0"/>
          </a:p>
          <a:p>
            <a:r>
              <a:rPr lang="en-US" dirty="0" smtClean="0"/>
              <a:t>Potential big effect on </a:t>
            </a:r>
            <a:r>
              <a:rPr lang="en-US" b="1" dirty="0" smtClean="0"/>
              <a:t>systems design </a:t>
            </a:r>
            <a:r>
              <a:rPr lang="en-US" dirty="0" smtClean="0"/>
              <a:t>(+‘By design &amp; default’)</a:t>
            </a:r>
          </a:p>
          <a:p>
            <a:r>
              <a:rPr lang="en-US" dirty="0" smtClean="0"/>
              <a:t>Responsibilities on parties other than controllers:</a:t>
            </a:r>
          </a:p>
          <a:p>
            <a:pPr lvl="1"/>
            <a:r>
              <a:rPr lang="en-US" dirty="0"/>
              <a:t>o</a:t>
            </a:r>
            <a:r>
              <a:rPr lang="en-US" dirty="0" smtClean="0"/>
              <a:t>n processors (arts. 28-30) </a:t>
            </a:r>
          </a:p>
          <a:p>
            <a:pPr lvl="1"/>
            <a:r>
              <a:rPr lang="en-US" dirty="0" smtClean="0"/>
              <a:t>on foreign processors to appoint EU representatives</a:t>
            </a:r>
            <a:r>
              <a:rPr lang="en-US" dirty="0" smtClean="0"/>
              <a:t>.</a:t>
            </a:r>
          </a:p>
          <a:p>
            <a:r>
              <a:rPr lang="en-US" dirty="0" smtClean="0"/>
              <a:t>No cases known on DPIAs as yet.</a:t>
            </a:r>
          </a:p>
          <a:p>
            <a:r>
              <a:rPr lang="en-US" dirty="0" smtClean="0"/>
              <a:t>QUESTIONS 11-13</a:t>
            </a:r>
            <a:endParaRPr lang="en-US" dirty="0" smtClean="0"/>
          </a:p>
          <a:p>
            <a:endParaRPr lang="en-US" dirty="0"/>
          </a:p>
        </p:txBody>
      </p:sp>
    </p:spTree>
    <p:extLst>
      <p:ext uri="{BB962C8B-B14F-4D97-AF65-F5344CB8AC3E}">
        <p14:creationId xmlns:p14="http://schemas.microsoft.com/office/powerpoint/2010/main" val="22132516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96729" cy="750433"/>
          </a:xfrm>
        </p:spPr>
        <p:txBody>
          <a:bodyPr>
            <a:normAutofit fontScale="90000"/>
          </a:bodyPr>
          <a:lstStyle/>
          <a:p>
            <a:r>
              <a:rPr lang="en-US" dirty="0"/>
              <a:t>G</a:t>
            </a:r>
            <a:r>
              <a:rPr lang="en-US" dirty="0" smtClean="0"/>
              <a:t>lobal context </a:t>
            </a:r>
            <a:r>
              <a:rPr lang="en-US" dirty="0"/>
              <a:t>of data privacy </a:t>
            </a:r>
            <a:r>
              <a:rPr lang="en-US" dirty="0" smtClean="0"/>
              <a:t>laws</a:t>
            </a:r>
            <a:endParaRPr lang="en-US" dirty="0"/>
          </a:p>
        </p:txBody>
      </p:sp>
      <p:pic>
        <p:nvPicPr>
          <p:cNvPr id="5" name="Content Placeholder 4" descr="surveillance-capitalism-thumb.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849" r="25722" b="3899"/>
          <a:stretch/>
        </p:blipFill>
        <p:spPr>
          <a:xfrm>
            <a:off x="390071" y="1135062"/>
            <a:ext cx="3737429" cy="5454465"/>
          </a:xfrm>
        </p:spPr>
      </p:pic>
      <p:pic>
        <p:nvPicPr>
          <p:cNvPr id="6" name="Content Placeholder 5" descr="Edward_Snowden-2.jpg"/>
          <p:cNvPicPr>
            <a:picLocks noGrp="1" noChangeAspect="1"/>
          </p:cNvPicPr>
          <p:nvPr>
            <p:ph sz="half" idx="2"/>
          </p:nvPr>
        </p:nvPicPr>
        <p:blipFill>
          <a:blip r:embed="rId3">
            <a:extLst>
              <a:ext uri="{28A0092B-C50C-407E-A947-70E740481C1C}">
                <a14:useLocalDpi xmlns:a14="http://schemas.microsoft.com/office/drawing/2010/main" val="0"/>
              </a:ext>
            </a:extLst>
          </a:blip>
          <a:srcRect l="3628" r="3628"/>
          <a:stretch>
            <a:fillRect/>
          </a:stretch>
        </p:blipFill>
        <p:spPr>
          <a:xfrm>
            <a:off x="4648200" y="1342840"/>
            <a:ext cx="4038600" cy="5246687"/>
          </a:xfrm>
        </p:spPr>
      </p:pic>
    </p:spTree>
    <p:extLst>
      <p:ext uri="{BB962C8B-B14F-4D97-AF65-F5344CB8AC3E}">
        <p14:creationId xmlns:p14="http://schemas.microsoft.com/office/powerpoint/2010/main" val="1056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Obligations of controllers &amp; others</a:t>
            </a:r>
            <a:r>
              <a:rPr lang="en-US" dirty="0" smtClean="0"/>
              <a:t/>
            </a:r>
            <a:br>
              <a:rPr lang="en-US" dirty="0" smtClean="0"/>
            </a:br>
            <a:r>
              <a:rPr lang="en-US" dirty="0" smtClean="0"/>
              <a:t>Data </a:t>
            </a:r>
            <a:r>
              <a:rPr lang="en-US" dirty="0"/>
              <a:t>Protection Officer (DPO) </a:t>
            </a:r>
          </a:p>
        </p:txBody>
      </p:sp>
      <p:sp>
        <p:nvSpPr>
          <p:cNvPr id="3" name="Content Placeholder 2"/>
          <p:cNvSpPr>
            <a:spLocks noGrp="1"/>
          </p:cNvSpPr>
          <p:nvPr>
            <p:ph idx="1"/>
          </p:nvPr>
        </p:nvSpPr>
        <p:spPr/>
        <p:txBody>
          <a:bodyPr>
            <a:normAutofit fontScale="85000" lnSpcReduction="10000"/>
          </a:bodyPr>
          <a:lstStyle/>
          <a:p>
            <a:r>
              <a:rPr lang="en-US" dirty="0"/>
              <a:t>Data Protection Officer (</a:t>
            </a:r>
            <a:r>
              <a:rPr lang="en-US" b="1" dirty="0"/>
              <a:t>DPO</a:t>
            </a:r>
            <a:r>
              <a:rPr lang="en-US" dirty="0"/>
              <a:t>) </a:t>
            </a:r>
            <a:r>
              <a:rPr lang="en-US" dirty="0" smtClean="0"/>
              <a:t>required (</a:t>
            </a:r>
            <a:r>
              <a:rPr lang="en-US" dirty="0" smtClean="0">
                <a:hlinkClick r:id="rId2"/>
              </a:rPr>
              <a:t>art</a:t>
            </a:r>
            <a:r>
              <a:rPr lang="en-US" dirty="0">
                <a:hlinkClick r:id="rId2"/>
              </a:rPr>
              <a:t>. </a:t>
            </a:r>
            <a:r>
              <a:rPr lang="en-US" dirty="0" smtClean="0">
                <a:hlinkClick r:id="rId2"/>
              </a:rPr>
              <a:t>37</a:t>
            </a:r>
            <a:r>
              <a:rPr lang="en-US" dirty="0" smtClean="0"/>
              <a:t>) for: </a:t>
            </a:r>
          </a:p>
          <a:p>
            <a:pPr marL="971550" lvl="1" indent="-514350">
              <a:buFont typeface="+mj-lt"/>
              <a:buAutoNum type="alphaLcParenR"/>
            </a:pPr>
            <a:r>
              <a:rPr lang="en-US" dirty="0" smtClean="0"/>
              <a:t>all public </a:t>
            </a:r>
            <a:r>
              <a:rPr lang="en-US" dirty="0"/>
              <a:t>sector </a:t>
            </a:r>
            <a:r>
              <a:rPr lang="en-US" dirty="0" smtClean="0"/>
              <a:t>processing; or </a:t>
            </a:r>
          </a:p>
          <a:p>
            <a:pPr marL="971550" lvl="1" indent="-514350">
              <a:buFont typeface="+mj-lt"/>
              <a:buAutoNum type="alphaLcParenR"/>
            </a:pPr>
            <a:r>
              <a:rPr lang="en-US" dirty="0" smtClean="0"/>
              <a:t>processing </a:t>
            </a:r>
            <a:r>
              <a:rPr lang="en-US" dirty="0"/>
              <a:t>which ‘</a:t>
            </a:r>
            <a:r>
              <a:rPr lang="en-US" dirty="0" smtClean="0"/>
              <a:t>require[s] </a:t>
            </a:r>
            <a:r>
              <a:rPr lang="en-US" dirty="0"/>
              <a:t>regular and systematic monitoring of data subjects on a </a:t>
            </a:r>
            <a:r>
              <a:rPr lang="en-US" i="1" dirty="0"/>
              <a:t>large </a:t>
            </a:r>
            <a:r>
              <a:rPr lang="en-US" i="1" dirty="0" smtClean="0"/>
              <a:t>scale</a:t>
            </a:r>
            <a:r>
              <a:rPr lang="en-US" dirty="0" smtClean="0"/>
              <a:t>’; or</a:t>
            </a:r>
          </a:p>
          <a:p>
            <a:pPr marL="971550" lvl="1" indent="-514350">
              <a:buFont typeface="+mj-lt"/>
              <a:buAutoNum type="alphaLcParenR"/>
            </a:pPr>
            <a:r>
              <a:rPr lang="en-US" dirty="0"/>
              <a:t>c</a:t>
            </a:r>
            <a:r>
              <a:rPr lang="en-US" dirty="0" smtClean="0"/>
              <a:t>ore activities are large scale processing of sensitive data.</a:t>
            </a:r>
          </a:p>
          <a:p>
            <a:pPr marL="342900" lvl="1" indent="-342900">
              <a:buFont typeface="Arial"/>
              <a:buChar char="•"/>
            </a:pPr>
            <a:r>
              <a:rPr lang="en-AU" dirty="0" smtClean="0"/>
              <a:t>States can designate addition categories where DPO required (art. 39(4)). Germany has done so, where employees &gt; XXX.</a:t>
            </a:r>
          </a:p>
          <a:p>
            <a:pPr marL="342900" lvl="1" indent="-342900">
              <a:buFont typeface="Arial"/>
              <a:buChar char="•"/>
            </a:pPr>
            <a:r>
              <a:rPr lang="en-AU" dirty="0" smtClean="0"/>
              <a:t>DPO </a:t>
            </a:r>
            <a:r>
              <a:rPr lang="en-AU" dirty="0"/>
              <a:t>p</a:t>
            </a:r>
            <a:r>
              <a:rPr lang="en-AU" dirty="0" smtClean="0"/>
              <a:t>osition &amp; duties defined in arts. 38-9, with some guarantees of independence (</a:t>
            </a:r>
            <a:r>
              <a:rPr lang="en-AU" dirty="0" smtClean="0">
                <a:hlinkClick r:id="rId3"/>
              </a:rPr>
              <a:t>art. 38</a:t>
            </a:r>
            <a:r>
              <a:rPr lang="en-AU" dirty="0" smtClean="0"/>
              <a:t>(3)).</a:t>
            </a:r>
          </a:p>
          <a:p>
            <a:pPr marL="342900" lvl="1" indent="-342900">
              <a:buFont typeface="Arial"/>
              <a:buChar char="•"/>
            </a:pPr>
            <a:r>
              <a:rPr lang="en-AU" dirty="0"/>
              <a:t>Guide to the obligations of a </a:t>
            </a:r>
            <a:r>
              <a:rPr lang="en-AU" dirty="0" smtClean="0"/>
              <a:t>DPO</a:t>
            </a:r>
            <a:r>
              <a:rPr lang="en-US" dirty="0" smtClean="0"/>
              <a:t> – </a:t>
            </a:r>
            <a:r>
              <a:rPr lang="en-AU" dirty="0" smtClean="0"/>
              <a:t>D</a:t>
            </a:r>
            <a:r>
              <a:rPr lang="en-AU" dirty="0"/>
              <a:t>. </a:t>
            </a:r>
            <a:r>
              <a:rPr lang="en-AU" dirty="0" err="1" smtClean="0"/>
              <a:t>Korff</a:t>
            </a:r>
            <a:r>
              <a:rPr lang="en-AU" dirty="0" smtClean="0"/>
              <a:t> </a:t>
            </a:r>
            <a:r>
              <a:rPr lang="en-AU" dirty="0"/>
              <a:t>&amp; M. Georges </a:t>
            </a:r>
            <a:r>
              <a:rPr lang="en-AU" i="1" dirty="0">
                <a:hlinkClick r:id="rId4"/>
              </a:rPr>
              <a:t>The </a:t>
            </a:r>
            <a:r>
              <a:rPr lang="en-AU" i="1" dirty="0" smtClean="0">
                <a:hlinkClick r:id="rId4"/>
              </a:rPr>
              <a:t>Data Protection Officer’s </a:t>
            </a:r>
            <a:r>
              <a:rPr lang="en-AU" i="1" dirty="0">
                <a:hlinkClick r:id="rId4"/>
              </a:rPr>
              <a:t>Handbook</a:t>
            </a:r>
            <a:r>
              <a:rPr lang="en-AU" dirty="0">
                <a:hlinkClick r:id="rId4"/>
              </a:rPr>
              <a:t> </a:t>
            </a:r>
            <a:r>
              <a:rPr lang="en-AU" dirty="0"/>
              <a:t>(July 2019)  </a:t>
            </a:r>
            <a:endParaRPr lang="en-US" dirty="0"/>
          </a:p>
        </p:txBody>
      </p:sp>
    </p:spTree>
    <p:extLst>
      <p:ext uri="{BB962C8B-B14F-4D97-AF65-F5344CB8AC3E}">
        <p14:creationId xmlns:p14="http://schemas.microsoft.com/office/powerpoint/2010/main" val="3252462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 Independent supervisory authorities </a:t>
            </a:r>
            <a:br>
              <a:rPr lang="en-US" sz="3200" dirty="0" smtClean="0"/>
            </a:br>
            <a:r>
              <a:rPr lang="en-US" sz="3200" b="1" dirty="0" smtClean="0"/>
              <a:t>DPAs</a:t>
            </a:r>
            <a:r>
              <a:rPr lang="en-US" sz="3200" dirty="0" smtClean="0"/>
              <a:t> (arts. 51-59)</a:t>
            </a:r>
            <a:endParaRPr lang="en-US" sz="3200" dirty="0"/>
          </a:p>
        </p:txBody>
      </p:sp>
      <p:sp>
        <p:nvSpPr>
          <p:cNvPr id="3" name="Content Placeholder 2"/>
          <p:cNvSpPr>
            <a:spLocks noGrp="1"/>
          </p:cNvSpPr>
          <p:nvPr>
            <p:ph idx="1"/>
          </p:nvPr>
        </p:nvSpPr>
        <p:spPr/>
        <p:txBody>
          <a:bodyPr>
            <a:noAutofit/>
          </a:bodyPr>
          <a:lstStyle/>
          <a:p>
            <a:r>
              <a:rPr lang="en-US" sz="2000" dirty="0" smtClean="0"/>
              <a:t>Each EU country must have one or more supervisory authority which is </a:t>
            </a:r>
            <a:r>
              <a:rPr lang="en-US" sz="2000" b="1" dirty="0" smtClean="0"/>
              <a:t>independent</a:t>
            </a:r>
            <a:r>
              <a:rPr lang="en-US" sz="2000" dirty="0" smtClean="0"/>
              <a:t> (</a:t>
            </a:r>
            <a:r>
              <a:rPr lang="en-US" sz="2000" dirty="0" smtClean="0">
                <a:hlinkClick r:id="rId2"/>
              </a:rPr>
              <a:t>art. 51</a:t>
            </a:r>
            <a:r>
              <a:rPr lang="en-US" sz="2000" dirty="0" smtClean="0"/>
              <a:t>) – a ‘DPA’ (Data Protection Authority)</a:t>
            </a:r>
          </a:p>
          <a:p>
            <a:r>
              <a:rPr lang="en-US" sz="2000" dirty="0"/>
              <a:t>Considerable CJEU case law on ‘completely independent’ (arts. 52-54</a:t>
            </a:r>
            <a:r>
              <a:rPr lang="en-US" sz="2000" dirty="0" smtClean="0"/>
              <a:t>)</a:t>
            </a:r>
          </a:p>
          <a:p>
            <a:r>
              <a:rPr lang="en-US" sz="2000" i="1" dirty="0" smtClean="0"/>
              <a:t>How DPAs are structured depends on State laws, but GDPR requires a substantial degree of consistency</a:t>
            </a:r>
          </a:p>
          <a:p>
            <a:r>
              <a:rPr lang="en-US" sz="2000" dirty="0" smtClean="0"/>
              <a:t>20 tasks of a DPA within its territory listed (</a:t>
            </a:r>
            <a:r>
              <a:rPr lang="en-US" sz="2000" dirty="0" smtClean="0">
                <a:hlinkClick r:id="rId3"/>
              </a:rPr>
              <a:t>art. 57</a:t>
            </a:r>
            <a:r>
              <a:rPr lang="en-US" sz="2000" dirty="0" smtClean="0"/>
              <a:t>)</a:t>
            </a:r>
          </a:p>
          <a:p>
            <a:r>
              <a:rPr lang="en-US" sz="2000" dirty="0" smtClean="0"/>
              <a:t>DPAs must have a wide range of ‘</a:t>
            </a:r>
            <a:r>
              <a:rPr lang="en-US" sz="2000" b="1" dirty="0" smtClean="0"/>
              <a:t>corrective powers</a:t>
            </a:r>
            <a:r>
              <a:rPr lang="en-US" sz="2000" dirty="0" smtClean="0"/>
              <a:t>’ (</a:t>
            </a:r>
            <a:r>
              <a:rPr lang="en-US" sz="2000" dirty="0" smtClean="0">
                <a:hlinkClick r:id="rId4"/>
              </a:rPr>
              <a:t>art. 58</a:t>
            </a:r>
            <a:r>
              <a:rPr lang="en-US" sz="2000" dirty="0" smtClean="0"/>
              <a:t>(2))</a:t>
            </a:r>
          </a:p>
          <a:p>
            <a:pPr lvl="1"/>
            <a:r>
              <a:rPr lang="en-US" sz="1800" dirty="0" smtClean="0"/>
              <a:t>Consistent with theories of ‘responsive regulation’</a:t>
            </a:r>
          </a:p>
          <a:p>
            <a:pPr lvl="1"/>
            <a:r>
              <a:rPr lang="en-US" sz="1800" dirty="0" smtClean="0"/>
              <a:t>BUT powers to </a:t>
            </a:r>
            <a:r>
              <a:rPr lang="en-US" sz="1800" dirty="0" err="1" smtClean="0"/>
              <a:t>publicise</a:t>
            </a:r>
            <a:r>
              <a:rPr lang="en-US" sz="1800" dirty="0" smtClean="0"/>
              <a:t> breaches are not </a:t>
            </a:r>
            <a:r>
              <a:rPr lang="en-US" sz="1800" dirty="0" smtClean="0"/>
              <a:t>stated (although clearly exercised!)</a:t>
            </a:r>
            <a:endParaRPr lang="en-US" sz="1800" dirty="0" smtClean="0"/>
          </a:p>
          <a:p>
            <a:r>
              <a:rPr lang="en-US" sz="2000" dirty="0" smtClean="0"/>
              <a:t>DPAs must have ‘</a:t>
            </a:r>
            <a:r>
              <a:rPr lang="en-US" sz="2000" b="1" dirty="0" err="1" smtClean="0"/>
              <a:t>authorisation</a:t>
            </a:r>
            <a:r>
              <a:rPr lang="en-US" sz="2000" b="1" dirty="0" smtClean="0"/>
              <a:t> and advisory powers’ </a:t>
            </a:r>
            <a:r>
              <a:rPr lang="en-US" sz="2000" dirty="0" smtClean="0"/>
              <a:t>(art. 58(3)) beyond complaint </a:t>
            </a:r>
            <a:r>
              <a:rPr lang="en-US" sz="2000" dirty="0" smtClean="0"/>
              <a:t>resolution, including to </a:t>
            </a:r>
            <a:r>
              <a:rPr lang="en-US" sz="2000" dirty="0" smtClean="0"/>
              <a:t>make various standards &amp; codes</a:t>
            </a:r>
          </a:p>
          <a:p>
            <a:r>
              <a:rPr lang="en-US" sz="2000" dirty="0"/>
              <a:t>DPAs must have extensive </a:t>
            </a:r>
            <a:r>
              <a:rPr lang="en-US" sz="2000" b="1" dirty="0"/>
              <a:t>‘investigative powers’ </a:t>
            </a:r>
            <a:r>
              <a:rPr lang="en-US" sz="2000" dirty="0"/>
              <a:t>including requiring documents, audits, and entering premises (art. 58(1)</a:t>
            </a:r>
            <a:r>
              <a:rPr lang="en-US" sz="2000" dirty="0" smtClean="0"/>
              <a:t>)</a:t>
            </a:r>
          </a:p>
        </p:txBody>
      </p:sp>
    </p:spTree>
    <p:extLst>
      <p:ext uri="{BB962C8B-B14F-4D97-AF65-F5344CB8AC3E}">
        <p14:creationId xmlns:p14="http://schemas.microsoft.com/office/powerpoint/2010/main" val="17189624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7 Enforcement: Remedies and penalties</a:t>
            </a:r>
            <a:br>
              <a:rPr lang="en-US" sz="3600" dirty="0" smtClean="0"/>
            </a:br>
            <a:r>
              <a:rPr lang="en-US" sz="3600" dirty="0" smtClean="0"/>
              <a:t>Alternative enforcement routes</a:t>
            </a:r>
            <a:endParaRPr lang="en-US" sz="3600" dirty="0"/>
          </a:p>
        </p:txBody>
      </p:sp>
      <p:sp>
        <p:nvSpPr>
          <p:cNvPr id="3" name="Content Placeholder 2"/>
          <p:cNvSpPr>
            <a:spLocks noGrp="1"/>
          </p:cNvSpPr>
          <p:nvPr>
            <p:ph idx="1"/>
          </p:nvPr>
        </p:nvSpPr>
        <p:spPr>
          <a:xfrm>
            <a:off x="457200" y="1322388"/>
            <a:ext cx="8229600" cy="5048779"/>
          </a:xfrm>
        </p:spPr>
        <p:txBody>
          <a:bodyPr>
            <a:noAutofit/>
          </a:bodyPr>
          <a:lstStyle/>
          <a:p>
            <a:r>
              <a:rPr lang="en-US" sz="2000" dirty="0" smtClean="0"/>
              <a:t>DPAs must have </a:t>
            </a:r>
            <a:r>
              <a:rPr lang="en-US" sz="2000" b="1" dirty="0" smtClean="0"/>
              <a:t>‘corrective powers’ </a:t>
            </a:r>
            <a:r>
              <a:rPr lang="en-US" sz="2000" dirty="0"/>
              <a:t>(</a:t>
            </a:r>
            <a:r>
              <a:rPr lang="en-US" sz="2000" dirty="0">
                <a:hlinkClick r:id="rId2"/>
              </a:rPr>
              <a:t>art. 58</a:t>
            </a:r>
            <a:r>
              <a:rPr lang="en-US" sz="2000" dirty="0"/>
              <a:t>(1)</a:t>
            </a:r>
            <a:r>
              <a:rPr lang="en-US" sz="2000" dirty="0" smtClean="0"/>
              <a:t>) including:</a:t>
            </a:r>
          </a:p>
          <a:p>
            <a:pPr lvl="1"/>
            <a:r>
              <a:rPr lang="en-US" sz="2000" dirty="0" smtClean="0"/>
              <a:t>Ordering compliance; ordering bans on processing (temporary/permanent); ordering rectifications and erasures;</a:t>
            </a:r>
          </a:p>
          <a:p>
            <a:pPr lvl="1"/>
            <a:r>
              <a:rPr lang="en-US" sz="2000" dirty="0" smtClean="0"/>
              <a:t>Ordering suspension of international data flows;</a:t>
            </a:r>
          </a:p>
          <a:p>
            <a:pPr lvl="1"/>
            <a:r>
              <a:rPr lang="en-US" sz="2000" dirty="0" smtClean="0"/>
              <a:t>Imposing </a:t>
            </a:r>
            <a:r>
              <a:rPr lang="en-US" sz="2000" b="1" dirty="0" smtClean="0"/>
              <a:t>administrative fines </a:t>
            </a:r>
            <a:r>
              <a:rPr lang="en-US" sz="2000" dirty="0" smtClean="0"/>
              <a:t>under art. 83.</a:t>
            </a:r>
          </a:p>
          <a:p>
            <a:r>
              <a:rPr lang="en-US" sz="2000" b="1" dirty="0" smtClean="0"/>
              <a:t>Right of appeal </a:t>
            </a:r>
            <a:r>
              <a:rPr lang="en-US" sz="2000" dirty="0" smtClean="0"/>
              <a:t>against DPA decisions required (art. 58(4); art. 78 details)</a:t>
            </a:r>
          </a:p>
          <a:p>
            <a:pPr lvl="1"/>
            <a:r>
              <a:rPr lang="en-US" sz="2000" dirty="0" smtClean="0"/>
              <a:t>DS may go directly to Court if DPA does not act in 3 months (art. 78(2))</a:t>
            </a:r>
          </a:p>
          <a:p>
            <a:r>
              <a:rPr lang="en-US" sz="2000" dirty="0" smtClean="0"/>
              <a:t>DPA must be able to </a:t>
            </a:r>
            <a:r>
              <a:rPr lang="en-US" sz="2000" b="1" dirty="0" smtClean="0"/>
              <a:t>refer infringements </a:t>
            </a:r>
            <a:r>
              <a:rPr lang="en-US" sz="2000" dirty="0" smtClean="0"/>
              <a:t>to the Courts (art. 58(5))</a:t>
            </a:r>
          </a:p>
          <a:p>
            <a:pPr algn="just"/>
            <a:r>
              <a:rPr lang="en-US" sz="2000" dirty="0" smtClean="0"/>
              <a:t>DS can sue controllers/processors </a:t>
            </a:r>
            <a:r>
              <a:rPr lang="en-US" sz="2000" b="1" dirty="0" smtClean="0"/>
              <a:t>directly in the Courts </a:t>
            </a:r>
            <a:r>
              <a:rPr lang="en-US" sz="2000" dirty="0" smtClean="0"/>
              <a:t>(</a:t>
            </a:r>
            <a:r>
              <a:rPr lang="en-US" sz="2000" dirty="0" smtClean="0">
                <a:hlinkClick r:id="rId3"/>
              </a:rPr>
              <a:t>art. 79</a:t>
            </a:r>
            <a:r>
              <a:rPr lang="en-US" sz="2000" dirty="0" smtClean="0"/>
              <a:t>)</a:t>
            </a:r>
          </a:p>
          <a:p>
            <a:pPr lvl="1"/>
            <a:r>
              <a:rPr lang="en-US" sz="1800" dirty="0" smtClean="0"/>
              <a:t>Can do so when controller has an establishment, or where the DS resides</a:t>
            </a:r>
          </a:p>
          <a:p>
            <a:r>
              <a:rPr lang="en-US" sz="2000" dirty="0" smtClean="0"/>
              <a:t>Right to obtain </a:t>
            </a:r>
            <a:r>
              <a:rPr lang="en-US" sz="2000" b="1" dirty="0" smtClean="0"/>
              <a:t>compensation</a:t>
            </a:r>
            <a:r>
              <a:rPr lang="en-US" sz="2000" dirty="0" smtClean="0"/>
              <a:t> required (</a:t>
            </a:r>
            <a:r>
              <a:rPr lang="en-US" sz="2000" dirty="0" smtClean="0">
                <a:hlinkClick r:id="rId4"/>
              </a:rPr>
              <a:t>art. 82</a:t>
            </a:r>
            <a:r>
              <a:rPr lang="en-US" sz="2000" dirty="0" smtClean="0"/>
              <a:t>), not necessarily from DPAs, but State laws can provide for DPA ‘additional powers’ (art 58(6</a:t>
            </a:r>
            <a:r>
              <a:rPr lang="en-US" sz="2000" dirty="0" smtClean="0"/>
              <a:t>))</a:t>
            </a:r>
          </a:p>
          <a:p>
            <a:pPr lvl="1"/>
            <a:r>
              <a:rPr lang="en-US" sz="1800" dirty="0" smtClean="0"/>
              <a:t>No compensation cases yet known</a:t>
            </a:r>
            <a:endParaRPr lang="en-US" sz="1800" dirty="0" smtClean="0"/>
          </a:p>
          <a:p>
            <a:r>
              <a:rPr lang="en-US" sz="2000" dirty="0" smtClean="0"/>
              <a:t>GDPR does not require criminal offences – but States can provide them</a:t>
            </a:r>
          </a:p>
          <a:p>
            <a:r>
              <a:rPr lang="en-US" sz="2000" i="1" dirty="0" smtClean="0"/>
              <a:t>Result: In effect, DS has two alternative approaches – DPA or Courts</a:t>
            </a:r>
          </a:p>
        </p:txBody>
      </p:sp>
    </p:spTree>
    <p:extLst>
      <p:ext uri="{BB962C8B-B14F-4D97-AF65-F5344CB8AC3E}">
        <p14:creationId xmlns:p14="http://schemas.microsoft.com/office/powerpoint/2010/main" val="25307806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7 Enforcement: Remedies and </a:t>
            </a:r>
            <a:r>
              <a:rPr lang="en-US" sz="3200" dirty="0" smtClean="0"/>
              <a:t>penalties</a:t>
            </a:r>
            <a:r>
              <a:rPr lang="en-US" sz="3600" dirty="0" smtClean="0"/>
              <a:t/>
            </a:r>
            <a:br>
              <a:rPr lang="en-US" sz="3600" dirty="0" smtClean="0"/>
            </a:br>
            <a:r>
              <a:rPr lang="en-US" sz="3600" dirty="0" smtClean="0"/>
              <a:t>Role of NGOs in enforcement</a:t>
            </a:r>
            <a:endParaRPr lang="en-US" sz="3600" dirty="0"/>
          </a:p>
        </p:txBody>
      </p:sp>
      <p:sp>
        <p:nvSpPr>
          <p:cNvPr id="3" name="Content Placeholder 2"/>
          <p:cNvSpPr>
            <a:spLocks noGrp="1"/>
          </p:cNvSpPr>
          <p:nvPr>
            <p:ph idx="1"/>
          </p:nvPr>
        </p:nvSpPr>
        <p:spPr/>
        <p:txBody>
          <a:bodyPr>
            <a:normAutofit fontScale="70000" lnSpcReduction="20000"/>
          </a:bodyPr>
          <a:lstStyle/>
          <a:p>
            <a:r>
              <a:rPr lang="en-US" b="1" dirty="0"/>
              <a:t>Representative actions </a:t>
            </a:r>
            <a:r>
              <a:rPr lang="en-US" dirty="0"/>
              <a:t>by DS must be allowed (</a:t>
            </a:r>
            <a:r>
              <a:rPr lang="en-US" dirty="0">
                <a:hlinkClick r:id="rId2"/>
              </a:rPr>
              <a:t>art. 80</a:t>
            </a:r>
            <a:r>
              <a:rPr lang="en-US" dirty="0"/>
              <a:t>) – two types </a:t>
            </a:r>
            <a:endParaRPr lang="en-US" dirty="0" smtClean="0"/>
          </a:p>
          <a:p>
            <a:pPr marL="514350" indent="-514350">
              <a:buFont typeface="+mj-lt"/>
              <a:buAutoNum type="arabicPeriod"/>
            </a:pPr>
            <a:r>
              <a:rPr lang="en-US" dirty="0" smtClean="0"/>
              <a:t>DS has right to mandate a not-for-profit body to exercise rights </a:t>
            </a:r>
            <a:r>
              <a:rPr lang="en-US" i="1" dirty="0" smtClean="0"/>
              <a:t>and receive compensation </a:t>
            </a:r>
            <a:r>
              <a:rPr lang="en-US" dirty="0" smtClean="0"/>
              <a:t>(art 80(1)).</a:t>
            </a:r>
          </a:p>
          <a:p>
            <a:pPr marL="914400" lvl="1" indent="-514350"/>
            <a:r>
              <a:rPr lang="en-US" dirty="0" smtClean="0"/>
              <a:t>Body must be properly constituted with public interest objectives, and be active in data protection</a:t>
            </a:r>
          </a:p>
          <a:p>
            <a:pPr marL="514350" indent="-514350">
              <a:buFont typeface="+mj-lt"/>
              <a:buAutoNum type="arabicPeriod"/>
            </a:pPr>
            <a:r>
              <a:rPr lang="en-US" dirty="0" smtClean="0"/>
              <a:t>Such a body may lodge complaints and exercise rights even without a DS mandate (art. 80(2)</a:t>
            </a:r>
            <a:r>
              <a:rPr lang="en-US" dirty="0" smtClean="0"/>
              <a:t>) </a:t>
            </a:r>
            <a:r>
              <a:rPr lang="mr-IN" dirty="0" smtClean="0"/>
              <a:t>–</a:t>
            </a:r>
            <a:r>
              <a:rPr lang="en-US" dirty="0" smtClean="0"/>
              <a:t> but no compensation – but only if national law allows.</a:t>
            </a:r>
          </a:p>
          <a:p>
            <a:pPr marL="914400" lvl="1" indent="-514350"/>
            <a:r>
              <a:rPr lang="en-US" dirty="0" smtClean="0"/>
              <a:t>EU COM (2019 ‘</a:t>
            </a:r>
            <a:r>
              <a:rPr lang="en-US" dirty="0" err="1" smtClean="0"/>
              <a:t>stocktake</a:t>
            </a:r>
            <a:r>
              <a:rPr lang="en-US" dirty="0" smtClean="0"/>
              <a:t>’) says more States should do this.</a:t>
            </a:r>
            <a:endParaRPr lang="en-US" dirty="0" smtClean="0"/>
          </a:p>
          <a:p>
            <a:r>
              <a:rPr lang="en-US" dirty="0" smtClean="0"/>
              <a:t>Such representative actions are now driving GDPR</a:t>
            </a:r>
          </a:p>
          <a:p>
            <a:pPr lvl="1"/>
            <a:r>
              <a:rPr lang="en-US" dirty="0" smtClean="0"/>
              <a:t>NOYB (Austria), LQDN (France) and Privacy International (UK) seem to be the most active GDPR </a:t>
            </a:r>
            <a:r>
              <a:rPr lang="en-US" dirty="0" smtClean="0"/>
              <a:t>litigants; also German ones</a:t>
            </a:r>
            <a:endParaRPr lang="en-US" dirty="0" smtClean="0"/>
          </a:p>
          <a:p>
            <a:pPr lvl="1"/>
            <a:r>
              <a:rPr lang="en-US" dirty="0" err="1" smtClean="0"/>
              <a:t>Egs</a:t>
            </a:r>
            <a:r>
              <a:rPr lang="en-US" dirty="0" smtClean="0"/>
              <a:t>: </a:t>
            </a:r>
            <a:r>
              <a:rPr lang="en-US" dirty="0" smtClean="0"/>
              <a:t>NOYB </a:t>
            </a:r>
            <a:r>
              <a:rPr lang="en-US" dirty="0" smtClean="0"/>
              <a:t>complaints against 8 streaming services (</a:t>
            </a:r>
            <a:r>
              <a:rPr lang="en-US" dirty="0" smtClean="0"/>
              <a:t>M#15); NOYB &amp; LQDN v Google (CNIL 50M fine) (M#9); NOYB in ‘</a:t>
            </a:r>
            <a:r>
              <a:rPr lang="en-US" dirty="0" err="1" smtClean="0"/>
              <a:t>Schrems</a:t>
            </a:r>
            <a:r>
              <a:rPr lang="en-US" dirty="0" smtClean="0"/>
              <a:t> #2’ before CJEU (M#5); German NGO in </a:t>
            </a:r>
            <a:r>
              <a:rPr lang="en-US" dirty="0" err="1" smtClean="0"/>
              <a:t>FashionID</a:t>
            </a:r>
            <a:r>
              <a:rPr lang="en-US" dirty="0" smtClean="0"/>
              <a:t> before CJEU (M#3)</a:t>
            </a:r>
            <a:endParaRPr lang="en-US" dirty="0"/>
          </a:p>
        </p:txBody>
      </p:sp>
    </p:spTree>
    <p:extLst>
      <p:ext uri="{BB962C8B-B14F-4D97-AF65-F5344CB8AC3E}">
        <p14:creationId xmlns:p14="http://schemas.microsoft.com/office/powerpoint/2010/main" val="1894612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7 Enforcement: Remedies and penalties</a:t>
            </a:r>
            <a:r>
              <a:rPr lang="en-US" sz="3200" dirty="0"/>
              <a:t/>
            </a:r>
            <a:br>
              <a:rPr lang="en-US" sz="3200" dirty="0"/>
            </a:br>
            <a:r>
              <a:rPr lang="en-US" sz="3200" dirty="0"/>
              <a:t>Role of NGOs in </a:t>
            </a:r>
            <a:r>
              <a:rPr lang="en-US" sz="3200" dirty="0" smtClean="0"/>
              <a:t>enforcement (</a:t>
            </a:r>
            <a:r>
              <a:rPr lang="en-US" sz="3200" dirty="0" err="1" smtClean="0"/>
              <a:t>cont</a:t>
            </a:r>
            <a:r>
              <a:rPr lang="en-US" sz="3200" dirty="0" smtClean="0"/>
              <a:t>)</a:t>
            </a:r>
            <a:endParaRPr lang="en-US" sz="2800" dirty="0"/>
          </a:p>
        </p:txBody>
      </p:sp>
      <p:sp>
        <p:nvSpPr>
          <p:cNvPr id="3" name="Content Placeholder 2"/>
          <p:cNvSpPr>
            <a:spLocks noGrp="1"/>
          </p:cNvSpPr>
          <p:nvPr>
            <p:ph idx="1"/>
          </p:nvPr>
        </p:nvSpPr>
        <p:spPr/>
        <p:txBody>
          <a:bodyPr>
            <a:normAutofit fontScale="77500" lnSpcReduction="20000"/>
          </a:bodyPr>
          <a:lstStyle/>
          <a:p>
            <a:r>
              <a:rPr lang="en-US" i="1" dirty="0" smtClean="0"/>
              <a:t>Various Claimants v WM </a:t>
            </a:r>
            <a:r>
              <a:rPr lang="en-US" i="1" dirty="0" err="1" smtClean="0"/>
              <a:t>Morrisons</a:t>
            </a:r>
            <a:r>
              <a:rPr lang="en-US" i="1" dirty="0" smtClean="0"/>
              <a:t> Supermarket </a:t>
            </a:r>
            <a:r>
              <a:rPr lang="en-US" i="1" dirty="0" err="1" smtClean="0"/>
              <a:t>plc</a:t>
            </a:r>
            <a:r>
              <a:rPr lang="en-US" i="1" dirty="0" smtClean="0"/>
              <a:t> </a:t>
            </a:r>
            <a:r>
              <a:rPr lang="en-US" dirty="0" smtClean="0"/>
              <a:t>[2017] EWHC 3113 (QB)</a:t>
            </a:r>
          </a:p>
          <a:p>
            <a:pPr lvl="1"/>
            <a:r>
              <a:rPr lang="en-US" dirty="0" smtClean="0"/>
              <a:t>First </a:t>
            </a:r>
            <a:r>
              <a:rPr lang="en-US" dirty="0" err="1" smtClean="0"/>
              <a:t>eg</a:t>
            </a:r>
            <a:r>
              <a:rPr lang="en-US" dirty="0" smtClean="0"/>
              <a:t> of data protection group (class) action in UK</a:t>
            </a:r>
          </a:p>
          <a:p>
            <a:pPr lvl="1"/>
            <a:r>
              <a:rPr lang="en-US" dirty="0" smtClean="0"/>
              <a:t>Held: </a:t>
            </a:r>
            <a:r>
              <a:rPr lang="en-US" dirty="0" err="1" smtClean="0"/>
              <a:t>Morrisons</a:t>
            </a:r>
            <a:r>
              <a:rPr lang="en-US" dirty="0" smtClean="0"/>
              <a:t> liable for acts of malicious IT security staffer disclosing payroll data of 100K employees; </a:t>
            </a:r>
          </a:p>
          <a:p>
            <a:pPr lvl="2"/>
            <a:r>
              <a:rPr lang="en-US" dirty="0" smtClean="0"/>
              <a:t>vicarious liability because actions were close enough to his normal role to be regarded as acting in course of employment</a:t>
            </a:r>
          </a:p>
          <a:p>
            <a:pPr lvl="1"/>
            <a:r>
              <a:rPr lang="en-US" dirty="0" smtClean="0"/>
              <a:t>Held: </a:t>
            </a:r>
            <a:r>
              <a:rPr lang="en-US" dirty="0" err="1" smtClean="0"/>
              <a:t>Morrisons</a:t>
            </a:r>
            <a:r>
              <a:rPr lang="en-US" dirty="0" smtClean="0"/>
              <a:t> was liable for data breach; on appeal, on vicarious liability point</a:t>
            </a:r>
          </a:p>
          <a:p>
            <a:r>
              <a:rPr lang="en-US" dirty="0" smtClean="0"/>
              <a:t>This should also be an alternative approach to group actions under </a:t>
            </a:r>
            <a:r>
              <a:rPr lang="en-US" dirty="0" smtClean="0"/>
              <a:t>GDPR, by law firms as class action instigators, rather than NGOs</a:t>
            </a:r>
          </a:p>
          <a:p>
            <a:pPr lvl="1"/>
            <a:r>
              <a:rPr lang="en-US" dirty="0" smtClean="0"/>
              <a:t>A market may be developing for privacy litigation</a:t>
            </a:r>
          </a:p>
          <a:p>
            <a:pPr lvl="1"/>
            <a:r>
              <a:rPr lang="en-US" dirty="0" smtClean="0"/>
              <a:t>Publication of breaches and remedies is essential for this</a:t>
            </a:r>
            <a:endParaRPr lang="en-US" dirty="0"/>
          </a:p>
        </p:txBody>
      </p:sp>
    </p:spTree>
    <p:extLst>
      <p:ext uri="{BB962C8B-B14F-4D97-AF65-F5344CB8AC3E}">
        <p14:creationId xmlns:p14="http://schemas.microsoft.com/office/powerpoint/2010/main" val="2756670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2400" dirty="0" smtClean="0"/>
              <a:t>7 </a:t>
            </a:r>
            <a:r>
              <a:rPr lang="en-US" sz="2800" dirty="0" smtClean="0"/>
              <a:t>Enforcement: Remedies and penalties</a:t>
            </a:r>
            <a:r>
              <a:rPr lang="en-US" sz="3200" dirty="0" smtClean="0"/>
              <a:t/>
            </a:r>
            <a:br>
              <a:rPr lang="en-US" sz="3200" dirty="0" smtClean="0"/>
            </a:br>
            <a:r>
              <a:rPr lang="en-US" sz="3200" dirty="0" smtClean="0"/>
              <a:t>Administrative fines under art. 83</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Administrative fines (GDPR art. 83)</a:t>
            </a:r>
          </a:p>
          <a:p>
            <a:pPr lvl="1"/>
            <a:r>
              <a:rPr lang="en-US" dirty="0" smtClean="0"/>
              <a:t>Not automatic, must be ‘effective, proportionate and </a:t>
            </a:r>
            <a:r>
              <a:rPr lang="en-US" b="1" dirty="0" smtClean="0"/>
              <a:t>dissuasive</a:t>
            </a:r>
            <a:r>
              <a:rPr lang="en-US" dirty="0" smtClean="0"/>
              <a:t>’ ‘in each individual case’</a:t>
            </a:r>
          </a:p>
          <a:p>
            <a:pPr lvl="1"/>
            <a:r>
              <a:rPr lang="en-US" dirty="0" smtClean="0"/>
              <a:t>Factors to be considered: ‘nature, gravity and duration’; ‘intentional or negligent’; mitigating acts; ‘degree of responsibility’; ‘previous infringements’ </a:t>
            </a:r>
            <a:r>
              <a:rPr lang="en-US" dirty="0" err="1" smtClean="0"/>
              <a:t>etc</a:t>
            </a:r>
            <a:endParaRPr lang="en-US" dirty="0" smtClean="0"/>
          </a:p>
          <a:p>
            <a:pPr lvl="1"/>
            <a:r>
              <a:rPr lang="en-US" dirty="0" smtClean="0"/>
              <a:t>Depending on provisions breached, fines are up to 10-20M euros, or </a:t>
            </a:r>
            <a:r>
              <a:rPr lang="en-US" b="1" dirty="0" smtClean="0"/>
              <a:t>2-4% of ‘total annual worldwide turnover</a:t>
            </a:r>
            <a:r>
              <a:rPr lang="en-US" dirty="0" smtClean="0"/>
              <a:t>’, whichever is higher. </a:t>
            </a:r>
            <a:r>
              <a:rPr lang="en-US" dirty="0"/>
              <a:t>Breach of DPA orders = 4%</a:t>
            </a:r>
            <a:r>
              <a:rPr lang="en-US" dirty="0" smtClean="0"/>
              <a:t>. (art. 83(4)-(</a:t>
            </a:r>
            <a:r>
              <a:rPr lang="en-US" dirty="0"/>
              <a:t>6</a:t>
            </a:r>
            <a:r>
              <a:rPr lang="en-US" dirty="0" smtClean="0"/>
              <a:t>)). </a:t>
            </a:r>
          </a:p>
          <a:p>
            <a:r>
              <a:rPr lang="en-US" dirty="0" smtClean="0"/>
              <a:t>Prior to GDPR: Facebook </a:t>
            </a:r>
            <a:r>
              <a:rPr lang="en-US" dirty="0">
                <a:hlinkClick r:id="rId2"/>
              </a:rPr>
              <a:t>fined £500K </a:t>
            </a:r>
            <a:r>
              <a:rPr lang="en-US" dirty="0" smtClean="0"/>
              <a:t>(1995 Directive’s </a:t>
            </a:r>
            <a:r>
              <a:rPr lang="en-US" dirty="0"/>
              <a:t>maximum fine) by UK ICO (DPA) for failing to protect user data against Cambridge </a:t>
            </a:r>
            <a:r>
              <a:rPr lang="en-US" dirty="0" err="1"/>
              <a:t>Analytica</a:t>
            </a:r>
            <a:r>
              <a:rPr lang="en-US" dirty="0"/>
              <a:t>  (10 July 2018); fine = </a:t>
            </a:r>
            <a:r>
              <a:rPr lang="en-US" b="1" dirty="0"/>
              <a:t>18 minutes earnings</a:t>
            </a:r>
          </a:p>
          <a:p>
            <a:pPr lvl="1"/>
            <a:r>
              <a:rPr lang="en-US" dirty="0"/>
              <a:t>Facebook has appealed to the 1</a:t>
            </a:r>
            <a:r>
              <a:rPr lang="en-US" baseline="30000" dirty="0"/>
              <a:t>st</a:t>
            </a:r>
            <a:r>
              <a:rPr lang="en-US" dirty="0"/>
              <a:t> Tier tribunal</a:t>
            </a:r>
          </a:p>
          <a:p>
            <a:pPr lvl="1"/>
            <a:r>
              <a:rPr lang="en-US" dirty="0" smtClean="0"/>
              <a:t>Q: What max. fine could Facebook now get for a similar breach</a:t>
            </a:r>
            <a:r>
              <a:rPr lang="en-US" dirty="0" smtClean="0"/>
              <a:t>?</a:t>
            </a:r>
          </a:p>
          <a:p>
            <a:pPr lvl="1"/>
            <a:r>
              <a:rPr lang="en-US" dirty="0" smtClean="0"/>
              <a:t>M#13 </a:t>
            </a:r>
            <a:r>
              <a:rPr lang="mr-IN" dirty="0" smtClean="0"/>
              <a:t>–</a:t>
            </a:r>
            <a:r>
              <a:rPr lang="en-US" dirty="0" smtClean="0"/>
              <a:t> Irish DPA investigating under GDPR a data breach of 50M</a:t>
            </a:r>
            <a:endParaRPr lang="en-US" dirty="0"/>
          </a:p>
        </p:txBody>
      </p:sp>
    </p:spTree>
    <p:extLst>
      <p:ext uri="{BB962C8B-B14F-4D97-AF65-F5344CB8AC3E}">
        <p14:creationId xmlns:p14="http://schemas.microsoft.com/office/powerpoint/2010/main" val="2337950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7 Enforcement: Remedies and penalties</a:t>
            </a:r>
            <a:r>
              <a:rPr lang="en-US" sz="3600" dirty="0"/>
              <a:t/>
            </a:r>
            <a:br>
              <a:rPr lang="en-US" sz="3600" dirty="0"/>
            </a:br>
            <a:r>
              <a:rPr lang="en-US" sz="3600" dirty="0"/>
              <a:t>Administrative fines </a:t>
            </a:r>
            <a:r>
              <a:rPr lang="en-US" sz="3600" dirty="0" smtClean="0"/>
              <a:t>(art</a:t>
            </a:r>
            <a:r>
              <a:rPr lang="en-US" sz="3600" dirty="0"/>
              <a:t>. </a:t>
            </a:r>
            <a:r>
              <a:rPr lang="en-US" sz="3600" dirty="0" smtClean="0"/>
              <a:t>83) (cont.)</a:t>
            </a:r>
            <a:endParaRPr lang="en-US" sz="3200" dirty="0"/>
          </a:p>
        </p:txBody>
      </p:sp>
      <p:sp>
        <p:nvSpPr>
          <p:cNvPr id="3" name="Content Placeholder 2"/>
          <p:cNvSpPr>
            <a:spLocks noGrp="1"/>
          </p:cNvSpPr>
          <p:nvPr>
            <p:ph idx="1"/>
          </p:nvPr>
        </p:nvSpPr>
        <p:spPr>
          <a:xfrm>
            <a:off x="457200" y="1600200"/>
            <a:ext cx="8229600" cy="4831443"/>
          </a:xfrm>
        </p:spPr>
        <p:txBody>
          <a:bodyPr>
            <a:normAutofit fontScale="62500" lnSpcReduction="20000"/>
          </a:bodyPr>
          <a:lstStyle/>
          <a:p>
            <a:r>
              <a:rPr lang="en-US" sz="2800" dirty="0" smtClean="0"/>
              <a:t>May – </a:t>
            </a:r>
            <a:r>
              <a:rPr lang="en-US" sz="2800" dirty="0" smtClean="0"/>
              <a:t>Dec 2018, </a:t>
            </a:r>
            <a:r>
              <a:rPr lang="en-US" sz="2800" dirty="0"/>
              <a:t>u</a:t>
            </a:r>
            <a:r>
              <a:rPr lang="en-US" sz="2800" dirty="0" smtClean="0"/>
              <a:t>nder </a:t>
            </a:r>
            <a:r>
              <a:rPr lang="en-US" sz="2800" dirty="0" smtClean="0"/>
              <a:t>GDPR, 11 DPA </a:t>
            </a:r>
            <a:r>
              <a:rPr lang="en-US" sz="2800" dirty="0" smtClean="0"/>
              <a:t>issued </a:t>
            </a:r>
            <a:r>
              <a:rPr lang="en-US" sz="2400" dirty="0"/>
              <a:t> €</a:t>
            </a:r>
            <a:r>
              <a:rPr lang="en-US" sz="2800" dirty="0" smtClean="0"/>
              <a:t>56 </a:t>
            </a:r>
            <a:r>
              <a:rPr lang="en-US" sz="2800" dirty="0" smtClean="0"/>
              <a:t>M </a:t>
            </a:r>
            <a:r>
              <a:rPr lang="en-US" sz="2800" dirty="0" smtClean="0"/>
              <a:t>fines </a:t>
            </a:r>
            <a:r>
              <a:rPr lang="en-US" sz="2800" dirty="0" smtClean="0"/>
              <a:t>in 9 </a:t>
            </a:r>
            <a:r>
              <a:rPr lang="en-US" sz="2800" dirty="0"/>
              <a:t>months</a:t>
            </a:r>
            <a:r>
              <a:rPr lang="en-US" sz="2800" dirty="0" smtClean="0"/>
              <a:t> (EDPB Overview, </a:t>
            </a:r>
            <a:r>
              <a:rPr lang="en-US" sz="2800" dirty="0" smtClean="0"/>
              <a:t>Feb 2019</a:t>
            </a:r>
            <a:r>
              <a:rPr lang="en-US" sz="2800" dirty="0" smtClean="0"/>
              <a:t>)</a:t>
            </a:r>
          </a:p>
          <a:p>
            <a:pPr lvl="1"/>
            <a:r>
              <a:rPr lang="en-US" sz="2400" dirty="0" smtClean="0"/>
              <a:t>50M </a:t>
            </a:r>
            <a:r>
              <a:rPr lang="en-US" sz="2400" dirty="0" err="1" smtClean="0"/>
              <a:t>eur</a:t>
            </a:r>
            <a:r>
              <a:rPr lang="en-US" sz="2400" dirty="0" smtClean="0"/>
              <a:t> is from one fine, </a:t>
            </a:r>
            <a:r>
              <a:rPr lang="en-US" sz="2400" i="1" dirty="0" smtClean="0"/>
              <a:t>NOYB v Google </a:t>
            </a:r>
            <a:r>
              <a:rPr lang="en-US" sz="2400" dirty="0" smtClean="0"/>
              <a:t>(CNIL, 2019) (later)</a:t>
            </a:r>
          </a:p>
          <a:p>
            <a:pPr lvl="1"/>
            <a:r>
              <a:rPr lang="en-US" sz="2400" dirty="0" smtClean="0"/>
              <a:t>Other fines by national DPAs (to </a:t>
            </a:r>
            <a:r>
              <a:rPr lang="en-US" sz="2400" dirty="0" smtClean="0"/>
              <a:t>Dec 18</a:t>
            </a:r>
            <a:r>
              <a:rPr lang="en-US" sz="2400" dirty="0" smtClean="0"/>
              <a:t>)</a:t>
            </a:r>
          </a:p>
          <a:p>
            <a:pPr lvl="2"/>
            <a:r>
              <a:rPr lang="en-US" sz="2000" dirty="0" smtClean="0"/>
              <a:t>Germany: unencrypted passwords and other PD of 330K chat platform users hacked: </a:t>
            </a:r>
            <a:r>
              <a:rPr lang="en-US" sz="1600" dirty="0"/>
              <a:t> €</a:t>
            </a:r>
            <a:r>
              <a:rPr lang="en-US" sz="2000" dirty="0" smtClean="0"/>
              <a:t>20K fine</a:t>
            </a:r>
            <a:endParaRPr lang="en-US" sz="2000" dirty="0" smtClean="0"/>
          </a:p>
          <a:p>
            <a:pPr lvl="2"/>
            <a:r>
              <a:rPr lang="en-US" sz="2000" dirty="0" smtClean="0"/>
              <a:t>Austria: business had CCTV camera covering sidewalk, </a:t>
            </a:r>
            <a:r>
              <a:rPr lang="en-US" sz="2000" dirty="0" smtClean="0"/>
              <a:t>a&amp; </a:t>
            </a:r>
            <a:r>
              <a:rPr lang="en-US" sz="2000" dirty="0" smtClean="0"/>
              <a:t>did not label it</a:t>
            </a:r>
            <a:r>
              <a:rPr lang="en-US" sz="2000" dirty="0" smtClean="0"/>
              <a:t>:</a:t>
            </a:r>
            <a:r>
              <a:rPr lang="en-US" sz="1600" dirty="0" smtClean="0"/>
              <a:t> </a:t>
            </a:r>
            <a:r>
              <a:rPr lang="en-US" sz="1600" dirty="0"/>
              <a:t>€</a:t>
            </a:r>
            <a:r>
              <a:rPr lang="en-US" sz="2000" dirty="0" smtClean="0"/>
              <a:t>4,800 fine</a:t>
            </a:r>
            <a:endParaRPr lang="en-US" sz="2000" dirty="0" smtClean="0"/>
          </a:p>
          <a:p>
            <a:pPr lvl="2"/>
            <a:r>
              <a:rPr lang="en-US" sz="2000" dirty="0" smtClean="0"/>
              <a:t>Portugal: hospital liable for inadequate security of patient files (</a:t>
            </a:r>
            <a:r>
              <a:rPr lang="en-US" sz="2000" dirty="0" err="1" smtClean="0"/>
              <a:t>eg</a:t>
            </a:r>
            <a:r>
              <a:rPr lang="en-US" sz="2000" dirty="0" smtClean="0"/>
              <a:t> open to all doctors, too many accounts; sensitive data): </a:t>
            </a:r>
            <a:r>
              <a:rPr lang="en-US" sz="1600" dirty="0"/>
              <a:t> €</a:t>
            </a:r>
            <a:r>
              <a:rPr lang="en-US" sz="2000" dirty="0" smtClean="0"/>
              <a:t>400K </a:t>
            </a:r>
            <a:r>
              <a:rPr lang="en-US" sz="2000" dirty="0" err="1" smtClean="0"/>
              <a:t>eur</a:t>
            </a:r>
            <a:r>
              <a:rPr lang="en-US" sz="2000" dirty="0" smtClean="0"/>
              <a:t> fine</a:t>
            </a:r>
          </a:p>
          <a:p>
            <a:r>
              <a:rPr lang="en-US" dirty="0" smtClean="0"/>
              <a:t>Jan-Aug 2019, fines have increased a lot (full figures not available)</a:t>
            </a:r>
          </a:p>
          <a:p>
            <a:pPr lvl="1"/>
            <a:r>
              <a:rPr lang="en-US" dirty="0" smtClean="0"/>
              <a:t>From previous slides, based on EDPB ‘National News’ reports (listing 21 fines in 2019), there are over </a:t>
            </a:r>
            <a:r>
              <a:rPr lang="en-US" dirty="0"/>
              <a:t> </a:t>
            </a:r>
            <a:r>
              <a:rPr lang="en-US" dirty="0" smtClean="0"/>
              <a:t>€300M fines proposed by the ICO, plus many fines of </a:t>
            </a:r>
            <a:r>
              <a:rPr lang="en-US" dirty="0"/>
              <a:t> </a:t>
            </a:r>
            <a:r>
              <a:rPr lang="en-US" dirty="0" smtClean="0"/>
              <a:t>around €100,000.</a:t>
            </a:r>
          </a:p>
          <a:p>
            <a:pPr lvl="1"/>
            <a:r>
              <a:rPr lang="en-US" dirty="0" smtClean="0"/>
              <a:t>Most comprehensive source is the </a:t>
            </a:r>
            <a:r>
              <a:rPr lang="en-US" dirty="0">
                <a:hlinkClick r:id="rId2"/>
              </a:rPr>
              <a:t>GDPR Enforcement </a:t>
            </a:r>
            <a:r>
              <a:rPr lang="en-US" dirty="0" smtClean="0">
                <a:hlinkClick r:id="rId2"/>
              </a:rPr>
              <a:t>Tracker</a:t>
            </a:r>
            <a:r>
              <a:rPr lang="en-US" dirty="0" smtClean="0"/>
              <a:t>, currently listing 68 fines (May 2018 </a:t>
            </a:r>
            <a:r>
              <a:rPr lang="mr-IN" dirty="0" smtClean="0"/>
              <a:t>–</a:t>
            </a:r>
            <a:r>
              <a:rPr lang="en-US" dirty="0" smtClean="0"/>
              <a:t> August 2019). After the 3</a:t>
            </a:r>
            <a:r>
              <a:rPr lang="en-US" dirty="0"/>
              <a:t> €</a:t>
            </a:r>
            <a:r>
              <a:rPr lang="en-US" dirty="0" smtClean="0"/>
              <a:t> multi-million fines, the next largest fines drop to 12 fines of €100,000 - €500,000, from 10 DPAs.</a:t>
            </a:r>
            <a:endParaRPr lang="en-US" dirty="0" smtClean="0"/>
          </a:p>
          <a:p>
            <a:r>
              <a:rPr lang="en-US" dirty="0" smtClean="0"/>
              <a:t>Other forms of </a:t>
            </a:r>
            <a:r>
              <a:rPr lang="en-US" dirty="0" smtClean="0"/>
              <a:t>data privacy enforcement</a:t>
            </a:r>
          </a:p>
          <a:p>
            <a:pPr lvl="1"/>
            <a:r>
              <a:rPr lang="en-US" sz="2600" dirty="0" smtClean="0"/>
              <a:t>Facebook </a:t>
            </a:r>
            <a:r>
              <a:rPr lang="en-US" sz="2600" dirty="0" smtClean="0"/>
              <a:t>fined 10M </a:t>
            </a:r>
            <a:r>
              <a:rPr lang="en-US" sz="2600" dirty="0" err="1" smtClean="0"/>
              <a:t>eur.</a:t>
            </a:r>
            <a:r>
              <a:rPr lang="en-US" sz="2600" dirty="0" smtClean="0"/>
              <a:t> by Italian competition regulator under consumer law </a:t>
            </a:r>
            <a:r>
              <a:rPr lang="en-US" sz="2600" dirty="0" smtClean="0"/>
              <a:t>(Jan 2019</a:t>
            </a:r>
            <a:r>
              <a:rPr lang="en-US" sz="2600" dirty="0" smtClean="0"/>
              <a:t>) </a:t>
            </a:r>
            <a:r>
              <a:rPr lang="en-US" sz="2600" dirty="0" smtClean="0"/>
              <a:t>(M#11)</a:t>
            </a:r>
            <a:r>
              <a:rPr lang="en-US" sz="2600" dirty="0" smtClean="0"/>
              <a:t>: </a:t>
            </a:r>
            <a:r>
              <a:rPr lang="en-US" sz="2600" dirty="0" smtClean="0"/>
              <a:t>reasons </a:t>
            </a:r>
            <a:r>
              <a:rPr lang="en-US" sz="2600" dirty="0" smtClean="0"/>
              <a:t>have strong overlap with GDPR: misleading on uses of data; failure to disclose profit-making purposes; default settings which </a:t>
            </a:r>
            <a:r>
              <a:rPr lang="en-US" sz="2600" dirty="0" err="1" smtClean="0"/>
              <a:t>favour</a:t>
            </a:r>
            <a:r>
              <a:rPr lang="en-US" sz="2600" dirty="0" smtClean="0"/>
              <a:t> transfer of data to 3</a:t>
            </a:r>
            <a:r>
              <a:rPr lang="en-US" sz="2600" baseline="30000" dirty="0" smtClean="0"/>
              <a:t>rd</a:t>
            </a:r>
            <a:r>
              <a:rPr lang="en-US" sz="2600" dirty="0" smtClean="0"/>
              <a:t> parties</a:t>
            </a:r>
            <a:r>
              <a:rPr lang="en-US" sz="2600" dirty="0" smtClean="0"/>
              <a:t>.</a:t>
            </a:r>
            <a:endParaRPr lang="en-US" sz="2600" dirty="0" smtClean="0"/>
          </a:p>
        </p:txBody>
      </p:sp>
    </p:spTree>
    <p:extLst>
      <p:ext uri="{BB962C8B-B14F-4D97-AF65-F5344CB8AC3E}">
        <p14:creationId xmlns:p14="http://schemas.microsoft.com/office/powerpoint/2010/main" val="414586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 Consistency and cooperation between DPAs</a:t>
            </a:r>
            <a:br>
              <a:rPr lang="en-US" sz="3200" dirty="0" smtClean="0"/>
            </a:br>
            <a:endParaRPr lang="en-US" sz="3200" dirty="0"/>
          </a:p>
        </p:txBody>
      </p:sp>
      <p:sp>
        <p:nvSpPr>
          <p:cNvPr id="3" name="Content Placeholder 2"/>
          <p:cNvSpPr>
            <a:spLocks noGrp="1"/>
          </p:cNvSpPr>
          <p:nvPr>
            <p:ph idx="1"/>
          </p:nvPr>
        </p:nvSpPr>
        <p:spPr>
          <a:xfrm>
            <a:off x="457200" y="1166284"/>
            <a:ext cx="8229600" cy="5130799"/>
          </a:xfrm>
        </p:spPr>
        <p:txBody>
          <a:bodyPr>
            <a:normAutofit fontScale="70000" lnSpcReduction="20000"/>
          </a:bodyPr>
          <a:lstStyle/>
          <a:p>
            <a:r>
              <a:rPr lang="en-US" dirty="0" smtClean="0"/>
              <a:t>‘A layered system of cooperation’: </a:t>
            </a:r>
            <a:r>
              <a:rPr lang="en-US" b="1" dirty="0" smtClean="0"/>
              <a:t>major GDPR innovation</a:t>
            </a:r>
            <a:r>
              <a:rPr lang="en-US" dirty="0" smtClean="0"/>
              <a:t>, involving lead DPAs, one-stop-shop &amp; EDPB</a:t>
            </a:r>
          </a:p>
          <a:p>
            <a:r>
              <a:rPr lang="en-US" b="1" dirty="0" smtClean="0"/>
              <a:t>‘</a:t>
            </a:r>
            <a:r>
              <a:rPr lang="en-US" b="1" dirty="0"/>
              <a:t>Lead supervisory authority’ </a:t>
            </a:r>
            <a:r>
              <a:rPr lang="en-US" dirty="0"/>
              <a:t>(lead DPA) (</a:t>
            </a:r>
            <a:r>
              <a:rPr lang="en-US" dirty="0">
                <a:hlinkClick r:id="rId2"/>
              </a:rPr>
              <a:t>art. 56</a:t>
            </a:r>
            <a:r>
              <a:rPr lang="en-US" dirty="0"/>
              <a:t>(1)) = DPA in the country where a controller’s ‘main establishment’ is located (</a:t>
            </a:r>
            <a:r>
              <a:rPr lang="en-US" dirty="0" err="1"/>
              <a:t>eg</a:t>
            </a:r>
            <a:r>
              <a:rPr lang="en-US" dirty="0"/>
              <a:t> Ireland, for Facebook), for any cross-border cases.</a:t>
            </a:r>
          </a:p>
          <a:p>
            <a:pPr lvl="1"/>
            <a:r>
              <a:rPr lang="en-US" dirty="0"/>
              <a:t>But any DPA can handle cases involving a controller’s establishment solely in its jurisdiction, or substantially affecting DS only in its jurisdiction (art. 56(2))</a:t>
            </a:r>
          </a:p>
          <a:p>
            <a:pPr lvl="1"/>
            <a:r>
              <a:rPr lang="en-US" dirty="0"/>
              <a:t>However, lead DPA has 3 weeks to take </a:t>
            </a:r>
            <a:r>
              <a:rPr lang="en-US" dirty="0" smtClean="0"/>
              <a:t>lead role in </a:t>
            </a:r>
            <a:r>
              <a:rPr lang="en-US" dirty="0"/>
              <a:t>the case (art. 56(3)</a:t>
            </a:r>
            <a:r>
              <a:rPr lang="en-US" dirty="0" smtClean="0"/>
              <a:t>) – aim is to create EU-wide </a:t>
            </a:r>
            <a:r>
              <a:rPr lang="en-US" dirty="0" smtClean="0"/>
              <a:t>consistency</a:t>
            </a:r>
          </a:p>
          <a:p>
            <a:pPr lvl="1"/>
            <a:r>
              <a:rPr lang="en-US" dirty="0" smtClean="0">
                <a:hlinkClick r:id="rId3"/>
              </a:rPr>
              <a:t>EDPB has a register </a:t>
            </a:r>
            <a:r>
              <a:rPr lang="en-US" dirty="0" smtClean="0"/>
              <a:t>of matter handled under consistency mechanism.</a:t>
            </a:r>
            <a:endParaRPr lang="en-US" dirty="0" smtClean="0"/>
          </a:p>
          <a:p>
            <a:r>
              <a:rPr lang="en-US" b="1" dirty="0" smtClean="0"/>
              <a:t>‘One stop shop’ </a:t>
            </a:r>
            <a:r>
              <a:rPr lang="en-US" dirty="0" smtClean="0"/>
              <a:t>– Where multiple DPAs involved, lead DPA does draft resolution; other DPAs involved try to reach consensus; if not, case referred to whole European Data Protection Board (</a:t>
            </a:r>
            <a:r>
              <a:rPr lang="en-US" dirty="0" smtClean="0">
                <a:hlinkClick r:id="rId4"/>
              </a:rPr>
              <a:t>art. 60</a:t>
            </a:r>
            <a:r>
              <a:rPr lang="en-US" dirty="0" smtClean="0"/>
              <a:t>)</a:t>
            </a:r>
          </a:p>
          <a:p>
            <a:pPr lvl="1"/>
            <a:r>
              <a:rPr lang="en-US" dirty="0" smtClean="0"/>
              <a:t>EDPB’s </a:t>
            </a:r>
            <a:r>
              <a:rPr lang="en-US" b="1" dirty="0" smtClean="0"/>
              <a:t>binding decision </a:t>
            </a:r>
            <a:r>
              <a:rPr lang="en-US" dirty="0" smtClean="0"/>
              <a:t>(</a:t>
            </a:r>
            <a:r>
              <a:rPr lang="en-US" dirty="0" smtClean="0">
                <a:hlinkClick r:id="rId5"/>
              </a:rPr>
              <a:t>art. 65</a:t>
            </a:r>
            <a:r>
              <a:rPr lang="en-US" dirty="0" smtClean="0"/>
              <a:t>) is referred to lead DPA to implement in final decision (with other aspects not referred)</a:t>
            </a:r>
          </a:p>
          <a:p>
            <a:pPr lvl="1"/>
            <a:r>
              <a:rPr lang="en-US" dirty="0" smtClean="0"/>
              <a:t>Appeals are to national Courts, then CJEU, but EDPB aspect can be appealed direct to CJEU</a:t>
            </a:r>
          </a:p>
        </p:txBody>
      </p:sp>
    </p:spTree>
    <p:extLst>
      <p:ext uri="{BB962C8B-B14F-4D97-AF65-F5344CB8AC3E}">
        <p14:creationId xmlns:p14="http://schemas.microsoft.com/office/powerpoint/2010/main" val="4288825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7157" cy="886505"/>
          </a:xfrm>
        </p:spPr>
        <p:txBody>
          <a:bodyPr>
            <a:noAutofit/>
          </a:bodyPr>
          <a:lstStyle/>
          <a:p>
            <a:r>
              <a:rPr lang="en-US" sz="2800" dirty="0" smtClean="0"/>
              <a:t>8 Consistency </a:t>
            </a:r>
            <a:r>
              <a:rPr lang="en-US" sz="2800" dirty="0"/>
              <a:t>and cooperation between </a:t>
            </a:r>
            <a:r>
              <a:rPr lang="en-US" sz="2800" dirty="0" smtClean="0"/>
              <a:t>DPAs (</a:t>
            </a:r>
            <a:r>
              <a:rPr lang="en-US" sz="2800" dirty="0" err="1" smtClean="0"/>
              <a:t>cont</a:t>
            </a:r>
            <a:r>
              <a:rPr lang="en-US" sz="2800" dirty="0"/>
              <a:t>)</a:t>
            </a:r>
          </a:p>
        </p:txBody>
      </p:sp>
      <p:sp>
        <p:nvSpPr>
          <p:cNvPr id="3" name="Content Placeholder 2"/>
          <p:cNvSpPr>
            <a:spLocks noGrp="1"/>
          </p:cNvSpPr>
          <p:nvPr>
            <p:ph idx="1"/>
          </p:nvPr>
        </p:nvSpPr>
        <p:spPr>
          <a:xfrm>
            <a:off x="457200" y="1273629"/>
            <a:ext cx="8229600" cy="5085442"/>
          </a:xfrm>
        </p:spPr>
        <p:txBody>
          <a:bodyPr>
            <a:normAutofit fontScale="85000" lnSpcReduction="10000"/>
          </a:bodyPr>
          <a:lstStyle/>
          <a:p>
            <a:r>
              <a:rPr lang="en-US" i="1" dirty="0" smtClean="0"/>
              <a:t>NYOB and La Quadrature du Net v Google </a:t>
            </a:r>
            <a:r>
              <a:rPr lang="en-US" dirty="0" smtClean="0"/>
              <a:t>(CNIL, 0219)</a:t>
            </a:r>
          </a:p>
          <a:p>
            <a:pPr lvl="1"/>
            <a:r>
              <a:rPr lang="en-US" dirty="0" smtClean="0"/>
              <a:t>NYOB &amp; LQDN NGOs lodged group complaints, with LQDN mandated by 10K complainants</a:t>
            </a:r>
          </a:p>
          <a:p>
            <a:pPr lvl="1"/>
            <a:r>
              <a:rPr lang="en-US" dirty="0" smtClean="0"/>
              <a:t>CNIL held Google did not have valid legal basis for processing, particularly for ad </a:t>
            </a:r>
            <a:r>
              <a:rPr lang="en-US" dirty="0" err="1" smtClean="0"/>
              <a:t>personalisation</a:t>
            </a:r>
            <a:r>
              <a:rPr lang="en-US" dirty="0" smtClean="0"/>
              <a:t>, when users set up an Android account </a:t>
            </a:r>
          </a:p>
          <a:p>
            <a:pPr lvl="2"/>
            <a:r>
              <a:rPr lang="en-US" dirty="0" smtClean="0"/>
              <a:t> invalid consent, and breaches of transparency </a:t>
            </a:r>
          </a:p>
          <a:p>
            <a:pPr lvl="1"/>
            <a:r>
              <a:rPr lang="en-US" dirty="0" smtClean="0"/>
              <a:t>CNIL held Google did not have a ‘main establishment’ (</a:t>
            </a:r>
            <a:r>
              <a:rPr lang="en-US" dirty="0" err="1" smtClean="0"/>
              <a:t>defn</a:t>
            </a:r>
            <a:r>
              <a:rPr lang="en-US" dirty="0" smtClean="0"/>
              <a:t> art. 4(16)) anywhere in EU </a:t>
            </a:r>
          </a:p>
          <a:p>
            <a:pPr lvl="2"/>
            <a:r>
              <a:rPr lang="en-US" dirty="0" smtClean="0"/>
              <a:t>Irish establishment had no decision powers re Android</a:t>
            </a:r>
          </a:p>
          <a:p>
            <a:pPr lvl="2"/>
            <a:r>
              <a:rPr lang="en-US" dirty="0" smtClean="0"/>
              <a:t>Therefore ‘one-stop shop’ did not apply, any DPA could investigate</a:t>
            </a:r>
          </a:p>
          <a:p>
            <a:pPr lvl="1"/>
            <a:r>
              <a:rPr lang="en-US" dirty="0" smtClean="0"/>
              <a:t>Fine of 50M </a:t>
            </a:r>
            <a:r>
              <a:rPr lang="en-US" dirty="0" err="1" smtClean="0"/>
              <a:t>eur</a:t>
            </a:r>
            <a:r>
              <a:rPr lang="en-US" dirty="0" smtClean="0"/>
              <a:t>: continuous breaches; essential principles of GDPR; serious consequences for users</a:t>
            </a:r>
          </a:p>
          <a:p>
            <a:pPr lvl="1"/>
            <a:endParaRPr lang="en-US" dirty="0"/>
          </a:p>
        </p:txBody>
      </p:sp>
    </p:spTree>
    <p:extLst>
      <p:ext uri="{BB962C8B-B14F-4D97-AF65-F5344CB8AC3E}">
        <p14:creationId xmlns:p14="http://schemas.microsoft.com/office/powerpoint/2010/main" val="2531906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8 Consistency and cooperation between </a:t>
            </a:r>
            <a:r>
              <a:rPr lang="en-US" sz="2800" dirty="0" smtClean="0"/>
              <a:t>DPAs</a:t>
            </a:r>
            <a:r>
              <a:rPr lang="en-US" sz="3200" dirty="0" smtClean="0"/>
              <a:t/>
            </a:r>
            <a:br>
              <a:rPr lang="en-US" sz="3200" dirty="0" smtClean="0"/>
            </a:br>
            <a:r>
              <a:rPr lang="en-US" sz="3200" b="1" dirty="0"/>
              <a:t>European Data Protection Board </a:t>
            </a:r>
            <a:r>
              <a:rPr lang="en-US" sz="3200" dirty="0"/>
              <a:t>(EDPB)</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b="1" dirty="0" smtClean="0"/>
              <a:t>EDPB = All 28 EU + 3 EEA DPAs + EDPS </a:t>
            </a:r>
            <a:r>
              <a:rPr lang="en-US" dirty="0" smtClean="0"/>
              <a:t>(European Data Protection Supervisor) </a:t>
            </a:r>
            <a:r>
              <a:rPr lang="en-US" dirty="0"/>
              <a:t>(art. 68</a:t>
            </a:r>
            <a:r>
              <a:rPr lang="en-US" dirty="0" smtClean="0"/>
              <a:t>) [old art. 29 Working Party under Directive] </a:t>
            </a:r>
          </a:p>
          <a:p>
            <a:pPr lvl="1"/>
            <a:r>
              <a:rPr lang="en-US" dirty="0" smtClean="0"/>
              <a:t>Has </a:t>
            </a:r>
            <a:r>
              <a:rPr lang="en-US" dirty="0"/>
              <a:t>a separate legal personality &amp; independence (art. 69) </a:t>
            </a:r>
            <a:endParaRPr lang="en-US" dirty="0" smtClean="0"/>
          </a:p>
          <a:p>
            <a:pPr lvl="1"/>
            <a:r>
              <a:rPr lang="en-US" dirty="0" smtClean="0"/>
              <a:t>Is central to the ‘consistency mechanism’ (art. 63)</a:t>
            </a:r>
          </a:p>
          <a:p>
            <a:r>
              <a:rPr lang="en-US" dirty="0" smtClean="0"/>
              <a:t>Main role may be art. 65 complaints where DPAs do not </a:t>
            </a:r>
            <a:r>
              <a:rPr lang="en-US" dirty="0" smtClean="0"/>
              <a:t>agree (none yet)</a:t>
            </a:r>
            <a:endParaRPr lang="en-US" dirty="0" smtClean="0"/>
          </a:p>
          <a:p>
            <a:pPr lvl="1"/>
            <a:r>
              <a:rPr lang="en-US" sz="2900" dirty="0" smtClean="0"/>
              <a:t>Example</a:t>
            </a:r>
            <a:r>
              <a:rPr lang="en-US" sz="2900" dirty="0"/>
              <a:t>: Irish DPA has considered many of Facebook’s actions </a:t>
            </a:r>
            <a:r>
              <a:rPr lang="en-US" sz="2900" dirty="0" smtClean="0"/>
              <a:t>legal, but DPAs in Belgium and elsewhere consider they are not</a:t>
            </a:r>
          </a:p>
          <a:p>
            <a:pPr lvl="1"/>
            <a:r>
              <a:rPr lang="en-US" sz="2900" dirty="0" smtClean="0"/>
              <a:t>DPAs collectively may be willing to issue stronger penalties than individually</a:t>
            </a:r>
          </a:p>
          <a:p>
            <a:pPr lvl="1"/>
            <a:r>
              <a:rPr lang="en-US" dirty="0" smtClean="0"/>
              <a:t>EDPB </a:t>
            </a:r>
            <a:r>
              <a:rPr lang="en-US" dirty="0"/>
              <a:t>decides by simple majority as a last resort</a:t>
            </a:r>
          </a:p>
          <a:p>
            <a:r>
              <a:rPr lang="en-US" dirty="0" smtClean="0"/>
              <a:t>EDPB can make </a:t>
            </a:r>
            <a:r>
              <a:rPr lang="en-US" b="1" dirty="0" smtClean="0"/>
              <a:t>6 types of other binding decisions </a:t>
            </a:r>
            <a:r>
              <a:rPr lang="en-US" dirty="0" smtClean="0"/>
              <a:t>with EU-wide implications (</a:t>
            </a:r>
            <a:r>
              <a:rPr lang="en-US" dirty="0" smtClean="0">
                <a:hlinkClick r:id="rId2"/>
              </a:rPr>
              <a:t>art. 64</a:t>
            </a:r>
            <a:r>
              <a:rPr lang="en-US" dirty="0" smtClean="0"/>
              <a:t>(1))</a:t>
            </a:r>
          </a:p>
          <a:p>
            <a:pPr lvl="1"/>
            <a:r>
              <a:rPr lang="en-US" dirty="0" smtClean="0"/>
              <a:t>issues of DPIA scope; codes; certification; standard DP clauses; binding corporate rules (BCRs); + DPIA ‘high risk’ categories</a:t>
            </a:r>
          </a:p>
          <a:p>
            <a:r>
              <a:rPr lang="en-US" dirty="0" smtClean="0"/>
              <a:t>EDPB has many </a:t>
            </a:r>
            <a:r>
              <a:rPr lang="en-US" b="1" dirty="0" smtClean="0"/>
              <a:t>‘guidance’ roles</a:t>
            </a:r>
            <a:r>
              <a:rPr lang="en-US" dirty="0" smtClean="0"/>
              <a:t> (Opinions, not decisions) (art. 70)</a:t>
            </a:r>
          </a:p>
          <a:p>
            <a:pPr lvl="1"/>
            <a:r>
              <a:rPr lang="en-US" dirty="0" smtClean="0">
                <a:hlinkClick r:id="rId3"/>
              </a:rPr>
              <a:t>EDPB website </a:t>
            </a:r>
            <a:r>
              <a:rPr lang="en-US" dirty="0" smtClean="0"/>
              <a:t>includes 16 Opinions made under the Directive </a:t>
            </a:r>
            <a:r>
              <a:rPr lang="en-US" dirty="0" smtClean="0">
                <a:hlinkClick r:id="rId4"/>
              </a:rPr>
              <a:t>endorsed by EDPS</a:t>
            </a:r>
            <a:r>
              <a:rPr lang="en-US" dirty="0" smtClean="0"/>
              <a:t>; + all consistency mechanism findings (when made)</a:t>
            </a:r>
          </a:p>
          <a:p>
            <a:pPr lvl="1"/>
            <a:endParaRPr lang="en-US" dirty="0"/>
          </a:p>
        </p:txBody>
      </p:sp>
    </p:spTree>
    <p:extLst>
      <p:ext uri="{BB962C8B-B14F-4D97-AF65-F5344CB8AC3E}">
        <p14:creationId xmlns:p14="http://schemas.microsoft.com/office/powerpoint/2010/main" val="15101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dirty="0" smtClean="0"/>
              <a:t>1 GDPR’s place within EU/European law</a:t>
            </a:r>
            <a:r>
              <a:rPr lang="en-US" dirty="0" smtClean="0"/>
              <a:t/>
            </a:r>
            <a:br>
              <a:rPr lang="en-US" dirty="0" smtClean="0"/>
            </a:br>
            <a:r>
              <a:rPr lang="en-US" dirty="0" smtClean="0"/>
              <a:t>Why a Regulation? So what?</a:t>
            </a:r>
            <a:endParaRPr lang="en-US" dirty="0"/>
          </a:p>
        </p:txBody>
      </p:sp>
      <p:sp>
        <p:nvSpPr>
          <p:cNvPr id="3" name="Content Placeholder 2"/>
          <p:cNvSpPr>
            <a:spLocks noGrp="1"/>
          </p:cNvSpPr>
          <p:nvPr>
            <p:ph idx="1"/>
          </p:nvPr>
        </p:nvSpPr>
        <p:spPr>
          <a:xfrm>
            <a:off x="457200" y="1600200"/>
            <a:ext cx="8229600" cy="4686300"/>
          </a:xfrm>
        </p:spPr>
        <p:txBody>
          <a:bodyPr>
            <a:normAutofit fontScale="62500" lnSpcReduction="20000"/>
          </a:bodyPr>
          <a:lstStyle/>
          <a:p>
            <a:r>
              <a:rPr lang="en-US" dirty="0" smtClean="0"/>
              <a:t>GDPR enacted 2016, in force 25 May 2018</a:t>
            </a:r>
          </a:p>
          <a:p>
            <a:pPr lvl="1"/>
            <a:r>
              <a:rPr lang="en-US" dirty="0" smtClean="0"/>
              <a:t>GDPR = </a:t>
            </a:r>
            <a:r>
              <a:rPr lang="en-US" b="1" dirty="0" smtClean="0"/>
              <a:t>3</a:t>
            </a:r>
            <a:r>
              <a:rPr lang="en-US" b="1" baseline="30000" dirty="0" smtClean="0"/>
              <a:t>rd</a:t>
            </a:r>
            <a:r>
              <a:rPr lang="en-US" b="1" dirty="0" smtClean="0"/>
              <a:t> generation </a:t>
            </a:r>
            <a:r>
              <a:rPr lang="en-US" dirty="0" smtClean="0"/>
              <a:t>of EU data privacy laws in 40 years (1</a:t>
            </a:r>
            <a:r>
              <a:rPr lang="en-US" baseline="30000" dirty="0" smtClean="0"/>
              <a:t>st</a:t>
            </a:r>
            <a:r>
              <a:rPr lang="en-US" dirty="0" smtClean="0"/>
              <a:t>=1980; 2</a:t>
            </a:r>
            <a:r>
              <a:rPr lang="en-US" baseline="30000" dirty="0" smtClean="0"/>
              <a:t>nd</a:t>
            </a:r>
            <a:r>
              <a:rPr lang="en-US" dirty="0" smtClean="0"/>
              <a:t>=1995)</a:t>
            </a:r>
          </a:p>
          <a:p>
            <a:pPr lvl="1"/>
            <a:r>
              <a:rPr lang="en-US" b="1" dirty="0" smtClean="0"/>
              <a:t>Importance: </a:t>
            </a:r>
            <a:r>
              <a:rPr lang="en-US" dirty="0" smtClean="0"/>
              <a:t>It will probably last 20 years, with global effects; </a:t>
            </a:r>
          </a:p>
          <a:p>
            <a:pPr lvl="1"/>
            <a:r>
              <a:rPr lang="en-US" dirty="0" smtClean="0"/>
              <a:t>Only EU has the economic weight to challenge Silicon Valley business models</a:t>
            </a:r>
          </a:p>
          <a:p>
            <a:r>
              <a:rPr lang="en-US" dirty="0" smtClean="0"/>
              <a:t>Replaces 1995 EU general data protection Directive</a:t>
            </a:r>
          </a:p>
          <a:p>
            <a:pPr lvl="1"/>
            <a:r>
              <a:rPr lang="en-US" dirty="0" smtClean="0"/>
              <a:t>Directives require enactment (‘transposition’) in each of 28 EU countries – inconsistency results (</a:t>
            </a:r>
            <a:r>
              <a:rPr lang="en-US" dirty="0" err="1" smtClean="0"/>
              <a:t>eg</a:t>
            </a:r>
            <a:r>
              <a:rPr lang="en-US" dirty="0" smtClean="0"/>
              <a:t> Ireland v Belgium re Facebook)</a:t>
            </a:r>
          </a:p>
          <a:p>
            <a:r>
              <a:rPr lang="en-US" dirty="0" smtClean="0"/>
              <a:t>A Regulation has </a:t>
            </a:r>
            <a:r>
              <a:rPr lang="en-US" b="1" dirty="0" smtClean="0"/>
              <a:t>direct effect </a:t>
            </a:r>
            <a:r>
              <a:rPr lang="en-US" dirty="0" smtClean="0"/>
              <a:t>in all EU countries</a:t>
            </a:r>
          </a:p>
          <a:p>
            <a:pPr lvl="1"/>
            <a:r>
              <a:rPr lang="en-US" dirty="0" smtClean="0"/>
              <a:t>Main principles of GDPR apply EU-wide without need for national implementing laws; GDPR has </a:t>
            </a:r>
            <a:r>
              <a:rPr lang="en-US" dirty="0" smtClean="0">
                <a:hlinkClick r:id="rId2"/>
              </a:rPr>
              <a:t>99 articles + 173 recitals (essential!</a:t>
            </a:r>
            <a:r>
              <a:rPr lang="en-US" dirty="0" smtClean="0"/>
              <a:t>)</a:t>
            </a:r>
          </a:p>
          <a:p>
            <a:pPr lvl="1"/>
            <a:r>
              <a:rPr lang="en-US" dirty="0" smtClean="0"/>
              <a:t>GDPR establishes new EU-wide mechanisms (EDPB; ‘one stop shop’) </a:t>
            </a:r>
          </a:p>
          <a:p>
            <a:r>
              <a:rPr lang="en-US" dirty="0" smtClean="0"/>
              <a:t>But some things still require </a:t>
            </a:r>
            <a:r>
              <a:rPr lang="en-US" b="1" dirty="0" smtClean="0"/>
              <a:t>national laws</a:t>
            </a:r>
          </a:p>
          <a:p>
            <a:pPr lvl="1"/>
            <a:r>
              <a:rPr lang="en-US" dirty="0" smtClean="0"/>
              <a:t>Aspects depending on national implementation mechanisms (</a:t>
            </a:r>
            <a:r>
              <a:rPr lang="en-US" dirty="0" err="1" smtClean="0"/>
              <a:t>eg</a:t>
            </a:r>
            <a:r>
              <a:rPr lang="en-US" dirty="0" smtClean="0"/>
              <a:t> Court structure; service of process); 25/28 EU States have now updated laws</a:t>
            </a:r>
          </a:p>
          <a:p>
            <a:pPr lvl="1"/>
            <a:r>
              <a:rPr lang="en-US" dirty="0" smtClean="0"/>
              <a:t>Aspects where EU competence is more limited (new ‘Police Directive’)</a:t>
            </a:r>
          </a:p>
          <a:p>
            <a:pPr lvl="1"/>
            <a:r>
              <a:rPr lang="en-US" dirty="0" smtClean="0"/>
              <a:t>States are given some areas of discretion &amp; allowed to have higher standards</a:t>
            </a:r>
          </a:p>
          <a:p>
            <a:pPr lvl="1"/>
            <a:r>
              <a:rPr lang="en-US" dirty="0" smtClean="0"/>
              <a:t>But COM and EDPB are intent on </a:t>
            </a:r>
            <a:r>
              <a:rPr lang="en-US" dirty="0" err="1" smtClean="0"/>
              <a:t>minimising</a:t>
            </a:r>
            <a:r>
              <a:rPr lang="en-US" dirty="0" smtClean="0"/>
              <a:t> divergence (COM may sue States)</a:t>
            </a:r>
          </a:p>
        </p:txBody>
      </p:sp>
    </p:spTree>
    <p:extLst>
      <p:ext uri="{BB962C8B-B14F-4D97-AF65-F5344CB8AC3E}">
        <p14:creationId xmlns:p14="http://schemas.microsoft.com/office/powerpoint/2010/main" val="2578017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Transfers to 3</a:t>
            </a:r>
            <a:r>
              <a:rPr lang="en-US" baseline="30000" dirty="0" smtClean="0"/>
              <a:t>rd</a:t>
            </a:r>
            <a:r>
              <a:rPr lang="en-US" dirty="0" smtClean="0"/>
              <a:t> countries</a:t>
            </a:r>
            <a:endParaRPr lang="en-US" dirty="0"/>
          </a:p>
        </p:txBody>
      </p:sp>
      <p:sp>
        <p:nvSpPr>
          <p:cNvPr id="3" name="Content Placeholder 2"/>
          <p:cNvSpPr>
            <a:spLocks noGrp="1"/>
          </p:cNvSpPr>
          <p:nvPr>
            <p:ph idx="1"/>
          </p:nvPr>
        </p:nvSpPr>
        <p:spPr>
          <a:xfrm>
            <a:off x="457200" y="1630363"/>
            <a:ext cx="8229600" cy="4525963"/>
          </a:xfrm>
        </p:spPr>
        <p:txBody>
          <a:bodyPr>
            <a:noAutofit/>
          </a:bodyPr>
          <a:lstStyle/>
          <a:p>
            <a:r>
              <a:rPr lang="en-US" sz="2000" dirty="0" smtClean="0"/>
              <a:t>International transfers of PD always involve </a:t>
            </a:r>
            <a:r>
              <a:rPr lang="en-US" sz="2000" b="1" dirty="0" smtClean="0"/>
              <a:t>two steps </a:t>
            </a:r>
            <a:r>
              <a:rPr lang="en-US" sz="2000" dirty="0" smtClean="0"/>
              <a:t>(as in Australia):</a:t>
            </a:r>
          </a:p>
          <a:p>
            <a:pPr lvl="1"/>
            <a:r>
              <a:rPr lang="en-US" sz="2000" dirty="0" smtClean="0"/>
              <a:t>Legitimate processing (as use, disclosure or storage)</a:t>
            </a:r>
          </a:p>
          <a:p>
            <a:pPr lvl="1"/>
            <a:r>
              <a:rPr lang="en-US" sz="2000" dirty="0" smtClean="0"/>
              <a:t>An approved form of international transfer (art. 44)</a:t>
            </a:r>
          </a:p>
          <a:p>
            <a:r>
              <a:rPr lang="en-US" sz="2000" dirty="0" smtClean="0"/>
              <a:t>‘Data transfer’ is </a:t>
            </a:r>
            <a:r>
              <a:rPr lang="en-US" sz="2000" b="1" dirty="0" smtClean="0"/>
              <a:t>not defined</a:t>
            </a:r>
          </a:p>
          <a:p>
            <a:pPr lvl="1"/>
            <a:r>
              <a:rPr lang="en-US" sz="2000" i="1" dirty="0" err="1" smtClean="0"/>
              <a:t>Lindqvist</a:t>
            </a:r>
            <a:r>
              <a:rPr lang="en-US" sz="2000" dirty="0" smtClean="0"/>
              <a:t> (2003) CJEU </a:t>
            </a:r>
            <a:r>
              <a:rPr lang="fi-FI" sz="2000" dirty="0"/>
              <a:t>(ECLI:EU:C:2003:596)</a:t>
            </a:r>
            <a:r>
              <a:rPr lang="en-US" sz="2000" dirty="0" smtClean="0"/>
              <a:t> – merely making PD accessible on a website (in Swedish, about a local school) was not a data transfer.</a:t>
            </a:r>
          </a:p>
          <a:p>
            <a:r>
              <a:rPr lang="en-US" sz="2000" dirty="0" smtClean="0"/>
              <a:t>GDPR is more explicit than Directive that there are a </a:t>
            </a:r>
            <a:r>
              <a:rPr lang="en-US" sz="2000" b="1" dirty="0" smtClean="0"/>
              <a:t>variety of tools </a:t>
            </a:r>
            <a:r>
              <a:rPr lang="en-US" sz="2000" dirty="0" smtClean="0"/>
              <a:t>for approved transfers, and the Commission stresses this</a:t>
            </a:r>
          </a:p>
          <a:p>
            <a:pPr lvl="1"/>
            <a:r>
              <a:rPr lang="en-US" sz="2000" dirty="0" smtClean="0"/>
              <a:t>Reason is that few countries are likely to get positive ‘adequacy’ assessments for their whole legal system.</a:t>
            </a:r>
          </a:p>
          <a:p>
            <a:r>
              <a:rPr lang="en-US" sz="2000" dirty="0" smtClean="0"/>
              <a:t>Broadly, </a:t>
            </a:r>
            <a:r>
              <a:rPr lang="en-US" sz="2000" b="1" dirty="0" smtClean="0"/>
              <a:t>3 ways of legitimating </a:t>
            </a:r>
            <a:r>
              <a:rPr lang="en-US" sz="2000" dirty="0" smtClean="0"/>
              <a:t>data transfers: adequacy findings (art. 45); ‘appropriate safeguards’ (art. 46); and derogations (art. 47).</a:t>
            </a:r>
          </a:p>
          <a:p>
            <a:r>
              <a:rPr lang="en-US" sz="2000" dirty="0"/>
              <a:t>Detailed analysis: </a:t>
            </a:r>
            <a:r>
              <a:rPr lang="en-US" sz="2000" b="1" dirty="0" err="1"/>
              <a:t>Kuner</a:t>
            </a:r>
            <a:r>
              <a:rPr lang="en-US" sz="2000" dirty="0"/>
              <a:t> on art. 45 in </a:t>
            </a:r>
            <a:r>
              <a:rPr lang="en-US" sz="2000" dirty="0" err="1"/>
              <a:t>Kuner</a:t>
            </a:r>
            <a:r>
              <a:rPr lang="en-US" sz="2000" dirty="0"/>
              <a:t> et al, 2019</a:t>
            </a:r>
            <a:r>
              <a:rPr lang="en-US" sz="2000" dirty="0" smtClean="0"/>
              <a:t>.</a:t>
            </a:r>
            <a:endParaRPr lang="en-US" sz="2000" dirty="0"/>
          </a:p>
        </p:txBody>
      </p:sp>
    </p:spTree>
    <p:extLst>
      <p:ext uri="{BB962C8B-B14F-4D97-AF65-F5344CB8AC3E}">
        <p14:creationId xmlns:p14="http://schemas.microsoft.com/office/powerpoint/2010/main" val="370281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a:t>
            </a:r>
            <a:r>
              <a:rPr lang="en-US" sz="3600" dirty="0" smtClean="0"/>
              <a:t>countries</a:t>
            </a:r>
            <a:r>
              <a:rPr lang="en-US" dirty="0" smtClean="0"/>
              <a:t/>
            </a:r>
            <a:br>
              <a:rPr lang="en-US" dirty="0" smtClean="0"/>
            </a:br>
            <a:r>
              <a:rPr lang="en-US" dirty="0" smtClean="0"/>
              <a:t>Adequacy </a:t>
            </a:r>
            <a:r>
              <a:rPr lang="en-US" dirty="0"/>
              <a:t>decisions (art. 45</a:t>
            </a:r>
            <a:r>
              <a:rPr lang="en-US" dirty="0" smtClean="0"/>
              <a:t>) – USA</a:t>
            </a:r>
            <a:endParaRPr lang="en-US" dirty="0"/>
          </a:p>
        </p:txBody>
      </p:sp>
      <p:sp>
        <p:nvSpPr>
          <p:cNvPr id="3" name="Content Placeholder 2"/>
          <p:cNvSpPr>
            <a:spLocks noGrp="1"/>
          </p:cNvSpPr>
          <p:nvPr>
            <p:ph idx="1"/>
          </p:nvPr>
        </p:nvSpPr>
        <p:spPr/>
        <p:txBody>
          <a:bodyPr>
            <a:normAutofit fontScale="32500" lnSpcReduction="20000"/>
          </a:bodyPr>
          <a:lstStyle/>
          <a:p>
            <a:r>
              <a:rPr lang="en-US" sz="7400" i="1" dirty="0" err="1" smtClean="0"/>
              <a:t>Schrems</a:t>
            </a:r>
            <a:r>
              <a:rPr lang="en-US" sz="7400" i="1" dirty="0" smtClean="0"/>
              <a:t> </a:t>
            </a:r>
            <a:r>
              <a:rPr lang="en-US" sz="7400" i="1" dirty="0"/>
              <a:t>v Irish DPA </a:t>
            </a:r>
            <a:r>
              <a:rPr lang="en-US" sz="7400" dirty="0"/>
              <a:t>(2015) </a:t>
            </a:r>
            <a:r>
              <a:rPr lang="en-US" sz="7400" dirty="0" smtClean="0"/>
              <a:t>CJEU </a:t>
            </a:r>
            <a:r>
              <a:rPr lang="fi-FI" sz="7400" dirty="0"/>
              <a:t>(ECLI:EU:C:2015:650)</a:t>
            </a:r>
            <a:r>
              <a:rPr lang="en-US" sz="7400" dirty="0" smtClean="0"/>
              <a:t>:</a:t>
            </a:r>
          </a:p>
          <a:p>
            <a:pPr lvl="1"/>
            <a:r>
              <a:rPr lang="en-US" sz="4900" dirty="0" smtClean="0"/>
              <a:t>In ‘Safe Harbor’ Decision </a:t>
            </a:r>
            <a:r>
              <a:rPr lang="en-US" sz="4900" dirty="0"/>
              <a:t>(2000) </a:t>
            </a:r>
            <a:r>
              <a:rPr lang="en-US" sz="4900" dirty="0" smtClean="0"/>
              <a:t>EU COM </a:t>
            </a:r>
            <a:r>
              <a:rPr lang="en-US" sz="4900" dirty="0" smtClean="0"/>
              <a:t>found that individual US companies that undertook to apply a set of data protection principles would be considered ‘adequate’, allowing unrestricted PD transfers from EU</a:t>
            </a:r>
          </a:p>
          <a:p>
            <a:pPr lvl="1"/>
            <a:r>
              <a:rPr lang="en-US" sz="4900" dirty="0" smtClean="0"/>
              <a:t>Max </a:t>
            </a:r>
            <a:r>
              <a:rPr lang="en-US" sz="4900" dirty="0" err="1" smtClean="0"/>
              <a:t>Schrems</a:t>
            </a:r>
            <a:r>
              <a:rPr lang="en-US" sz="4900" dirty="0" smtClean="0"/>
              <a:t> complained that transfers from EU to Facebook (under Safe Harbor) were in breach of DPD, because </a:t>
            </a:r>
            <a:r>
              <a:rPr lang="en-US" sz="4900" dirty="0" smtClean="0"/>
              <a:t>EU COM </a:t>
            </a:r>
            <a:r>
              <a:rPr lang="en-US" sz="4900" dirty="0" smtClean="0"/>
              <a:t>Decision was invalid</a:t>
            </a:r>
          </a:p>
          <a:p>
            <a:pPr lvl="1"/>
            <a:r>
              <a:rPr lang="en-US" sz="4900" dirty="0" smtClean="0"/>
              <a:t>CJEU Held </a:t>
            </a:r>
            <a:r>
              <a:rPr lang="en-US" sz="4900" dirty="0"/>
              <a:t>EU-US ‘Safe Harbor’ adequacy assessment </a:t>
            </a:r>
            <a:r>
              <a:rPr lang="en-US" sz="4900" dirty="0" smtClean="0"/>
              <a:t>was </a:t>
            </a:r>
            <a:r>
              <a:rPr lang="en-US" sz="4900" dirty="0"/>
              <a:t>an invalid </a:t>
            </a:r>
            <a:r>
              <a:rPr lang="en-US" sz="4900" dirty="0" smtClean="0"/>
              <a:t>decision by </a:t>
            </a:r>
            <a:r>
              <a:rPr lang="en-US" sz="4900" dirty="0" smtClean="0"/>
              <a:t>EU COM </a:t>
            </a:r>
            <a:r>
              <a:rPr lang="en-US" sz="4900" dirty="0"/>
              <a:t>under the </a:t>
            </a:r>
            <a:r>
              <a:rPr lang="en-US" sz="4900" dirty="0" smtClean="0"/>
              <a:t>Directive</a:t>
            </a:r>
          </a:p>
          <a:p>
            <a:pPr marL="1428750" lvl="2" indent="-514350">
              <a:buFont typeface="+mj-lt"/>
              <a:buAutoNum type="arabicPeriod"/>
            </a:pPr>
            <a:r>
              <a:rPr lang="en-US" sz="4900" dirty="0" smtClean="0"/>
              <a:t>‘adequate level of protection’ means ‘</a:t>
            </a:r>
            <a:r>
              <a:rPr lang="en-US" sz="4900" b="1" dirty="0" smtClean="0"/>
              <a:t>essentially equivalent</a:t>
            </a:r>
            <a:r>
              <a:rPr lang="en-US" sz="4900" dirty="0" smtClean="0"/>
              <a:t>’ to protection under the EU Directive, ‘read in light of’ the EU CFR’ (which requires standards only existing after DPD and Safe Harbor) [GDPR adopts and continues this language]</a:t>
            </a:r>
          </a:p>
          <a:p>
            <a:pPr marL="1428750" lvl="2" indent="-514350">
              <a:buFont typeface="+mj-lt"/>
              <a:buAutoNum type="arabicPeriod"/>
            </a:pPr>
            <a:r>
              <a:rPr lang="en-US" sz="4900" dirty="0" smtClean="0"/>
              <a:t>EC had </a:t>
            </a:r>
            <a:r>
              <a:rPr lang="en-US" sz="4900" b="1" dirty="0" smtClean="0"/>
              <a:t>failed to apply </a:t>
            </a:r>
            <a:r>
              <a:rPr lang="en-US" sz="4900" dirty="0" smtClean="0"/>
              <a:t>this [or any] test to the whole US privacy regime</a:t>
            </a:r>
          </a:p>
          <a:p>
            <a:pPr marL="1428750" lvl="2" indent="-514350">
              <a:buFont typeface="+mj-lt"/>
              <a:buAutoNum type="arabicPeriod"/>
            </a:pPr>
            <a:r>
              <a:rPr lang="en-US" sz="4900" dirty="0" smtClean="0"/>
              <a:t>Safe Harbor also failed because </a:t>
            </a:r>
            <a:r>
              <a:rPr lang="en-US" sz="4900" b="1" dirty="0" smtClean="0"/>
              <a:t>US public authorities </a:t>
            </a:r>
            <a:r>
              <a:rPr lang="en-US" sz="4900" dirty="0" smtClean="0"/>
              <a:t>could have bulk access to PD coming from EU; and EU citizens could not pursue judicial remedies – failed to respect two fundamental rights in the EU Charter (not just Directive)</a:t>
            </a:r>
          </a:p>
          <a:p>
            <a:pPr lvl="1"/>
            <a:r>
              <a:rPr lang="en-US" sz="4900" b="1" i="1" dirty="0" smtClean="0"/>
              <a:t>Result: </a:t>
            </a:r>
            <a:r>
              <a:rPr lang="en-US" sz="4900" b="1" i="1" dirty="0" err="1" smtClean="0"/>
              <a:t>Schrems</a:t>
            </a:r>
            <a:r>
              <a:rPr lang="en-US" sz="4900" b="1" i="1" dirty="0" smtClean="0"/>
              <a:t> Case</a:t>
            </a:r>
            <a:r>
              <a:rPr lang="en-US" sz="4900" b="1" dirty="0" smtClean="0"/>
              <a:t> toughened adequacy</a:t>
            </a:r>
            <a:r>
              <a:rPr lang="en-US" sz="4900" dirty="0" smtClean="0"/>
              <a:t>, mainly re public authority accesses; but meaning of ‘essentially equivalent’ remained unclear.</a:t>
            </a:r>
          </a:p>
          <a:p>
            <a:pPr lvl="2"/>
            <a:r>
              <a:rPr lang="en-US" sz="4900" dirty="0" err="1" smtClean="0"/>
              <a:t>Kuner</a:t>
            </a:r>
            <a:r>
              <a:rPr lang="en-US" sz="4900" dirty="0" smtClean="0"/>
              <a:t>, 2019, extracts 8 points from CJEU as to what ‘essential equivalence’ means</a:t>
            </a:r>
          </a:p>
          <a:p>
            <a:pPr lvl="1"/>
            <a:endParaRPr lang="en-US" dirty="0"/>
          </a:p>
        </p:txBody>
      </p:sp>
    </p:spTree>
    <p:extLst>
      <p:ext uri="{BB962C8B-B14F-4D97-AF65-F5344CB8AC3E}">
        <p14:creationId xmlns:p14="http://schemas.microsoft.com/office/powerpoint/2010/main" val="3903301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countries</a:t>
            </a:r>
            <a:r>
              <a:rPr lang="en-US" dirty="0"/>
              <a:t/>
            </a:r>
            <a:br>
              <a:rPr lang="en-US" dirty="0"/>
            </a:br>
            <a:r>
              <a:rPr lang="en-US" sz="4000" dirty="0"/>
              <a:t>Adequacy decisions (art. 45</a:t>
            </a:r>
            <a:r>
              <a:rPr lang="en-US" sz="4000" dirty="0" smtClean="0"/>
              <a:t>) – USA (cont.)</a:t>
            </a:r>
            <a:endParaRPr lang="en-US" sz="4000" dirty="0"/>
          </a:p>
        </p:txBody>
      </p:sp>
      <p:sp>
        <p:nvSpPr>
          <p:cNvPr id="3" name="Content Placeholder 2"/>
          <p:cNvSpPr>
            <a:spLocks noGrp="1"/>
          </p:cNvSpPr>
          <p:nvPr>
            <p:ph idx="1"/>
          </p:nvPr>
        </p:nvSpPr>
        <p:spPr/>
        <p:txBody>
          <a:bodyPr>
            <a:normAutofit fontScale="92500" lnSpcReduction="20000"/>
          </a:bodyPr>
          <a:lstStyle/>
          <a:p>
            <a:r>
              <a:rPr lang="en-US" sz="2600" dirty="0" smtClean="0"/>
              <a:t>EU</a:t>
            </a:r>
            <a:r>
              <a:rPr lang="en-US" sz="2600" dirty="0"/>
              <a:t>-US ‘Privacy Shield’ </a:t>
            </a:r>
            <a:r>
              <a:rPr lang="en-US" sz="2600" dirty="0" smtClean="0"/>
              <a:t>(EC adequacy Decision) (</a:t>
            </a:r>
            <a:r>
              <a:rPr lang="en-US" sz="2600" dirty="0"/>
              <a:t>2016) </a:t>
            </a:r>
            <a:endParaRPr lang="en-US" sz="2600" dirty="0" smtClean="0"/>
          </a:p>
          <a:p>
            <a:pPr lvl="1"/>
            <a:r>
              <a:rPr lang="en-US" sz="2200" dirty="0" smtClean="0"/>
              <a:t> made to replace ‘Safe Harbor’ after </a:t>
            </a:r>
            <a:r>
              <a:rPr lang="en-US" sz="2200" i="1" dirty="0" err="1" smtClean="0"/>
              <a:t>Schrems</a:t>
            </a:r>
            <a:r>
              <a:rPr lang="en-US" sz="2200" i="1" dirty="0" smtClean="0"/>
              <a:t> I</a:t>
            </a:r>
            <a:endParaRPr lang="en-US" sz="2200" i="1" dirty="0"/>
          </a:p>
          <a:p>
            <a:pPr lvl="1"/>
            <a:r>
              <a:rPr lang="en-US" sz="2200" dirty="0"/>
              <a:t>also under </a:t>
            </a:r>
            <a:r>
              <a:rPr lang="en-US" sz="2200" dirty="0" smtClean="0"/>
              <a:t>challenge before CJEU (</a:t>
            </a:r>
            <a:r>
              <a:rPr lang="en-US" sz="2200" i="1" dirty="0" smtClean="0"/>
              <a:t>La </a:t>
            </a:r>
            <a:r>
              <a:rPr lang="en-US" sz="2200" i="1" dirty="0"/>
              <a:t>Quadrature du Net v </a:t>
            </a:r>
            <a:r>
              <a:rPr lang="en-US" sz="2200" i="1" dirty="0" smtClean="0"/>
              <a:t>EC </a:t>
            </a:r>
            <a:r>
              <a:rPr lang="en-US" sz="2200" dirty="0" smtClean="0"/>
              <a:t>(Case </a:t>
            </a:r>
            <a:r>
              <a:rPr lang="en-US" sz="2200" dirty="0"/>
              <a:t>T-738/</a:t>
            </a:r>
            <a:r>
              <a:rPr lang="en-US" sz="2200" dirty="0" smtClean="0"/>
              <a:t>16) </a:t>
            </a:r>
            <a:r>
              <a:rPr lang="en-US" sz="2200" i="1" dirty="0" smtClean="0"/>
              <a:t>– </a:t>
            </a:r>
            <a:r>
              <a:rPr lang="en-US" sz="2200" dirty="0" smtClean="0"/>
              <a:t>claims contrary </a:t>
            </a:r>
            <a:r>
              <a:rPr lang="en-US" sz="2200" dirty="0"/>
              <a:t>to </a:t>
            </a:r>
            <a:r>
              <a:rPr lang="en-US" sz="2200" dirty="0" smtClean="0"/>
              <a:t>EU Charter rights </a:t>
            </a:r>
            <a:r>
              <a:rPr lang="mr-IN" sz="2200" dirty="0" smtClean="0"/>
              <a:t>–</a:t>
            </a:r>
            <a:r>
              <a:rPr lang="en-US" sz="2200" dirty="0" smtClean="0"/>
              <a:t> ongoing</a:t>
            </a:r>
          </a:p>
          <a:p>
            <a:pPr lvl="1"/>
            <a:r>
              <a:rPr lang="en-US" sz="2200" dirty="0" smtClean="0"/>
              <a:t>CJEU dismissed another challenge in </a:t>
            </a:r>
            <a:r>
              <a:rPr lang="en-US" sz="2200" i="1" dirty="0" smtClean="0"/>
              <a:t>Digital </a:t>
            </a:r>
            <a:r>
              <a:rPr lang="en-US" sz="2200" i="1" dirty="0"/>
              <a:t>Rights Ireland v </a:t>
            </a:r>
            <a:r>
              <a:rPr lang="en-US" sz="2200" i="1" dirty="0" smtClean="0"/>
              <a:t>EC </a:t>
            </a:r>
            <a:r>
              <a:rPr lang="en-US" sz="2200" dirty="0" smtClean="0">
                <a:hlinkClick r:id="rId2"/>
              </a:rPr>
              <a:t>ECLI</a:t>
            </a:r>
            <a:r>
              <a:rPr lang="en-US" sz="2200" dirty="0">
                <a:hlinkClick r:id="rId2"/>
              </a:rPr>
              <a:t>:EU:T:2017:</a:t>
            </a:r>
            <a:r>
              <a:rPr lang="en-US" sz="2200" dirty="0" smtClean="0">
                <a:hlinkClick r:id="rId2"/>
              </a:rPr>
              <a:t>838</a:t>
            </a:r>
            <a:endParaRPr lang="en-US" sz="2200" dirty="0" smtClean="0"/>
          </a:p>
          <a:p>
            <a:pPr lvl="1"/>
            <a:r>
              <a:rPr lang="en-US" sz="2200" dirty="0" smtClean="0"/>
              <a:t>Shield has now passed its 2</a:t>
            </a:r>
            <a:r>
              <a:rPr lang="en-US" sz="2200" baseline="30000" dirty="0" smtClean="0"/>
              <a:t>nd</a:t>
            </a:r>
            <a:r>
              <a:rPr lang="en-US" sz="2200" dirty="0" smtClean="0"/>
              <a:t> annual review by EC</a:t>
            </a:r>
          </a:p>
          <a:p>
            <a:pPr lvl="1"/>
            <a:r>
              <a:rPr lang="en-US" sz="2200" dirty="0" smtClean="0"/>
              <a:t>Result: Adequacy of Privacy Shield still unresolved</a:t>
            </a:r>
          </a:p>
          <a:p>
            <a:r>
              <a:rPr lang="en-US" sz="2800" dirty="0" smtClean="0"/>
              <a:t>EU-Canada PNR decision (CJEU, 2017)</a:t>
            </a:r>
          </a:p>
          <a:p>
            <a:pPr lvl="1"/>
            <a:r>
              <a:rPr lang="en-US" sz="2400" dirty="0" smtClean="0"/>
              <a:t>‘PNR’ concern transfer of passenger name records</a:t>
            </a:r>
          </a:p>
          <a:p>
            <a:pPr lvl="1"/>
            <a:r>
              <a:rPr lang="en-US" sz="2400" dirty="0" smtClean="0"/>
              <a:t>Although done under an international agreement, held that it must comply with EU CFR data protection (art. 16(2))</a:t>
            </a:r>
          </a:p>
          <a:p>
            <a:pPr lvl="1"/>
            <a:r>
              <a:rPr lang="en-US" sz="2400" dirty="0" smtClean="0"/>
              <a:t>In summary, standards set out in </a:t>
            </a:r>
            <a:r>
              <a:rPr lang="en-US" sz="2400" i="1" dirty="0" err="1" smtClean="0"/>
              <a:t>Schrems</a:t>
            </a:r>
            <a:r>
              <a:rPr lang="en-US" sz="2400" dirty="0" smtClean="0"/>
              <a:t> apply; here CJEU required some improvements, but PNR survived</a:t>
            </a:r>
            <a:endParaRPr lang="en-US" sz="2400" dirty="0"/>
          </a:p>
        </p:txBody>
      </p:sp>
    </p:spTree>
    <p:extLst>
      <p:ext uri="{BB962C8B-B14F-4D97-AF65-F5344CB8AC3E}">
        <p14:creationId xmlns:p14="http://schemas.microsoft.com/office/powerpoint/2010/main" val="705724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countries</a:t>
            </a:r>
            <a:r>
              <a:rPr lang="en-US" dirty="0"/>
              <a:t/>
            </a:r>
            <a:br>
              <a:rPr lang="en-US" dirty="0"/>
            </a:br>
            <a:r>
              <a:rPr lang="en-US" dirty="0"/>
              <a:t>Adequacy decisions (art. 45</a:t>
            </a:r>
            <a:r>
              <a:rPr lang="en-US" dirty="0" smtClean="0"/>
              <a:t>) - Japan</a:t>
            </a:r>
            <a:endParaRPr lang="en-US" dirty="0"/>
          </a:p>
        </p:txBody>
      </p:sp>
      <p:sp>
        <p:nvSpPr>
          <p:cNvPr id="3" name="Content Placeholder 2"/>
          <p:cNvSpPr>
            <a:spLocks noGrp="1"/>
          </p:cNvSpPr>
          <p:nvPr>
            <p:ph idx="1"/>
          </p:nvPr>
        </p:nvSpPr>
        <p:spPr>
          <a:xfrm>
            <a:off x="457200" y="1600200"/>
            <a:ext cx="8229600" cy="4867729"/>
          </a:xfrm>
        </p:spPr>
        <p:txBody>
          <a:bodyPr>
            <a:noAutofit/>
          </a:bodyPr>
          <a:lstStyle/>
          <a:p>
            <a:r>
              <a:rPr lang="en-US" sz="2000" dirty="0" smtClean="0"/>
              <a:t>EU COM </a:t>
            </a:r>
            <a:r>
              <a:rPr lang="en-US" sz="2000" dirty="0" smtClean="0"/>
              <a:t>adequacy Decision in </a:t>
            </a:r>
            <a:r>
              <a:rPr lang="en-US" sz="2000" dirty="0" err="1" smtClean="0"/>
              <a:t>favour</a:t>
            </a:r>
            <a:r>
              <a:rPr lang="en-US" sz="2000" dirty="0" smtClean="0"/>
              <a:t> of Japan’s private sector (January 2019)</a:t>
            </a:r>
          </a:p>
          <a:p>
            <a:pPr lvl="1"/>
            <a:r>
              <a:rPr lang="en-US" sz="1800" dirty="0"/>
              <a:t>F</a:t>
            </a:r>
            <a:r>
              <a:rPr lang="en-US" sz="1800" dirty="0" smtClean="0"/>
              <a:t>irst adequacy Decision under GDPR – very important</a:t>
            </a:r>
          </a:p>
          <a:p>
            <a:pPr lvl="1"/>
            <a:r>
              <a:rPr lang="en-US" sz="1800" dirty="0" smtClean="0"/>
              <a:t>GDPR adequacy involves seven EU </a:t>
            </a:r>
            <a:r>
              <a:rPr lang="en-US" sz="1800" b="1" dirty="0" smtClean="0"/>
              <a:t>procedures</a:t>
            </a:r>
            <a:r>
              <a:rPr lang="en-US" sz="1800" dirty="0" smtClean="0"/>
              <a:t>, incl. scrutiny by the EDPB </a:t>
            </a:r>
            <a:r>
              <a:rPr lang="en-US" sz="1800" dirty="0"/>
              <a:t>and the </a:t>
            </a:r>
            <a:r>
              <a:rPr lang="en-US" sz="1800" dirty="0" smtClean="0"/>
              <a:t>EP (EU </a:t>
            </a:r>
            <a:r>
              <a:rPr lang="en-US" sz="1800" dirty="0" err="1" smtClean="0"/>
              <a:t>Parlt</a:t>
            </a:r>
            <a:r>
              <a:rPr lang="en-US" sz="1800" dirty="0" smtClean="0"/>
              <a:t>, via </a:t>
            </a:r>
            <a:r>
              <a:rPr lang="en-US" sz="1800" dirty="0"/>
              <a:t>LIBE </a:t>
            </a:r>
            <a:r>
              <a:rPr lang="en-US" sz="1800" dirty="0" smtClean="0"/>
              <a:t>Committee), and by Committee of States, and possibly (ex ante) by national courts and CJEU. </a:t>
            </a:r>
          </a:p>
          <a:p>
            <a:pPr lvl="1"/>
            <a:r>
              <a:rPr lang="en-US" sz="1800" dirty="0" smtClean="0"/>
              <a:t>Two Greenleaf articles in Materials: 1</a:t>
            </a:r>
            <a:r>
              <a:rPr lang="en-US" sz="1800" baseline="30000" dirty="0" smtClean="0"/>
              <a:t>st</a:t>
            </a:r>
            <a:r>
              <a:rPr lang="en-US" sz="1800" dirty="0" smtClean="0"/>
              <a:t> </a:t>
            </a:r>
            <a:r>
              <a:rPr lang="en-US" sz="1800" dirty="0" smtClean="0"/>
              <a:t>article (</a:t>
            </a:r>
            <a:r>
              <a:rPr lang="en-US" sz="1800" dirty="0" smtClean="0"/>
              <a:t>‘adequacy discounted’) </a:t>
            </a:r>
            <a:r>
              <a:rPr lang="en-US" sz="1800" dirty="0" err="1" smtClean="0"/>
              <a:t>summarise</a:t>
            </a:r>
            <a:r>
              <a:rPr lang="en-US" sz="1800" dirty="0" smtClean="0"/>
              <a:t> </a:t>
            </a:r>
            <a:r>
              <a:rPr lang="en-US" sz="1800" dirty="0" smtClean="0"/>
              <a:t>my critique of draft Decision; 2</a:t>
            </a:r>
            <a:r>
              <a:rPr lang="en-US" sz="1800" baseline="30000" dirty="0" smtClean="0"/>
              <a:t>nd</a:t>
            </a:r>
            <a:r>
              <a:rPr lang="en-US" sz="1800" dirty="0" smtClean="0"/>
              <a:t> </a:t>
            </a:r>
            <a:r>
              <a:rPr lang="en-US" sz="1800" dirty="0" smtClean="0"/>
              <a:t>article (</a:t>
            </a:r>
            <a:r>
              <a:rPr lang="en-US" sz="1800" dirty="0" smtClean="0"/>
              <a:t>‘different paths’) shows that neither EU </a:t>
            </a:r>
            <a:r>
              <a:rPr lang="en-US" sz="1800" dirty="0" err="1" smtClean="0"/>
              <a:t>Parlt</a:t>
            </a:r>
            <a:r>
              <a:rPr lang="en-US" sz="1800" dirty="0" smtClean="0"/>
              <a:t>, nor EDPB, considered EC had demonstrated adequacy of Japan. Q: Will the decision survive CJEU scrutiny, if that occurs?</a:t>
            </a:r>
          </a:p>
          <a:p>
            <a:pPr lvl="1"/>
            <a:r>
              <a:rPr lang="en-US" sz="1800" dirty="0" smtClean="0"/>
              <a:t>Japan’s ‘mini-adequacy’: Wherever EU insisted Japan’s law fell short of key GDPR requirements, Japan’s PIPC (DPA) added a ‘Supplementary Rule’ adding that protection, but only to apply to PD imported from the EU (</a:t>
            </a:r>
            <a:r>
              <a:rPr lang="en-US" sz="1800" dirty="0" err="1" smtClean="0"/>
              <a:t>ie</a:t>
            </a:r>
            <a:r>
              <a:rPr lang="en-US" sz="1800" dirty="0" smtClean="0"/>
              <a:t> additional protections for those in EU, none for Japanese residents</a:t>
            </a:r>
            <a:r>
              <a:rPr lang="en-US" sz="1400" dirty="0" smtClean="0"/>
              <a:t>)</a:t>
            </a:r>
            <a:r>
              <a:rPr lang="en-US" sz="1400" dirty="0" smtClean="0"/>
              <a:t>.</a:t>
            </a:r>
            <a:endParaRPr lang="en-US" sz="1400" dirty="0" smtClean="0"/>
          </a:p>
        </p:txBody>
      </p:sp>
    </p:spTree>
    <p:extLst>
      <p:ext uri="{BB962C8B-B14F-4D97-AF65-F5344CB8AC3E}">
        <p14:creationId xmlns:p14="http://schemas.microsoft.com/office/powerpoint/2010/main" val="3343722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a:t>
            </a:r>
            <a:r>
              <a:rPr lang="en-US" sz="3600" dirty="0" smtClean="0"/>
              <a:t>countries</a:t>
            </a:r>
            <a:br>
              <a:rPr lang="en-US" sz="3600" dirty="0" smtClean="0"/>
            </a:br>
            <a:r>
              <a:rPr lang="en-US" sz="3600" dirty="0" smtClean="0"/>
              <a:t>Adequacy </a:t>
            </a:r>
            <a:r>
              <a:rPr lang="en-US" sz="3600" dirty="0"/>
              <a:t>decisions (art. 45) </a:t>
            </a:r>
            <a:r>
              <a:rPr lang="mr-IN" sz="3600" dirty="0" smtClean="0"/>
              <a:t>–</a:t>
            </a:r>
            <a:r>
              <a:rPr lang="en-US" sz="3600" dirty="0" smtClean="0"/>
              <a:t> Japan (cont.)</a:t>
            </a:r>
            <a:endParaRPr lang="en-US" sz="3600" dirty="0"/>
          </a:p>
        </p:txBody>
      </p:sp>
      <p:sp>
        <p:nvSpPr>
          <p:cNvPr id="3" name="Content Placeholder 2"/>
          <p:cNvSpPr>
            <a:spLocks noGrp="1"/>
          </p:cNvSpPr>
          <p:nvPr>
            <p:ph idx="1"/>
          </p:nvPr>
        </p:nvSpPr>
        <p:spPr/>
        <p:txBody>
          <a:bodyPr>
            <a:normAutofit lnSpcReduction="10000"/>
          </a:bodyPr>
          <a:lstStyle/>
          <a:p>
            <a:r>
              <a:rPr lang="en-US" sz="1800" dirty="0" smtClean="0"/>
              <a:t>Neither the EDPB nor the </a:t>
            </a:r>
            <a:r>
              <a:rPr lang="en-US" sz="1800" dirty="0"/>
              <a:t>European Parliament </a:t>
            </a:r>
            <a:r>
              <a:rPr lang="en-US" sz="1800" dirty="0" smtClean="0"/>
              <a:t>found that the Commission had demonstrated that Japan’s protections were adequate. But they did not reject it.</a:t>
            </a:r>
          </a:p>
          <a:p>
            <a:r>
              <a:rPr lang="en-US" sz="1800" dirty="0" smtClean="0"/>
              <a:t>Main </a:t>
            </a:r>
            <a:r>
              <a:rPr lang="en-US" sz="1800" dirty="0"/>
              <a:t>heads of critique (GG, </a:t>
            </a:r>
            <a:r>
              <a:rPr lang="en-US" sz="1800" dirty="0" smtClean="0"/>
              <a:t>European Parliament (EP) </a:t>
            </a:r>
            <a:r>
              <a:rPr lang="en-US" sz="1800" dirty="0"/>
              <a:t>or EDPB): </a:t>
            </a:r>
          </a:p>
          <a:p>
            <a:pPr marL="971550" lvl="1" indent="-514350">
              <a:buFont typeface="+mj-lt"/>
              <a:buAutoNum type="arabicPeriod"/>
            </a:pPr>
            <a:r>
              <a:rPr lang="en-US" sz="1600" dirty="0"/>
              <a:t>Will some EU PD fall outside Japan’s definition of what is protected? (GG; EP)</a:t>
            </a:r>
          </a:p>
          <a:p>
            <a:pPr marL="971550" lvl="1" indent="-514350">
              <a:buFont typeface="+mj-lt"/>
              <a:buAutoNum type="arabicPeriod"/>
            </a:pPr>
            <a:r>
              <a:rPr lang="en-US" sz="1600" dirty="0"/>
              <a:t>Does (or can) the enforcement of Japan’s data privacy laws meet the GDPR (GG; EP)</a:t>
            </a:r>
          </a:p>
          <a:p>
            <a:pPr marL="971550" lvl="1" indent="-514350">
              <a:buFont typeface="+mj-lt"/>
              <a:buAutoNum type="arabicPeriod"/>
            </a:pPr>
            <a:r>
              <a:rPr lang="en-US" sz="1600" dirty="0"/>
              <a:t>Can a consent-based mechanism for onward transfers be protective enough? (GG; EP)</a:t>
            </a:r>
          </a:p>
          <a:p>
            <a:pPr marL="971550" lvl="1" indent="-514350">
              <a:buFont typeface="+mj-lt"/>
              <a:buAutoNum type="arabicPeriod"/>
            </a:pPr>
            <a:r>
              <a:rPr lang="en-US" sz="1600" dirty="0"/>
              <a:t>Will permanent distinctions between EU-sourced and Japan-sourced data  be enforced? (EP)</a:t>
            </a:r>
          </a:p>
          <a:p>
            <a:pPr marL="971550" lvl="1" indent="-514350">
              <a:buFont typeface="+mj-lt"/>
              <a:buAutoNum type="arabicPeriod"/>
            </a:pPr>
            <a:r>
              <a:rPr lang="en-US" sz="1600" dirty="0"/>
              <a:t>Can Japan find third countries’ laws adequate under Japanese law WITHOUT </a:t>
            </a:r>
            <a:r>
              <a:rPr lang="en-US" sz="1600" dirty="0" err="1"/>
              <a:t>Supp</a:t>
            </a:r>
            <a:r>
              <a:rPr lang="en-US" sz="1600" dirty="0"/>
              <a:t> Rules? (EDPB)</a:t>
            </a:r>
          </a:p>
          <a:p>
            <a:pPr marL="971550" lvl="1" indent="-514350">
              <a:buFont typeface="+mj-lt"/>
              <a:buAutoNum type="arabicPeriod"/>
            </a:pPr>
            <a:r>
              <a:rPr lang="en-US" sz="1600" dirty="0"/>
              <a:t>Can a law, part of which can benefit only Europeans be ‘essentially equivalent’? (GG only) </a:t>
            </a:r>
          </a:p>
          <a:p>
            <a:pPr marL="971550" lvl="1" indent="-514350">
              <a:buFont typeface="+mj-lt"/>
              <a:buAutoNum type="arabicPeriod"/>
            </a:pPr>
            <a:r>
              <a:rPr lang="en-US" sz="1600" dirty="0"/>
              <a:t>Japan’s laws do not cover automated processing, profiling, or DM (EP) or many others (GG)</a:t>
            </a:r>
          </a:p>
          <a:p>
            <a:pPr marL="971550" lvl="1" indent="-514350">
              <a:buFont typeface="+mj-lt"/>
              <a:buAutoNum type="arabicPeriod"/>
            </a:pPr>
            <a:r>
              <a:rPr lang="en-US" sz="1600" dirty="0"/>
              <a:t>Is access by Japan’s public sector protected? (voluntary disclosures; mass surveillance; binding effect)  (EP; EDPB)</a:t>
            </a:r>
          </a:p>
          <a:p>
            <a:endParaRPr lang="en-US" dirty="0"/>
          </a:p>
        </p:txBody>
      </p:sp>
    </p:spTree>
    <p:extLst>
      <p:ext uri="{BB962C8B-B14F-4D97-AF65-F5344CB8AC3E}">
        <p14:creationId xmlns:p14="http://schemas.microsoft.com/office/powerpoint/2010/main" val="594021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countries</a:t>
            </a:r>
            <a:r>
              <a:rPr lang="en-US" dirty="0"/>
              <a:t/>
            </a:r>
            <a:br>
              <a:rPr lang="en-US" dirty="0"/>
            </a:br>
            <a:r>
              <a:rPr lang="en-US" dirty="0"/>
              <a:t>Adequacy decisions (art. 45) - </a:t>
            </a:r>
            <a:r>
              <a:rPr lang="en-US" dirty="0" smtClean="0"/>
              <a:t>Others</a:t>
            </a:r>
            <a:endParaRPr lang="en-US" dirty="0"/>
          </a:p>
        </p:txBody>
      </p:sp>
      <p:sp>
        <p:nvSpPr>
          <p:cNvPr id="3" name="Content Placeholder 2"/>
          <p:cNvSpPr>
            <a:spLocks noGrp="1"/>
          </p:cNvSpPr>
          <p:nvPr>
            <p:ph idx="1"/>
          </p:nvPr>
        </p:nvSpPr>
        <p:spPr>
          <a:xfrm>
            <a:off x="457200" y="1600200"/>
            <a:ext cx="8229600" cy="4804229"/>
          </a:xfrm>
        </p:spPr>
        <p:txBody>
          <a:bodyPr>
            <a:normAutofit fontScale="70000" lnSpcReduction="20000"/>
          </a:bodyPr>
          <a:lstStyle/>
          <a:p>
            <a:r>
              <a:rPr lang="en-US" dirty="0" smtClean="0"/>
              <a:t>Q: Will other countries say ‘I’ll have what Japan’s having”? </a:t>
            </a:r>
            <a:r>
              <a:rPr lang="mr-IN" dirty="0" smtClean="0"/>
              <a:t>–</a:t>
            </a:r>
            <a:r>
              <a:rPr lang="en-US" dirty="0" smtClean="0"/>
              <a:t> if so, what will be the effect?</a:t>
            </a:r>
          </a:p>
          <a:p>
            <a:r>
              <a:rPr lang="en-US" dirty="0" smtClean="0"/>
              <a:t>Japan’s APEC-CBPRs </a:t>
            </a:r>
            <a:r>
              <a:rPr lang="en-US" dirty="0"/>
              <a:t>‘back door’ </a:t>
            </a:r>
            <a:r>
              <a:rPr lang="en-US" dirty="0" smtClean="0"/>
              <a:t>failed</a:t>
            </a:r>
          </a:p>
          <a:p>
            <a:pPr lvl="1"/>
            <a:r>
              <a:rPr lang="en-US" dirty="0" smtClean="0"/>
              <a:t>EU COM </a:t>
            </a:r>
            <a:r>
              <a:rPr lang="en-US" dirty="0" smtClean="0"/>
              <a:t>will not </a:t>
            </a:r>
            <a:r>
              <a:rPr lang="en-US" dirty="0"/>
              <a:t>allow, as part of </a:t>
            </a:r>
            <a:r>
              <a:rPr lang="en-US" dirty="0" smtClean="0"/>
              <a:t>adequacy,  </a:t>
            </a:r>
            <a:r>
              <a:rPr lang="en-US" dirty="0"/>
              <a:t>onward </a:t>
            </a:r>
            <a:r>
              <a:rPr lang="en-US" dirty="0" smtClean="0"/>
              <a:t>transfers simply </a:t>
            </a:r>
            <a:r>
              <a:rPr lang="en-US" dirty="0" smtClean="0"/>
              <a:t>because a company is </a:t>
            </a:r>
            <a:r>
              <a:rPr lang="en-US" dirty="0"/>
              <a:t>APEC-CBPRs certified </a:t>
            </a:r>
            <a:r>
              <a:rPr lang="en-US" dirty="0" smtClean="0"/>
              <a:t>(Japan </a:t>
            </a:r>
            <a:r>
              <a:rPr lang="en-US" dirty="0"/>
              <a:t>Decision)</a:t>
            </a:r>
            <a:r>
              <a:rPr lang="en-US" dirty="0" smtClean="0"/>
              <a:t>.</a:t>
            </a:r>
          </a:p>
          <a:p>
            <a:pPr lvl="1"/>
            <a:r>
              <a:rPr lang="en-US" dirty="0" smtClean="0"/>
              <a:t>What business case remains for APEC-CBPRs certification? </a:t>
            </a:r>
            <a:endParaRPr lang="en-US" dirty="0"/>
          </a:p>
          <a:p>
            <a:r>
              <a:rPr lang="en-US" dirty="0" smtClean="0"/>
              <a:t>Next adequacy decision likely to concern Korea</a:t>
            </a:r>
          </a:p>
          <a:p>
            <a:pPr lvl="1"/>
            <a:r>
              <a:rPr lang="en-US" dirty="0" smtClean="0"/>
              <a:t>See Greenleaf ‘different paths’ for new Korean </a:t>
            </a:r>
            <a:r>
              <a:rPr lang="en-US" dirty="0" smtClean="0"/>
              <a:t>approach; </a:t>
            </a:r>
            <a:r>
              <a:rPr lang="en-US" dirty="0" smtClean="0"/>
              <a:t>legislation aimed at comprehensive </a:t>
            </a:r>
            <a:r>
              <a:rPr lang="en-US" dirty="0" smtClean="0"/>
              <a:t>adequacy, with all changes benefiting Koreans as well as EU.</a:t>
            </a:r>
          </a:p>
          <a:p>
            <a:r>
              <a:rPr lang="en-US" dirty="0" smtClean="0"/>
              <a:t>Other negotiations</a:t>
            </a:r>
            <a:endParaRPr lang="en-US" dirty="0" smtClean="0"/>
          </a:p>
          <a:p>
            <a:pPr lvl="1"/>
            <a:r>
              <a:rPr lang="en-US" dirty="0" smtClean="0"/>
              <a:t>Mauritius has also entered preliminary talks with </a:t>
            </a:r>
            <a:r>
              <a:rPr lang="en-US" dirty="0" smtClean="0"/>
              <a:t>EU COM</a:t>
            </a:r>
            <a:endParaRPr lang="en-US" dirty="0" smtClean="0"/>
          </a:p>
          <a:p>
            <a:pPr lvl="1"/>
            <a:r>
              <a:rPr lang="en-US" dirty="0" smtClean="0"/>
              <a:t>Status of other adequacy applications to </a:t>
            </a:r>
            <a:r>
              <a:rPr lang="en-US" dirty="0" smtClean="0"/>
              <a:t>EU COM </a:t>
            </a:r>
            <a:r>
              <a:rPr lang="en-US" dirty="0" smtClean="0"/>
              <a:t>is </a:t>
            </a:r>
            <a:r>
              <a:rPr lang="en-US" dirty="0" smtClean="0"/>
              <a:t>unknown, but it is very interested in </a:t>
            </a:r>
            <a:r>
              <a:rPr lang="en-US" dirty="0" err="1" smtClean="0"/>
              <a:t>Mercosur</a:t>
            </a:r>
            <a:r>
              <a:rPr lang="en-US" dirty="0" smtClean="0"/>
              <a:t> countries (Argentina, Brazil) because of recent trade agreements.</a:t>
            </a:r>
          </a:p>
          <a:p>
            <a:pPr lvl="1"/>
            <a:r>
              <a:rPr lang="en-US" dirty="0" smtClean="0"/>
              <a:t>Renewal of all existing adequate countries will be reviewed in 2019.</a:t>
            </a:r>
            <a:endParaRPr lang="en-US" dirty="0"/>
          </a:p>
        </p:txBody>
      </p:sp>
    </p:spTree>
    <p:extLst>
      <p:ext uri="{BB962C8B-B14F-4D97-AF65-F5344CB8AC3E}">
        <p14:creationId xmlns:p14="http://schemas.microsoft.com/office/powerpoint/2010/main" val="3260128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countries</a:t>
            </a:r>
            <a:br>
              <a:rPr lang="en-US" sz="3600" dirty="0"/>
            </a:br>
            <a:r>
              <a:rPr lang="en-US" sz="4000" dirty="0" smtClean="0"/>
              <a:t>Other approved methods of transfer</a:t>
            </a:r>
            <a:endParaRPr lang="en-US" sz="4000" dirty="0"/>
          </a:p>
        </p:txBody>
      </p:sp>
      <p:sp>
        <p:nvSpPr>
          <p:cNvPr id="3" name="Content Placeholder 2"/>
          <p:cNvSpPr>
            <a:spLocks noGrp="1"/>
          </p:cNvSpPr>
          <p:nvPr>
            <p:ph idx="1"/>
          </p:nvPr>
        </p:nvSpPr>
        <p:spPr/>
        <p:txBody>
          <a:bodyPr>
            <a:normAutofit fontScale="62500" lnSpcReduction="20000"/>
          </a:bodyPr>
          <a:lstStyle/>
          <a:p>
            <a:r>
              <a:rPr lang="en-US" dirty="0" smtClean="0"/>
              <a:t>‘Appropriate </a:t>
            </a:r>
            <a:r>
              <a:rPr lang="en-US" dirty="0"/>
              <a:t>safeguards’ (</a:t>
            </a:r>
            <a:r>
              <a:rPr lang="en-US" dirty="0">
                <a:hlinkClick r:id="rId2"/>
              </a:rPr>
              <a:t>art. 46</a:t>
            </a:r>
            <a:r>
              <a:rPr lang="en-US" dirty="0" smtClean="0"/>
              <a:t>) </a:t>
            </a:r>
          </a:p>
          <a:p>
            <a:pPr lvl="1"/>
            <a:r>
              <a:rPr lang="en-US" dirty="0"/>
              <a:t>M</a:t>
            </a:r>
            <a:r>
              <a:rPr lang="en-US" dirty="0" smtClean="0"/>
              <a:t>ay be by:</a:t>
            </a:r>
          </a:p>
          <a:p>
            <a:pPr marL="1371600" lvl="2" indent="-514350">
              <a:buFont typeface="+mj-lt"/>
              <a:buAutoNum type="arabicPeriod"/>
            </a:pPr>
            <a:r>
              <a:rPr lang="en-US" dirty="0" smtClean="0"/>
              <a:t>Enforceable agreements between public bodies</a:t>
            </a:r>
            <a:r>
              <a:rPr lang="en-US" dirty="0" smtClean="0"/>
              <a:t>;</a:t>
            </a:r>
          </a:p>
          <a:p>
            <a:pPr marL="1828800" lvl="3" indent="-514350"/>
            <a:r>
              <a:rPr lang="en-US" dirty="0" smtClean="0"/>
              <a:t>May be necessary for US Cloud Act (M#6)</a:t>
            </a:r>
            <a:endParaRPr lang="en-US" dirty="0" smtClean="0"/>
          </a:p>
          <a:p>
            <a:pPr marL="1371600" lvl="2" indent="-514350">
              <a:buFont typeface="+mj-lt"/>
              <a:buAutoNum type="arabicPeriod"/>
            </a:pPr>
            <a:r>
              <a:rPr lang="en-US" dirty="0" smtClean="0"/>
              <a:t>Binding corporate rules (BCRs) (art. 47) - known;</a:t>
            </a:r>
          </a:p>
          <a:p>
            <a:pPr marL="1371600" lvl="2" indent="-514350">
              <a:buFont typeface="+mj-lt"/>
              <a:buAutoNum type="arabicPeriod"/>
            </a:pPr>
            <a:r>
              <a:rPr lang="en-US" dirty="0" smtClean="0"/>
              <a:t>Standard data protection clauses (art. 93(2) - known;</a:t>
            </a:r>
          </a:p>
          <a:p>
            <a:pPr marL="1371600" lvl="2" indent="-514350">
              <a:buFont typeface="+mj-lt"/>
              <a:buAutoNum type="arabicPeriod"/>
            </a:pPr>
            <a:r>
              <a:rPr lang="en-US" dirty="0" smtClean="0"/>
              <a:t>Approved code of conduct (art. 40) - unknown</a:t>
            </a:r>
          </a:p>
          <a:p>
            <a:pPr marL="1371600" lvl="2" indent="-514350">
              <a:buFont typeface="+mj-lt"/>
              <a:buAutoNum type="arabicPeriod"/>
            </a:pPr>
            <a:r>
              <a:rPr lang="en-US" dirty="0" smtClean="0"/>
              <a:t>Approved certification mechanism (art. 42) - unknown</a:t>
            </a:r>
          </a:p>
          <a:p>
            <a:pPr lvl="1"/>
            <a:r>
              <a:rPr lang="en-US" dirty="0" smtClean="0"/>
              <a:t>Must always be enforceable; (arguably) must provide ‘essentially equivalent’ protections (</a:t>
            </a:r>
            <a:r>
              <a:rPr lang="en-US" i="1" dirty="0" err="1" smtClean="0"/>
              <a:t>Schrems</a:t>
            </a:r>
            <a:r>
              <a:rPr lang="en-US" i="1" dirty="0" smtClean="0"/>
              <a:t> II </a:t>
            </a:r>
            <a:r>
              <a:rPr lang="en-US" dirty="0" smtClean="0"/>
              <a:t>case re </a:t>
            </a:r>
            <a:r>
              <a:rPr lang="en-US" dirty="0" smtClean="0"/>
              <a:t>SCCs </a:t>
            </a:r>
            <a:r>
              <a:rPr lang="en-US" dirty="0" smtClean="0"/>
              <a:t>pending); subject to consistency mechanism</a:t>
            </a:r>
          </a:p>
          <a:p>
            <a:pPr lvl="1"/>
            <a:r>
              <a:rPr lang="en-US" dirty="0"/>
              <a:t>W</a:t>
            </a:r>
            <a:r>
              <a:rPr lang="en-US" dirty="0" smtClean="0"/>
              <a:t>here applicable, no DPA approval needed. </a:t>
            </a:r>
          </a:p>
          <a:p>
            <a:r>
              <a:rPr lang="en-US" dirty="0" smtClean="0"/>
              <a:t>Derogations </a:t>
            </a:r>
            <a:r>
              <a:rPr lang="en-US" dirty="0"/>
              <a:t>(</a:t>
            </a:r>
            <a:r>
              <a:rPr lang="en-US" dirty="0">
                <a:hlinkClick r:id="rId3"/>
              </a:rPr>
              <a:t>art. </a:t>
            </a:r>
            <a:r>
              <a:rPr lang="en-US" dirty="0" smtClean="0">
                <a:hlinkClick r:id="rId3"/>
              </a:rPr>
              <a:t>49</a:t>
            </a:r>
            <a:r>
              <a:rPr lang="en-US" dirty="0" smtClean="0"/>
              <a:t>)</a:t>
            </a:r>
            <a:endParaRPr lang="en-US" dirty="0" smtClean="0"/>
          </a:p>
          <a:p>
            <a:pPr lvl="1"/>
            <a:r>
              <a:rPr lang="en-US" dirty="0" smtClean="0"/>
              <a:t>8 categories (</a:t>
            </a:r>
            <a:r>
              <a:rPr lang="en-US" dirty="0" smtClean="0"/>
              <a:t>incl. </a:t>
            </a:r>
            <a:r>
              <a:rPr lang="en-US" dirty="0" smtClean="0"/>
              <a:t>explicit consent) to be assessed for specific situations – transfers will be at controller’s risk</a:t>
            </a:r>
          </a:p>
          <a:p>
            <a:pPr lvl="1"/>
            <a:r>
              <a:rPr lang="en-US" dirty="0" smtClean="0"/>
              <a:t>EDPB says that consent must remain the exception not the </a:t>
            </a:r>
            <a:r>
              <a:rPr lang="en-US" dirty="0" smtClean="0"/>
              <a:t>rule</a:t>
            </a:r>
          </a:p>
          <a:p>
            <a:pPr lvl="1"/>
            <a:r>
              <a:rPr lang="en-US" dirty="0" smtClean="0"/>
              <a:t>Faber (M#4) argues it is easier to rely on GDPR art. 49 for consent-based transfers than it was under Directive </a:t>
            </a:r>
            <a:r>
              <a:rPr lang="mr-IN" dirty="0" smtClean="0"/>
              <a:t>–</a:t>
            </a:r>
            <a:r>
              <a:rPr lang="en-US" dirty="0" smtClean="0"/>
              <a:t> but getting consent is more difficult.</a:t>
            </a:r>
            <a:endParaRPr lang="en-US" dirty="0"/>
          </a:p>
        </p:txBody>
      </p:sp>
    </p:spTree>
    <p:extLst>
      <p:ext uri="{BB962C8B-B14F-4D97-AF65-F5344CB8AC3E}">
        <p14:creationId xmlns:p14="http://schemas.microsoft.com/office/powerpoint/2010/main" val="2631519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9 Transfers to 3</a:t>
            </a:r>
            <a:r>
              <a:rPr lang="en-US" sz="2800" baseline="30000" dirty="0"/>
              <a:t>rd</a:t>
            </a:r>
            <a:r>
              <a:rPr lang="en-US" sz="2800" dirty="0"/>
              <a:t> countries</a:t>
            </a:r>
            <a:br>
              <a:rPr lang="en-US" sz="2800" dirty="0"/>
            </a:br>
            <a:r>
              <a:rPr lang="en-US" sz="3200" dirty="0"/>
              <a:t>Other approved methods of </a:t>
            </a:r>
            <a:r>
              <a:rPr lang="en-US" sz="3200" dirty="0" smtClean="0"/>
              <a:t>transfer (cont.)</a:t>
            </a:r>
            <a:endParaRPr lang="en-US" sz="3200" dirty="0"/>
          </a:p>
        </p:txBody>
      </p:sp>
      <p:sp>
        <p:nvSpPr>
          <p:cNvPr id="3" name="Content Placeholder 2"/>
          <p:cNvSpPr>
            <a:spLocks noGrp="1"/>
          </p:cNvSpPr>
          <p:nvPr>
            <p:ph idx="1"/>
          </p:nvPr>
        </p:nvSpPr>
        <p:spPr/>
        <p:txBody>
          <a:bodyPr>
            <a:normAutofit fontScale="92500" lnSpcReduction="10000"/>
          </a:bodyPr>
          <a:lstStyle/>
          <a:p>
            <a:pPr marL="342900" lvl="1" indent="-342900">
              <a:buFont typeface="Arial"/>
              <a:buChar char="•"/>
            </a:pPr>
            <a:r>
              <a:rPr lang="en-US" i="1" dirty="0"/>
              <a:t>Data Protection Commissioner v Facebook Ireland Ltd &amp; </a:t>
            </a:r>
            <a:r>
              <a:rPr lang="en-US" i="1" dirty="0" err="1"/>
              <a:t>Schrems</a:t>
            </a:r>
            <a:r>
              <a:rPr lang="en-US" dirty="0"/>
              <a:t> </a:t>
            </a:r>
            <a:r>
              <a:rPr lang="en-US" dirty="0" smtClean="0"/>
              <a:t>(‘</a:t>
            </a:r>
            <a:r>
              <a:rPr lang="en-US" dirty="0" err="1" smtClean="0"/>
              <a:t>Schrems</a:t>
            </a:r>
            <a:r>
              <a:rPr lang="en-US" dirty="0" smtClean="0"/>
              <a:t> </a:t>
            </a:r>
            <a:r>
              <a:rPr lang="en-US" dirty="0"/>
              <a:t>II</a:t>
            </a:r>
            <a:r>
              <a:rPr lang="en-US" dirty="0" smtClean="0"/>
              <a:t>’</a:t>
            </a:r>
            <a:r>
              <a:rPr lang="en-US" dirty="0"/>
              <a:t>) (M#5</a:t>
            </a:r>
            <a:r>
              <a:rPr lang="en-US" dirty="0" smtClean="0"/>
              <a:t>)</a:t>
            </a:r>
            <a:endParaRPr lang="en-US" dirty="0" smtClean="0"/>
          </a:p>
          <a:p>
            <a:pPr marL="742950" lvl="2" indent="-342900"/>
            <a:r>
              <a:rPr lang="en-US" dirty="0"/>
              <a:t>L</a:t>
            </a:r>
            <a:r>
              <a:rPr lang="en-US" dirty="0" smtClean="0"/>
              <a:t>itigation challenges Facebook  </a:t>
            </a:r>
            <a:r>
              <a:rPr lang="en-US" dirty="0"/>
              <a:t>Ireland’s </a:t>
            </a:r>
            <a:r>
              <a:rPr lang="en-US" dirty="0" smtClean="0"/>
              <a:t>transfer of </a:t>
            </a:r>
            <a:r>
              <a:rPr lang="en-US" dirty="0" err="1"/>
              <a:t>Schrems</a:t>
            </a:r>
            <a:r>
              <a:rPr lang="en-US" dirty="0"/>
              <a:t>’ PD to Facebook </a:t>
            </a:r>
            <a:r>
              <a:rPr lang="en-US" dirty="0" smtClean="0"/>
              <a:t>US, by use </a:t>
            </a:r>
            <a:r>
              <a:rPr lang="en-US" dirty="0" smtClean="0"/>
              <a:t>of </a:t>
            </a:r>
            <a:r>
              <a:rPr lang="en-US" dirty="0" smtClean="0"/>
              <a:t>Standard Contractual Clauses </a:t>
            </a:r>
            <a:r>
              <a:rPr lang="en-US" dirty="0" smtClean="0"/>
              <a:t>(SCCs) (approved by EU COM in 2010).</a:t>
            </a:r>
          </a:p>
          <a:p>
            <a:pPr marL="742950" lvl="2" indent="-342900"/>
            <a:r>
              <a:rPr lang="en-US" dirty="0" smtClean="0"/>
              <a:t>Basis of attack is similar to the (unresolved) case against EU-US Privacy Shield, that EU data subjects do not have adequate protection against mass surveillance by US public authorities, and no judicial remedies, so there are no art. 46 ‘appropriate safeguards’.</a:t>
            </a:r>
          </a:p>
          <a:p>
            <a:pPr marL="742950" lvl="2" indent="-342900"/>
            <a:r>
              <a:rPr lang="en-US" dirty="0" smtClean="0"/>
              <a:t>Irish DPA decided she could not strike down SCCs, so requested Irish HC to refer the Q to the CJEU</a:t>
            </a:r>
          </a:p>
          <a:p>
            <a:pPr marL="742950" lvl="2" indent="-342900"/>
            <a:r>
              <a:rPr lang="en-US" dirty="0" smtClean="0"/>
              <a:t>CJEU held oral hearings on 9 July 2019. Unresolved but crucial.</a:t>
            </a:r>
            <a:endParaRPr lang="en-US" dirty="0" smtClean="0"/>
          </a:p>
          <a:p>
            <a:pPr marL="742950" lvl="2" indent="-342900"/>
            <a:endParaRPr lang="en-US" i="1" dirty="0" smtClean="0"/>
          </a:p>
        </p:txBody>
      </p:sp>
    </p:spTree>
    <p:extLst>
      <p:ext uri="{BB962C8B-B14F-4D97-AF65-F5344CB8AC3E}">
        <p14:creationId xmlns:p14="http://schemas.microsoft.com/office/powerpoint/2010/main" val="88342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10 Global effect of GDPR on 3</a:t>
            </a:r>
            <a:r>
              <a:rPr lang="en-US" sz="4000" baseline="30000" dirty="0" smtClean="0"/>
              <a:t>rd</a:t>
            </a:r>
            <a:r>
              <a:rPr lang="en-US" sz="4000" dirty="0" smtClean="0"/>
              <a:t> countries</a:t>
            </a:r>
            <a:br>
              <a:rPr lang="en-US" sz="4000" dirty="0" smtClean="0"/>
            </a:br>
            <a:r>
              <a:rPr lang="en-US" sz="4000" dirty="0" smtClean="0"/>
              <a:t>‘Gold standard’ &amp; ‘GDPR creep’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‘Gold standard’ effect of </a:t>
            </a:r>
            <a:r>
              <a:rPr lang="en-US" dirty="0" smtClean="0"/>
              <a:t>emulation </a:t>
            </a:r>
          </a:p>
          <a:p>
            <a:pPr lvl="1"/>
            <a:r>
              <a:rPr lang="en-US" dirty="0" smtClean="0"/>
              <a:t>Effect </a:t>
            </a:r>
            <a:r>
              <a:rPr lang="en-US" dirty="0" smtClean="0"/>
              <a:t>of 1995 Directive: on average, countries outside Europe with DP laws adopted 7/10 of the principles distinctive of the Directive (2012, see Reference) – probably higher now</a:t>
            </a:r>
          </a:p>
          <a:p>
            <a:pPr lvl="1"/>
            <a:r>
              <a:rPr lang="en-US" dirty="0" smtClean="0"/>
              <a:t>Since GDPR provisions became known in 2012, most countries enacting / revising DP laws have been heavily influenced by GDPR (</a:t>
            </a:r>
            <a:r>
              <a:rPr lang="en-US" dirty="0" err="1" smtClean="0"/>
              <a:t>v.recent</a:t>
            </a:r>
            <a:r>
              <a:rPr lang="en-US" dirty="0" smtClean="0"/>
              <a:t>: Algeria; Brazil; Thailand; Uganda); </a:t>
            </a:r>
          </a:p>
          <a:p>
            <a:pPr lvl="1"/>
            <a:r>
              <a:rPr lang="en-US" dirty="0" smtClean="0"/>
              <a:t>Such </a:t>
            </a:r>
            <a:r>
              <a:rPr lang="en-US" b="1" i="1" dirty="0" smtClean="0"/>
              <a:t>de jure </a:t>
            </a:r>
            <a:r>
              <a:rPr lang="en-US" dirty="0" smtClean="0"/>
              <a:t>emulation does not require adequacy decisions</a:t>
            </a:r>
          </a:p>
          <a:p>
            <a:r>
              <a:rPr lang="en-US" dirty="0" smtClean="0"/>
              <a:t>The ‘GDPR creep’ caused by international trade</a:t>
            </a:r>
          </a:p>
          <a:p>
            <a:pPr lvl="1"/>
            <a:r>
              <a:rPr lang="en-US" dirty="0" smtClean="0"/>
              <a:t>Vertical effect: ‘head offices’ impose GDBR on branches (</a:t>
            </a:r>
            <a:r>
              <a:rPr lang="en-US" dirty="0" err="1" smtClean="0"/>
              <a:t>Eg</a:t>
            </a:r>
            <a:r>
              <a:rPr lang="en-US" dirty="0" smtClean="0"/>
              <a:t> Microsoft decision to implement GDPR worldwide)</a:t>
            </a:r>
          </a:p>
          <a:p>
            <a:pPr lvl="1"/>
            <a:r>
              <a:rPr lang="en-US" dirty="0" smtClean="0"/>
              <a:t>Horizontal effect: global companies require suppliers to be ‘GBPR compliant’</a:t>
            </a:r>
          </a:p>
          <a:p>
            <a:pPr marL="457200" lvl="1" indent="0">
              <a:buNone/>
            </a:pPr>
            <a:r>
              <a:rPr lang="en-US" b="1" i="1" dirty="0" smtClean="0"/>
              <a:t>De facto </a:t>
            </a:r>
            <a:r>
              <a:rPr lang="en-US" dirty="0" smtClean="0"/>
              <a:t>extra-territorial effect (see Greenleaf ‘GDPR Creep’ </a:t>
            </a:r>
            <a:r>
              <a:rPr lang="en-US" dirty="0"/>
              <a:t>article (M#14</a:t>
            </a:r>
            <a:r>
              <a:rPr lang="en-US" dirty="0" smtClean="0"/>
              <a:t>)</a:t>
            </a:r>
            <a:r>
              <a:rPr lang="en-US" dirty="0" smtClean="0"/>
              <a:t>)</a:t>
            </a:r>
            <a:r>
              <a:rPr lang="en-US" dirty="0" smtClean="0"/>
              <a:t>, but without the benefits of enforcement</a:t>
            </a:r>
            <a:endParaRPr lang="en-US" dirty="0"/>
          </a:p>
        </p:txBody>
      </p:sp>
    </p:spTree>
    <p:extLst>
      <p:ext uri="{BB962C8B-B14F-4D97-AF65-F5344CB8AC3E}">
        <p14:creationId xmlns:p14="http://schemas.microsoft.com/office/powerpoint/2010/main" val="2776947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10 Global effects </a:t>
            </a:r>
            <a:r>
              <a:rPr lang="en-US" sz="3600" dirty="0" smtClean="0"/>
              <a:t/>
            </a:r>
            <a:br>
              <a:rPr lang="en-US" sz="3600" dirty="0" smtClean="0"/>
            </a:br>
            <a:r>
              <a:rPr lang="en-US" sz="3600" dirty="0" smtClean="0"/>
              <a:t>Global Convention 108+ (‘GDPR Lite’)</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smtClean="0"/>
              <a:t>Convention 108 has evolved in parallel with EU laws:</a:t>
            </a:r>
          </a:p>
          <a:p>
            <a:pPr marL="514350" indent="-514350">
              <a:buFont typeface="+mj-lt"/>
              <a:buAutoNum type="arabicPeriod"/>
            </a:pPr>
            <a:r>
              <a:rPr lang="en-US" sz="2800" dirty="0" smtClean="0"/>
              <a:t>Council of Europe Convention 108 </a:t>
            </a:r>
          </a:p>
          <a:p>
            <a:pPr lvl="1"/>
            <a:r>
              <a:rPr lang="en-US" sz="2400" dirty="0"/>
              <a:t>Original Convention (1981) much the same principles as OECD Guidelines (1980)</a:t>
            </a:r>
          </a:p>
          <a:p>
            <a:pPr lvl="1"/>
            <a:r>
              <a:rPr lang="en-US" sz="2400" dirty="0" smtClean="0"/>
              <a:t>But was the only binding data protection Treaty; is still the only binding agreement with global scope; basis of early EU laws</a:t>
            </a:r>
          </a:p>
          <a:p>
            <a:pPr lvl="1"/>
            <a:r>
              <a:rPr lang="en-US" sz="2400" dirty="0" smtClean="0"/>
              <a:t>Additional Protocol (2001): aligned with most of 1995 EU Directive</a:t>
            </a:r>
          </a:p>
          <a:p>
            <a:pPr marL="514350" indent="-514350">
              <a:buFont typeface="+mj-lt"/>
              <a:buAutoNum type="arabicPeriod"/>
            </a:pPr>
            <a:r>
              <a:rPr lang="en-US" sz="2800" dirty="0" smtClean="0"/>
              <a:t>2012: Uruguay first non-European accession (art. 31)</a:t>
            </a:r>
          </a:p>
          <a:p>
            <a:pPr marL="914400" lvl="1" indent="-514350"/>
            <a:r>
              <a:rPr lang="en-US" sz="2400" dirty="0" smtClean="0"/>
              <a:t>Now </a:t>
            </a:r>
            <a:r>
              <a:rPr lang="en-US" sz="2400" dirty="0" smtClean="0"/>
              <a:t>54 </a:t>
            </a:r>
            <a:r>
              <a:rPr lang="en-US" sz="2400" dirty="0" smtClean="0"/>
              <a:t>parties, </a:t>
            </a:r>
            <a:r>
              <a:rPr lang="en-US" sz="2400" dirty="0" smtClean="0"/>
              <a:t>7 </a:t>
            </a:r>
            <a:r>
              <a:rPr lang="en-US" sz="2400" dirty="0" smtClean="0"/>
              <a:t>non-Euro (post-</a:t>
            </a:r>
            <a:r>
              <a:rPr lang="en-US" sz="2400" dirty="0" err="1" smtClean="0"/>
              <a:t>Brexit</a:t>
            </a:r>
            <a:r>
              <a:rPr lang="en-US" sz="2400" dirty="0" smtClean="0"/>
              <a:t> non-EU majority)</a:t>
            </a:r>
          </a:p>
          <a:p>
            <a:pPr marL="914400" lvl="1" indent="-514350"/>
            <a:r>
              <a:rPr lang="en-US" sz="2400" dirty="0" smtClean="0"/>
              <a:t>GDPR rec. 105: accession ‘particularly’ relevant to adequacy </a:t>
            </a:r>
          </a:p>
          <a:p>
            <a:pPr marL="514350" indent="-514350">
              <a:buFont typeface="+mj-lt"/>
              <a:buAutoNum type="arabicPeriod"/>
            </a:pPr>
            <a:r>
              <a:rPr lang="en-US" sz="2800" dirty="0" smtClean="0"/>
              <a:t>‘</a:t>
            </a:r>
            <a:r>
              <a:rPr lang="en-US" sz="2800" dirty="0" err="1" smtClean="0"/>
              <a:t>Modernised</a:t>
            </a:r>
            <a:r>
              <a:rPr lang="en-US" sz="2800" dirty="0" smtClean="0"/>
              <a:t>’ Convention 108+ </a:t>
            </a:r>
            <a:r>
              <a:rPr lang="en-US" sz="2800" dirty="0" err="1" smtClean="0"/>
              <a:t>finalised</a:t>
            </a:r>
            <a:r>
              <a:rPr lang="en-US" sz="2800" dirty="0" smtClean="0"/>
              <a:t> (18 May 2018)</a:t>
            </a:r>
          </a:p>
          <a:p>
            <a:pPr marL="914400" lvl="1" indent="-514350"/>
            <a:r>
              <a:rPr lang="en-US" sz="2400" dirty="0" smtClean="0"/>
              <a:t>Include most important GDPR principles, but not all</a:t>
            </a:r>
          </a:p>
          <a:p>
            <a:pPr marL="914400" lvl="1" indent="-514350"/>
            <a:r>
              <a:rPr lang="en-US" sz="2400" dirty="0" smtClean="0"/>
              <a:t>Will it approximate GDPR adequacy? (‘GDPR Lite’) </a:t>
            </a:r>
          </a:p>
          <a:p>
            <a:pPr marL="1314450" lvl="2" indent="-514350"/>
            <a:r>
              <a:rPr lang="en-US" sz="2000" dirty="0" smtClean="0"/>
              <a:t>Uncertain post-Japan: many 108+ elements seem unnecessary for adequacy</a:t>
            </a:r>
            <a:endParaRPr lang="en-US" sz="2000" dirty="0"/>
          </a:p>
          <a:p>
            <a:pPr marL="400050" lvl="1" indent="0">
              <a:buNone/>
            </a:pPr>
            <a:r>
              <a:rPr lang="en-US" sz="2400" b="1" dirty="0" smtClean="0"/>
              <a:t>GDPR will be the impetus globally, but 108+ may be the beneficiary</a:t>
            </a:r>
          </a:p>
        </p:txBody>
      </p:sp>
    </p:spTree>
    <p:extLst>
      <p:ext uri="{BB962C8B-B14F-4D97-AF65-F5344CB8AC3E}">
        <p14:creationId xmlns:p14="http://schemas.microsoft.com/office/powerpoint/2010/main" val="86967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dirty="0" smtClean="0"/>
              <a:t>1 GDPR’s place within EU/European law</a:t>
            </a:r>
            <a:r>
              <a:rPr lang="en-US" sz="4000" dirty="0" smtClean="0"/>
              <a:t/>
            </a:r>
            <a:br>
              <a:rPr lang="en-US" sz="4000" dirty="0" smtClean="0"/>
            </a:br>
            <a:r>
              <a:rPr lang="en-US" dirty="0" smtClean="0"/>
              <a:t>Laws/courts ‘above’ the GDPR</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EU Charter of Fundamental Rights (EU-CFR) (2000 – Nice) </a:t>
            </a:r>
          </a:p>
          <a:p>
            <a:pPr marL="914400" lvl="1" indent="-514350"/>
            <a:r>
              <a:rPr lang="en-US" dirty="0" smtClean="0"/>
              <a:t>Art. 7 right to respect for private and family life</a:t>
            </a:r>
          </a:p>
          <a:p>
            <a:pPr marL="914400" lvl="1" indent="-514350"/>
            <a:r>
              <a:rPr lang="en-US" dirty="0" smtClean="0"/>
              <a:t>Art. 8 right to the protection of personal data</a:t>
            </a:r>
          </a:p>
          <a:p>
            <a:pPr marL="914400" lvl="1" indent="-514350"/>
            <a:r>
              <a:rPr lang="en-US" dirty="0" smtClean="0"/>
              <a:t>Both Charter and GDPR are enforced by </a:t>
            </a:r>
            <a:r>
              <a:rPr lang="en-US" b="1" dirty="0" smtClean="0"/>
              <a:t>Court of Justice of EU </a:t>
            </a:r>
            <a:r>
              <a:rPr lang="en-US" dirty="0" smtClean="0"/>
              <a:t>(</a:t>
            </a:r>
            <a:r>
              <a:rPr lang="en-US" dirty="0"/>
              <a:t>CJEU– also called ECJ </a:t>
            </a:r>
            <a:r>
              <a:rPr lang="en-US" dirty="0" smtClean="0"/>
              <a:t>– ‘Luxembourg Court’); handfuls of data protection decisions; first GDPR cases now </a:t>
            </a:r>
            <a:r>
              <a:rPr lang="en-US" smtClean="0"/>
              <a:t>being heard</a:t>
            </a:r>
            <a:endParaRPr lang="en-US" dirty="0" smtClean="0"/>
          </a:p>
          <a:p>
            <a:pPr marL="914400" lvl="1" indent="-514350"/>
            <a:r>
              <a:rPr lang="en-US" dirty="0" smtClean="0"/>
              <a:t>GDPR must be interpreted consistently with the CFR (higher)</a:t>
            </a:r>
          </a:p>
          <a:p>
            <a:pPr marL="514350" indent="-514350">
              <a:buFont typeface="+mj-lt"/>
              <a:buAutoNum type="arabicPeriod"/>
            </a:pPr>
            <a:r>
              <a:rPr lang="en-US" dirty="0" smtClean="0"/>
              <a:t>European Convention on Human Rights (ECHR) (1950)</a:t>
            </a:r>
          </a:p>
          <a:p>
            <a:pPr marL="914400" lvl="1" indent="-514350"/>
            <a:r>
              <a:rPr lang="en-US" b="1" dirty="0" smtClean="0"/>
              <a:t>Council of Europe </a:t>
            </a:r>
            <a:r>
              <a:rPr lang="en-US" dirty="0" smtClean="0"/>
              <a:t>Treaty (47 countries, not just the EU 28 </a:t>
            </a:r>
            <a:r>
              <a:rPr lang="mr-IN" dirty="0" smtClean="0"/>
              <a:t>–</a:t>
            </a:r>
            <a:r>
              <a:rPr lang="en-US" dirty="0" smtClean="0"/>
              <a:t> or  27)</a:t>
            </a:r>
          </a:p>
          <a:p>
            <a:pPr marL="914400" lvl="1" indent="-514350"/>
            <a:r>
              <a:rPr lang="en-US" dirty="0" smtClean="0"/>
              <a:t>Art. 8 ECHR requires protection of privacy</a:t>
            </a:r>
          </a:p>
          <a:p>
            <a:pPr marL="914400" lvl="1" indent="-514350"/>
            <a:r>
              <a:rPr lang="en-US" dirty="0" smtClean="0"/>
              <a:t>Applies more broadly to </a:t>
            </a:r>
            <a:r>
              <a:rPr lang="en-US" b="1" dirty="0" smtClean="0"/>
              <a:t>government actions </a:t>
            </a:r>
            <a:r>
              <a:rPr lang="en-US" dirty="0" smtClean="0"/>
              <a:t>(fewer exemptions), including some application to police + intelligence functions  </a:t>
            </a:r>
          </a:p>
          <a:p>
            <a:pPr marL="914400" lvl="1" indent="-514350"/>
            <a:r>
              <a:rPr lang="en-US" dirty="0" smtClean="0"/>
              <a:t>ECHR enforced by </a:t>
            </a:r>
            <a:r>
              <a:rPr lang="en-US" b="1" dirty="0" smtClean="0"/>
              <a:t>European Court of Human Rights </a:t>
            </a:r>
            <a:r>
              <a:rPr lang="en-US" dirty="0" smtClean="0"/>
              <a:t>(</a:t>
            </a:r>
            <a:r>
              <a:rPr lang="en-US" dirty="0" err="1" smtClean="0"/>
              <a:t>ECtHR</a:t>
            </a:r>
            <a:r>
              <a:rPr lang="en-US" dirty="0" smtClean="0"/>
              <a:t> – ‘Strasbourg Court’); there are many dozens of privacy decisions </a:t>
            </a:r>
          </a:p>
          <a:p>
            <a:pPr marL="914400" lvl="1" indent="-514350"/>
            <a:r>
              <a:rPr lang="en-US" dirty="0" smtClean="0"/>
              <a:t>Council of Europe data protection Convention 108 (1981) [see later]</a:t>
            </a:r>
          </a:p>
        </p:txBody>
      </p:sp>
    </p:spTree>
    <p:extLst>
      <p:ext uri="{BB962C8B-B14F-4D97-AF65-F5344CB8AC3E}">
        <p14:creationId xmlns:p14="http://schemas.microsoft.com/office/powerpoint/2010/main" val="129363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216"/>
          <p:cNvSpPr/>
          <p:nvPr/>
        </p:nvSpPr>
        <p:spPr>
          <a:xfrm>
            <a:off x="0" y="0"/>
            <a:ext cx="9144000" cy="6858000"/>
          </a:xfrm>
          <a:prstGeom prst="rect">
            <a:avLst/>
          </a:prstGeom>
          <a:solidFill>
            <a:schemeClr val="accent3">
              <a:lumMod val="40000"/>
              <a:lumOff val="6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7" name="Rectangle 206"/>
          <p:cNvSpPr/>
          <p:nvPr/>
        </p:nvSpPr>
        <p:spPr>
          <a:xfrm>
            <a:off x="3418458" y="5715012"/>
            <a:ext cx="2760561" cy="11297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u="sng" dirty="0">
                <a:solidFill>
                  <a:prstClr val="black"/>
                </a:solidFill>
              </a:rPr>
              <a:t>Key</a:t>
            </a:r>
          </a:p>
          <a:p>
            <a:pPr defTabSz="457200"/>
            <a:r>
              <a:rPr lang="en-US" sz="1400" b="1" dirty="0" smtClean="0">
                <a:solidFill>
                  <a:prstClr val="black"/>
                </a:solidFill>
              </a:rPr>
              <a:t>Parties to Convention </a:t>
            </a:r>
            <a:endParaRPr lang="en-US" sz="1400" b="1" dirty="0">
              <a:solidFill>
                <a:prstClr val="black"/>
              </a:solidFill>
            </a:endParaRPr>
          </a:p>
          <a:p>
            <a:pPr defTabSz="457200"/>
            <a:r>
              <a:rPr lang="en-US" sz="1400" b="1" dirty="0" smtClean="0">
                <a:solidFill>
                  <a:prstClr val="black"/>
                </a:solidFill>
              </a:rPr>
              <a:t>Acceding Countries</a:t>
            </a:r>
            <a:endParaRPr lang="en-US" sz="1400" b="1" dirty="0">
              <a:solidFill>
                <a:prstClr val="black"/>
              </a:solidFill>
            </a:endParaRPr>
          </a:p>
          <a:p>
            <a:pPr defTabSz="457200"/>
            <a:r>
              <a:rPr lang="en-US" sz="1400" b="1" dirty="0" smtClean="0">
                <a:solidFill>
                  <a:prstClr val="black"/>
                </a:solidFill>
              </a:rPr>
              <a:t>Observer Countries/ DPAs</a:t>
            </a:r>
            <a:endParaRPr lang="en-US" sz="1400" b="1" dirty="0">
              <a:solidFill>
                <a:prstClr val="black"/>
              </a:solidFill>
            </a:endParaRPr>
          </a:p>
        </p:txBody>
      </p:sp>
      <p:sp>
        <p:nvSpPr>
          <p:cNvPr id="210" name="Rectangle 209"/>
          <p:cNvSpPr/>
          <p:nvPr/>
        </p:nvSpPr>
        <p:spPr>
          <a:xfrm>
            <a:off x="5567816" y="6113208"/>
            <a:ext cx="451984" cy="9144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1" name="Rectangle 210"/>
          <p:cNvSpPr/>
          <p:nvPr/>
        </p:nvSpPr>
        <p:spPr>
          <a:xfrm>
            <a:off x="5567816" y="6330378"/>
            <a:ext cx="451984" cy="9144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2" name="Slide Number Placeholder 211"/>
          <p:cNvSpPr>
            <a:spLocks noGrp="1"/>
          </p:cNvSpPr>
          <p:nvPr>
            <p:ph type="sldNum" sz="quarter" idx="12"/>
          </p:nvPr>
        </p:nvSpPr>
        <p:spPr/>
        <p:txBody>
          <a:bodyPr/>
          <a:lstStyle/>
          <a:p>
            <a:fld id="{53DC12AC-3A5F-954C-AFE9-AE638E4C2359}" type="slidenum">
              <a:rPr lang="en-US" smtClean="0">
                <a:solidFill>
                  <a:prstClr val="black">
                    <a:tint val="75000"/>
                  </a:prstClr>
                </a:solidFill>
              </a:rPr>
              <a:pPr/>
              <a:t>60</a:t>
            </a:fld>
            <a:endParaRPr lang="en-US">
              <a:solidFill>
                <a:prstClr val="black">
                  <a:tint val="75000"/>
                </a:prstClr>
              </a:solidFill>
            </a:endParaRPr>
          </a:p>
        </p:txBody>
      </p:sp>
      <p:sp>
        <p:nvSpPr>
          <p:cNvPr id="213" name="Title 1"/>
          <p:cNvSpPr txBox="1">
            <a:spLocks/>
          </p:cNvSpPr>
          <p:nvPr/>
        </p:nvSpPr>
        <p:spPr>
          <a:xfrm>
            <a:off x="56271" y="15326"/>
            <a:ext cx="9034177" cy="1032624"/>
          </a:xfrm>
          <a:prstGeom prst="rect">
            <a:avLst/>
          </a:prstGeom>
        </p:spPr>
        <p:txBody>
          <a:bodyPr>
            <a:normAutofit/>
          </a:bodyPr>
          <a:lstStyle>
            <a:lvl1pPr algn="ctr" defTabSz="457200" rtl="0" eaLnBrk="1" latinLnBrk="0" hangingPunct="1">
              <a:spcBef>
                <a:spcPct val="0"/>
              </a:spcBef>
              <a:buNone/>
              <a:defRPr sz="4400" kern="1200">
                <a:solidFill>
                  <a:srgbClr val="9B0F1B"/>
                </a:solidFill>
                <a:latin typeface="+mj-lt"/>
                <a:ea typeface="+mj-ea"/>
                <a:cs typeface="+mj-cs"/>
              </a:defRPr>
            </a:lvl1pPr>
          </a:lstStyle>
          <a:p>
            <a:r>
              <a:rPr lang="en-US" sz="2800" b="1" spc="300" dirty="0">
                <a:latin typeface="Arial Narrow" pitchFamily="34" charset="0"/>
              </a:rPr>
              <a:t>Global Data Protection Convention 108 </a:t>
            </a:r>
            <a:r>
              <a:rPr lang="en-US" sz="2800" b="1" spc="300" dirty="0" smtClean="0">
                <a:latin typeface="Arial Narrow" pitchFamily="34" charset="0"/>
              </a:rPr>
              <a:t/>
            </a:r>
            <a:br>
              <a:rPr lang="en-US" sz="2800" b="1" spc="300" dirty="0" smtClean="0">
                <a:latin typeface="Arial Narrow" pitchFamily="34" charset="0"/>
              </a:rPr>
            </a:br>
            <a:r>
              <a:rPr lang="en-US" sz="2400" b="1" spc="300" dirty="0" smtClean="0">
                <a:latin typeface="Arial Narrow" pitchFamily="34" charset="0"/>
              </a:rPr>
              <a:t>(54 Parties as </a:t>
            </a:r>
            <a:r>
              <a:rPr lang="en-US" sz="2400" b="1" spc="300" dirty="0">
                <a:latin typeface="Arial Narrow" pitchFamily="34" charset="0"/>
              </a:rPr>
              <a:t>at </a:t>
            </a:r>
            <a:r>
              <a:rPr lang="en-US" sz="2400" b="1" spc="300" dirty="0" smtClean="0">
                <a:latin typeface="Arial Narrow" pitchFamily="34" charset="0"/>
              </a:rPr>
              <a:t>March2019)</a:t>
            </a:r>
            <a:endParaRPr lang="en-US" sz="1400" b="1" spc="300" dirty="0">
              <a:latin typeface="Arial Narrow" pitchFamily="34" charset="0"/>
            </a:endParaRPr>
          </a:p>
        </p:txBody>
      </p:sp>
      <p:sp>
        <p:nvSpPr>
          <p:cNvPr id="214" name="Rectangle 213"/>
          <p:cNvSpPr/>
          <p:nvPr/>
        </p:nvSpPr>
        <p:spPr>
          <a:xfrm>
            <a:off x="5560562" y="6526320"/>
            <a:ext cx="451984" cy="914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Freeform 2"/>
          <p:cNvSpPr>
            <a:spLocks/>
          </p:cNvSpPr>
          <p:nvPr/>
        </p:nvSpPr>
        <p:spPr bwMode="auto">
          <a:xfrm rot="730076">
            <a:off x="3801323" y="2690756"/>
            <a:ext cx="405208" cy="33229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 name="Freeform 3"/>
          <p:cNvSpPr>
            <a:spLocks/>
          </p:cNvSpPr>
          <p:nvPr/>
        </p:nvSpPr>
        <p:spPr bwMode="auto">
          <a:xfrm rot="926903">
            <a:off x="3812033" y="2713158"/>
            <a:ext cx="101748" cy="23335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 name="Freeform 4"/>
          <p:cNvSpPr>
            <a:spLocks/>
          </p:cNvSpPr>
          <p:nvPr/>
        </p:nvSpPr>
        <p:spPr bwMode="auto">
          <a:xfrm>
            <a:off x="4408243" y="2565678"/>
            <a:ext cx="214207" cy="98943"/>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 name="Freeform 5"/>
          <p:cNvSpPr>
            <a:spLocks/>
          </p:cNvSpPr>
          <p:nvPr/>
        </p:nvSpPr>
        <p:spPr bwMode="auto">
          <a:xfrm rot="471028">
            <a:off x="4040521" y="2442467"/>
            <a:ext cx="342731" cy="345363"/>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 name="Freeform 6"/>
          <p:cNvSpPr>
            <a:spLocks/>
          </p:cNvSpPr>
          <p:nvPr/>
        </p:nvSpPr>
        <p:spPr bwMode="auto">
          <a:xfrm>
            <a:off x="4331484" y="2649686"/>
            <a:ext cx="349871" cy="3714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 name="Freeform 7"/>
          <p:cNvSpPr>
            <a:spLocks/>
          </p:cNvSpPr>
          <p:nvPr/>
        </p:nvSpPr>
        <p:spPr bwMode="auto">
          <a:xfrm>
            <a:off x="4322560" y="2287521"/>
            <a:ext cx="224917" cy="3434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 name="Freeform 8"/>
          <p:cNvSpPr>
            <a:spLocks/>
          </p:cNvSpPr>
          <p:nvPr/>
        </p:nvSpPr>
        <p:spPr bwMode="auto">
          <a:xfrm>
            <a:off x="4293999" y="2358461"/>
            <a:ext cx="85683" cy="119477"/>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 name="Freeform 9"/>
          <p:cNvSpPr>
            <a:spLocks/>
          </p:cNvSpPr>
          <p:nvPr/>
        </p:nvSpPr>
        <p:spPr bwMode="auto">
          <a:xfrm rot="20966185">
            <a:off x="4722413" y="2868104"/>
            <a:ext cx="178505" cy="19228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 name="Freeform 10"/>
          <p:cNvSpPr>
            <a:spLocks/>
          </p:cNvSpPr>
          <p:nvPr/>
        </p:nvSpPr>
        <p:spPr bwMode="auto">
          <a:xfrm>
            <a:off x="4711702" y="2569412"/>
            <a:ext cx="230272" cy="19788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 name="Freeform 11"/>
          <p:cNvSpPr>
            <a:spLocks/>
          </p:cNvSpPr>
          <p:nvPr/>
        </p:nvSpPr>
        <p:spPr bwMode="auto">
          <a:xfrm>
            <a:off x="4479645" y="2477938"/>
            <a:ext cx="178505" cy="9707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 name="Freeform 12"/>
          <p:cNvSpPr>
            <a:spLocks/>
          </p:cNvSpPr>
          <p:nvPr/>
        </p:nvSpPr>
        <p:spPr bwMode="auto">
          <a:xfrm>
            <a:off x="4606384" y="2578746"/>
            <a:ext cx="155301" cy="11201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 name="Freeform 13"/>
          <p:cNvSpPr>
            <a:spLocks/>
          </p:cNvSpPr>
          <p:nvPr/>
        </p:nvSpPr>
        <p:spPr bwMode="auto">
          <a:xfrm>
            <a:off x="4611740" y="2532076"/>
            <a:ext cx="149945" cy="8214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 name="Freeform 14"/>
          <p:cNvSpPr>
            <a:spLocks/>
          </p:cNvSpPr>
          <p:nvPr/>
        </p:nvSpPr>
        <p:spPr bwMode="auto">
          <a:xfrm>
            <a:off x="4779535" y="2744893"/>
            <a:ext cx="205281" cy="16614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 name="Freeform 15"/>
          <p:cNvSpPr>
            <a:spLocks/>
          </p:cNvSpPr>
          <p:nvPr/>
        </p:nvSpPr>
        <p:spPr bwMode="auto">
          <a:xfrm>
            <a:off x="4322560" y="2610482"/>
            <a:ext cx="128524" cy="76540"/>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 name="Freeform 16"/>
          <p:cNvSpPr>
            <a:spLocks/>
          </p:cNvSpPr>
          <p:nvPr/>
        </p:nvSpPr>
        <p:spPr bwMode="auto">
          <a:xfrm>
            <a:off x="4258298" y="2438734"/>
            <a:ext cx="80327" cy="8774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 name="Freeform 17"/>
          <p:cNvSpPr>
            <a:spLocks/>
          </p:cNvSpPr>
          <p:nvPr/>
        </p:nvSpPr>
        <p:spPr bwMode="auto">
          <a:xfrm rot="21133526">
            <a:off x="4518916" y="2645952"/>
            <a:ext cx="99964" cy="5600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 name="Freeform 18"/>
          <p:cNvSpPr>
            <a:spLocks/>
          </p:cNvSpPr>
          <p:nvPr/>
        </p:nvSpPr>
        <p:spPr bwMode="auto">
          <a:xfrm>
            <a:off x="4524271" y="2657153"/>
            <a:ext cx="160655" cy="1754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0" name="Freeform 19"/>
          <p:cNvSpPr>
            <a:spLocks/>
          </p:cNvSpPr>
          <p:nvPr/>
        </p:nvSpPr>
        <p:spPr bwMode="auto">
          <a:xfrm>
            <a:off x="4590319" y="2718758"/>
            <a:ext cx="110674" cy="115743"/>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1" name="Freeform 20"/>
          <p:cNvSpPr>
            <a:spLocks/>
          </p:cNvSpPr>
          <p:nvPr/>
        </p:nvSpPr>
        <p:spPr bwMode="auto">
          <a:xfrm rot="286500">
            <a:off x="4670646" y="2789698"/>
            <a:ext cx="49981" cy="69073"/>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2" name="Freeform 21"/>
          <p:cNvSpPr>
            <a:spLocks/>
          </p:cNvSpPr>
          <p:nvPr/>
        </p:nvSpPr>
        <p:spPr bwMode="auto">
          <a:xfrm>
            <a:off x="4672431" y="2670220"/>
            <a:ext cx="80327" cy="6720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3" name="Freeform 22"/>
          <p:cNvSpPr>
            <a:spLocks/>
          </p:cNvSpPr>
          <p:nvPr/>
        </p:nvSpPr>
        <p:spPr bwMode="auto">
          <a:xfrm>
            <a:off x="4686712" y="2731826"/>
            <a:ext cx="112458" cy="113876"/>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4" name="Freeform 23"/>
          <p:cNvSpPr>
            <a:spLocks/>
          </p:cNvSpPr>
          <p:nvPr/>
        </p:nvSpPr>
        <p:spPr bwMode="auto">
          <a:xfrm>
            <a:off x="4717057" y="2802765"/>
            <a:ext cx="44627" cy="5787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5" name="Freeform 24"/>
          <p:cNvSpPr>
            <a:spLocks/>
          </p:cNvSpPr>
          <p:nvPr/>
        </p:nvSpPr>
        <p:spPr bwMode="auto">
          <a:xfrm>
            <a:off x="4736693" y="2834501"/>
            <a:ext cx="73187" cy="70939"/>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6" name="Freeform 25"/>
          <p:cNvSpPr>
            <a:spLocks/>
          </p:cNvSpPr>
          <p:nvPr/>
        </p:nvSpPr>
        <p:spPr bwMode="auto">
          <a:xfrm>
            <a:off x="4692067" y="2823300"/>
            <a:ext cx="60692" cy="128812"/>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7" name="Freeform 26"/>
          <p:cNvSpPr>
            <a:spLocks/>
          </p:cNvSpPr>
          <p:nvPr/>
        </p:nvSpPr>
        <p:spPr bwMode="auto">
          <a:xfrm>
            <a:off x="3829884" y="2252051"/>
            <a:ext cx="123168" cy="19228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8" name="Freeform 27"/>
          <p:cNvSpPr>
            <a:spLocks/>
          </p:cNvSpPr>
          <p:nvPr/>
        </p:nvSpPr>
        <p:spPr bwMode="auto">
          <a:xfrm>
            <a:off x="5604231" y="682052"/>
            <a:ext cx="490890" cy="655256"/>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9" name="Freeform 28"/>
          <p:cNvSpPr>
            <a:spLocks/>
          </p:cNvSpPr>
          <p:nvPr/>
        </p:nvSpPr>
        <p:spPr bwMode="auto">
          <a:xfrm>
            <a:off x="5313267" y="4537046"/>
            <a:ext cx="187432" cy="40696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0" name="Freeform 29"/>
          <p:cNvSpPr>
            <a:spLocks/>
          </p:cNvSpPr>
          <p:nvPr/>
        </p:nvSpPr>
        <p:spPr bwMode="auto">
          <a:xfrm>
            <a:off x="8774494" y="5474192"/>
            <a:ext cx="201711" cy="240821"/>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1" name="Freeform 30"/>
          <p:cNvSpPr>
            <a:spLocks/>
          </p:cNvSpPr>
          <p:nvPr/>
        </p:nvSpPr>
        <p:spPr bwMode="auto">
          <a:xfrm>
            <a:off x="8949430" y="5257640"/>
            <a:ext cx="141019" cy="237087"/>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2" name="Freeform 31"/>
          <p:cNvSpPr>
            <a:spLocks/>
          </p:cNvSpPr>
          <p:nvPr/>
        </p:nvSpPr>
        <p:spPr bwMode="auto">
          <a:xfrm>
            <a:off x="7282186" y="4520245"/>
            <a:ext cx="1112090" cy="88300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3" name="Freeform 32"/>
          <p:cNvSpPr>
            <a:spLocks/>
          </p:cNvSpPr>
          <p:nvPr/>
        </p:nvSpPr>
        <p:spPr bwMode="auto">
          <a:xfrm>
            <a:off x="8155078" y="5455524"/>
            <a:ext cx="98178" cy="14001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4" name="Freeform 33"/>
          <p:cNvSpPr>
            <a:spLocks/>
          </p:cNvSpPr>
          <p:nvPr/>
        </p:nvSpPr>
        <p:spPr bwMode="auto">
          <a:xfrm>
            <a:off x="7210784" y="3988199"/>
            <a:ext cx="255263" cy="31176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5" name="Freeform 34"/>
          <p:cNvSpPr>
            <a:spLocks/>
          </p:cNvSpPr>
          <p:nvPr/>
        </p:nvSpPr>
        <p:spPr bwMode="auto">
          <a:xfrm>
            <a:off x="7432130" y="4143146"/>
            <a:ext cx="158870" cy="203483"/>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6" name="Freeform 35"/>
          <p:cNvSpPr>
            <a:spLocks/>
          </p:cNvSpPr>
          <p:nvPr/>
        </p:nvSpPr>
        <p:spPr bwMode="auto">
          <a:xfrm>
            <a:off x="7071549" y="4374632"/>
            <a:ext cx="298104" cy="70939"/>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7" name="Freeform 36"/>
          <p:cNvSpPr>
            <a:spLocks/>
          </p:cNvSpPr>
          <p:nvPr/>
        </p:nvSpPr>
        <p:spPr bwMode="auto">
          <a:xfrm>
            <a:off x="2341146" y="2449934"/>
            <a:ext cx="178505" cy="210952"/>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8" name="Freeform 37"/>
          <p:cNvSpPr>
            <a:spLocks/>
          </p:cNvSpPr>
          <p:nvPr/>
        </p:nvSpPr>
        <p:spPr bwMode="auto">
          <a:xfrm>
            <a:off x="1607487" y="3515893"/>
            <a:ext cx="310600" cy="91474"/>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9" name="Freeform 38"/>
          <p:cNvSpPr>
            <a:spLocks/>
          </p:cNvSpPr>
          <p:nvPr/>
        </p:nvSpPr>
        <p:spPr bwMode="auto">
          <a:xfrm>
            <a:off x="1918087" y="3616701"/>
            <a:ext cx="192786" cy="5600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0" name="Freeform 39"/>
          <p:cNvSpPr>
            <a:spLocks/>
          </p:cNvSpPr>
          <p:nvPr/>
        </p:nvSpPr>
        <p:spPr bwMode="auto">
          <a:xfrm>
            <a:off x="4461795" y="2996915"/>
            <a:ext cx="87467" cy="541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1" name="Freeform 40"/>
          <p:cNvSpPr>
            <a:spLocks/>
          </p:cNvSpPr>
          <p:nvPr/>
        </p:nvSpPr>
        <p:spPr bwMode="auto">
          <a:xfrm>
            <a:off x="4363615" y="2892373"/>
            <a:ext cx="35701" cy="7280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2" name="Freeform 41"/>
          <p:cNvSpPr>
            <a:spLocks/>
          </p:cNvSpPr>
          <p:nvPr/>
        </p:nvSpPr>
        <p:spPr bwMode="auto">
          <a:xfrm>
            <a:off x="4354691" y="2817700"/>
            <a:ext cx="44625" cy="5600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3" name="Freeform 42"/>
          <p:cNvSpPr>
            <a:spLocks/>
          </p:cNvSpPr>
          <p:nvPr/>
        </p:nvSpPr>
        <p:spPr bwMode="auto">
          <a:xfrm>
            <a:off x="5252574" y="3024917"/>
            <a:ext cx="44627" cy="933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4" name="Rectangle 43"/>
          <p:cNvSpPr>
            <a:spLocks noChangeArrowheads="1"/>
          </p:cNvSpPr>
          <p:nvPr/>
        </p:nvSpPr>
        <p:spPr bwMode="auto">
          <a:xfrm>
            <a:off x="5095489" y="3297473"/>
            <a:ext cx="0" cy="3734"/>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45" name="Freeform 44"/>
          <p:cNvSpPr>
            <a:spLocks/>
          </p:cNvSpPr>
          <p:nvPr/>
        </p:nvSpPr>
        <p:spPr bwMode="auto">
          <a:xfrm>
            <a:off x="4804526" y="2849435"/>
            <a:ext cx="553367" cy="210952"/>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6" name="Freeform 45"/>
          <p:cNvSpPr>
            <a:spLocks/>
          </p:cNvSpPr>
          <p:nvPr/>
        </p:nvSpPr>
        <p:spPr bwMode="auto">
          <a:xfrm>
            <a:off x="5082995" y="3024917"/>
            <a:ext cx="203497" cy="17174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7" name="Freeform 46"/>
          <p:cNvSpPr>
            <a:spLocks/>
          </p:cNvSpPr>
          <p:nvPr/>
        </p:nvSpPr>
        <p:spPr bwMode="auto">
          <a:xfrm>
            <a:off x="5056218" y="3161196"/>
            <a:ext cx="142805" cy="136278"/>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9" name="Freeform 48"/>
          <p:cNvSpPr>
            <a:spLocks/>
          </p:cNvSpPr>
          <p:nvPr/>
        </p:nvSpPr>
        <p:spPr bwMode="auto">
          <a:xfrm>
            <a:off x="5550679" y="3418818"/>
            <a:ext cx="133879" cy="9147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0" name="Freeform 49"/>
          <p:cNvSpPr>
            <a:spLocks/>
          </p:cNvSpPr>
          <p:nvPr/>
        </p:nvSpPr>
        <p:spPr bwMode="auto">
          <a:xfrm>
            <a:off x="5570315" y="3454287"/>
            <a:ext cx="210636" cy="255756"/>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1" name="Freeform 50"/>
          <p:cNvSpPr>
            <a:spLocks/>
          </p:cNvSpPr>
          <p:nvPr/>
        </p:nvSpPr>
        <p:spPr bwMode="auto">
          <a:xfrm>
            <a:off x="5306126" y="3618568"/>
            <a:ext cx="298105" cy="19415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2" name="Freeform 51"/>
          <p:cNvSpPr>
            <a:spLocks/>
          </p:cNvSpPr>
          <p:nvPr/>
        </p:nvSpPr>
        <p:spPr bwMode="auto">
          <a:xfrm>
            <a:off x="5095489" y="3196666"/>
            <a:ext cx="553367" cy="4965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3" name="Freeform 52"/>
          <p:cNvSpPr>
            <a:spLocks/>
          </p:cNvSpPr>
          <p:nvPr/>
        </p:nvSpPr>
        <p:spPr bwMode="auto">
          <a:xfrm>
            <a:off x="5570315" y="3510292"/>
            <a:ext cx="87468" cy="108276"/>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4" name="Freeform 53"/>
          <p:cNvSpPr>
            <a:spLocks/>
          </p:cNvSpPr>
          <p:nvPr/>
        </p:nvSpPr>
        <p:spPr bwMode="auto">
          <a:xfrm>
            <a:off x="5190098" y="3013717"/>
            <a:ext cx="280253" cy="294958"/>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5" name="Freeform 54"/>
          <p:cNvSpPr>
            <a:spLocks/>
          </p:cNvSpPr>
          <p:nvPr/>
        </p:nvSpPr>
        <p:spPr bwMode="auto">
          <a:xfrm>
            <a:off x="5350753" y="2933444"/>
            <a:ext cx="528377" cy="502175"/>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6" name="Freeform 55"/>
          <p:cNvSpPr>
            <a:spLocks/>
          </p:cNvSpPr>
          <p:nvPr/>
        </p:nvSpPr>
        <p:spPr bwMode="auto">
          <a:xfrm>
            <a:off x="4684926" y="2197914"/>
            <a:ext cx="178505" cy="126944"/>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7" name="Freeform 56"/>
          <p:cNvSpPr>
            <a:spLocks/>
          </p:cNvSpPr>
          <p:nvPr/>
        </p:nvSpPr>
        <p:spPr bwMode="auto">
          <a:xfrm>
            <a:off x="4763469" y="2022432"/>
            <a:ext cx="133880" cy="1194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8" name="Freeform 57"/>
          <p:cNvSpPr>
            <a:spLocks/>
          </p:cNvSpPr>
          <p:nvPr/>
        </p:nvSpPr>
        <p:spPr bwMode="auto">
          <a:xfrm>
            <a:off x="4758114" y="2207248"/>
            <a:ext cx="262403" cy="24828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9" name="Freeform 58"/>
          <p:cNvSpPr>
            <a:spLocks/>
          </p:cNvSpPr>
          <p:nvPr/>
        </p:nvSpPr>
        <p:spPr bwMode="auto">
          <a:xfrm>
            <a:off x="4693852" y="2106439"/>
            <a:ext cx="214207" cy="126944"/>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0" name="Freeform 59"/>
          <p:cNvSpPr>
            <a:spLocks/>
          </p:cNvSpPr>
          <p:nvPr/>
        </p:nvSpPr>
        <p:spPr bwMode="auto">
          <a:xfrm>
            <a:off x="3679939" y="3812717"/>
            <a:ext cx="212422" cy="16614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 name="Freeform 60"/>
          <p:cNvSpPr>
            <a:spLocks/>
          </p:cNvSpPr>
          <p:nvPr/>
        </p:nvSpPr>
        <p:spPr bwMode="auto">
          <a:xfrm>
            <a:off x="3628172" y="3693241"/>
            <a:ext cx="166011" cy="13067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2" name="Freeform 61"/>
          <p:cNvSpPr>
            <a:spLocks/>
          </p:cNvSpPr>
          <p:nvPr/>
        </p:nvSpPr>
        <p:spPr bwMode="auto">
          <a:xfrm>
            <a:off x="3637097" y="3374014"/>
            <a:ext cx="335591" cy="37523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3" name="Freeform 62"/>
          <p:cNvSpPr>
            <a:spLocks/>
          </p:cNvSpPr>
          <p:nvPr/>
        </p:nvSpPr>
        <p:spPr bwMode="auto">
          <a:xfrm>
            <a:off x="4792029" y="3217201"/>
            <a:ext cx="317740" cy="321094"/>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 name="Freeform 63"/>
          <p:cNvSpPr>
            <a:spLocks/>
          </p:cNvSpPr>
          <p:nvPr/>
        </p:nvSpPr>
        <p:spPr bwMode="auto">
          <a:xfrm>
            <a:off x="4358261" y="3161196"/>
            <a:ext cx="460545" cy="457371"/>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5" name="Freeform 64"/>
          <p:cNvSpPr>
            <a:spLocks/>
          </p:cNvSpPr>
          <p:nvPr/>
        </p:nvSpPr>
        <p:spPr bwMode="auto">
          <a:xfrm>
            <a:off x="4313634" y="3024917"/>
            <a:ext cx="116030" cy="22775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6" name="Freeform 65"/>
          <p:cNvSpPr>
            <a:spLocks/>
          </p:cNvSpPr>
          <p:nvPr/>
        </p:nvSpPr>
        <p:spPr bwMode="auto">
          <a:xfrm>
            <a:off x="3744201" y="3079055"/>
            <a:ext cx="333805" cy="2669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7" name="Freeform 66"/>
          <p:cNvSpPr>
            <a:spLocks/>
          </p:cNvSpPr>
          <p:nvPr/>
        </p:nvSpPr>
        <p:spPr bwMode="auto">
          <a:xfrm>
            <a:off x="3644238" y="3346012"/>
            <a:ext cx="230272" cy="20908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8" name="Freeform 67"/>
          <p:cNvSpPr>
            <a:spLocks/>
          </p:cNvSpPr>
          <p:nvPr/>
        </p:nvSpPr>
        <p:spPr bwMode="auto">
          <a:xfrm>
            <a:off x="3654949" y="3812717"/>
            <a:ext cx="69617" cy="56005"/>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9" name="Freeform 68"/>
          <p:cNvSpPr>
            <a:spLocks/>
          </p:cNvSpPr>
          <p:nvPr/>
        </p:nvSpPr>
        <p:spPr bwMode="auto">
          <a:xfrm>
            <a:off x="4722413" y="3493491"/>
            <a:ext cx="456974" cy="586183"/>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0" name="Freeform 69"/>
          <p:cNvSpPr>
            <a:spLocks/>
          </p:cNvSpPr>
          <p:nvPr/>
        </p:nvSpPr>
        <p:spPr bwMode="auto">
          <a:xfrm>
            <a:off x="3874510" y="3878057"/>
            <a:ext cx="167795" cy="17361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1" name="Freeform 70"/>
          <p:cNvSpPr>
            <a:spLocks/>
          </p:cNvSpPr>
          <p:nvPr/>
        </p:nvSpPr>
        <p:spPr bwMode="auto">
          <a:xfrm>
            <a:off x="3788827" y="3943396"/>
            <a:ext cx="119599" cy="108276"/>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2" name="Freeform 71"/>
          <p:cNvSpPr>
            <a:spLocks/>
          </p:cNvSpPr>
          <p:nvPr/>
        </p:nvSpPr>
        <p:spPr bwMode="auto">
          <a:xfrm>
            <a:off x="3733491" y="3906059"/>
            <a:ext cx="89253" cy="8214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3" name="Rectangle 72"/>
          <p:cNvSpPr>
            <a:spLocks noChangeArrowheads="1"/>
          </p:cNvSpPr>
          <p:nvPr/>
        </p:nvSpPr>
        <p:spPr bwMode="auto">
          <a:xfrm>
            <a:off x="3863800" y="3346012"/>
            <a:ext cx="10710" cy="28003"/>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74" name="Freeform 73"/>
          <p:cNvSpPr>
            <a:spLocks/>
          </p:cNvSpPr>
          <p:nvPr/>
        </p:nvSpPr>
        <p:spPr bwMode="auto">
          <a:xfrm>
            <a:off x="3863800" y="3024917"/>
            <a:ext cx="576574" cy="59365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5" name="Freeform 74"/>
          <p:cNvSpPr>
            <a:spLocks/>
          </p:cNvSpPr>
          <p:nvPr/>
        </p:nvSpPr>
        <p:spPr bwMode="auto">
          <a:xfrm>
            <a:off x="3863800" y="3024917"/>
            <a:ext cx="576574" cy="59365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 name="Freeform 75"/>
          <p:cNvSpPr>
            <a:spLocks/>
          </p:cNvSpPr>
          <p:nvPr/>
        </p:nvSpPr>
        <p:spPr bwMode="auto">
          <a:xfrm>
            <a:off x="5506053" y="3013717"/>
            <a:ext cx="28561" cy="20536"/>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7" name="Freeform 76"/>
          <p:cNvSpPr>
            <a:spLocks/>
          </p:cNvSpPr>
          <p:nvPr/>
        </p:nvSpPr>
        <p:spPr bwMode="auto">
          <a:xfrm>
            <a:off x="5464997" y="2968912"/>
            <a:ext cx="16065" cy="2800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8" name="Freeform 77"/>
          <p:cNvSpPr>
            <a:spLocks/>
          </p:cNvSpPr>
          <p:nvPr/>
        </p:nvSpPr>
        <p:spPr bwMode="auto">
          <a:xfrm>
            <a:off x="4684926" y="1307438"/>
            <a:ext cx="299890" cy="68886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9" name="Freeform 78"/>
          <p:cNvSpPr>
            <a:spLocks/>
          </p:cNvSpPr>
          <p:nvPr/>
        </p:nvSpPr>
        <p:spPr bwMode="auto">
          <a:xfrm>
            <a:off x="4993742" y="2399531"/>
            <a:ext cx="17850" cy="9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0" name="Freeform 79"/>
          <p:cNvSpPr>
            <a:spLocks/>
          </p:cNvSpPr>
          <p:nvPr/>
        </p:nvSpPr>
        <p:spPr bwMode="auto">
          <a:xfrm>
            <a:off x="4879498" y="534572"/>
            <a:ext cx="4264502" cy="23876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1" name="Freeform 80"/>
          <p:cNvSpPr>
            <a:spLocks/>
          </p:cNvSpPr>
          <p:nvPr/>
        </p:nvSpPr>
        <p:spPr bwMode="auto">
          <a:xfrm>
            <a:off x="5534613" y="3024917"/>
            <a:ext cx="80328" cy="933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2" name="Freeform 81"/>
          <p:cNvSpPr>
            <a:spLocks/>
          </p:cNvSpPr>
          <p:nvPr/>
        </p:nvSpPr>
        <p:spPr bwMode="auto">
          <a:xfrm>
            <a:off x="5411445" y="2252051"/>
            <a:ext cx="1137082" cy="83447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3" name="Freeform 82"/>
          <p:cNvSpPr>
            <a:spLocks/>
          </p:cNvSpPr>
          <p:nvPr/>
        </p:nvSpPr>
        <p:spPr bwMode="auto">
          <a:xfrm>
            <a:off x="5481062" y="2996915"/>
            <a:ext cx="24991" cy="1680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4" name="Rectangle 83"/>
          <p:cNvSpPr>
            <a:spLocks noChangeArrowheads="1"/>
          </p:cNvSpPr>
          <p:nvPr/>
        </p:nvSpPr>
        <p:spPr bwMode="auto">
          <a:xfrm>
            <a:off x="4561757" y="2563812"/>
            <a:ext cx="10710" cy="1866"/>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85" name="Freeform 84"/>
          <p:cNvSpPr>
            <a:spLocks/>
          </p:cNvSpPr>
          <p:nvPr/>
        </p:nvSpPr>
        <p:spPr bwMode="auto">
          <a:xfrm>
            <a:off x="4238662" y="1204763"/>
            <a:ext cx="730089" cy="901676"/>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6" name="Freeform 85"/>
          <p:cNvSpPr>
            <a:spLocks/>
          </p:cNvSpPr>
          <p:nvPr/>
        </p:nvSpPr>
        <p:spPr bwMode="auto">
          <a:xfrm>
            <a:off x="4413598" y="1380245"/>
            <a:ext cx="360581" cy="862473"/>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7" name="Freeform 86"/>
          <p:cNvSpPr>
            <a:spLocks/>
          </p:cNvSpPr>
          <p:nvPr/>
        </p:nvSpPr>
        <p:spPr bwMode="auto">
          <a:xfrm>
            <a:off x="4722413" y="2399531"/>
            <a:ext cx="501601" cy="337895"/>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8" name="Freeform 87"/>
          <p:cNvSpPr>
            <a:spLocks/>
          </p:cNvSpPr>
          <p:nvPr/>
        </p:nvSpPr>
        <p:spPr bwMode="auto">
          <a:xfrm>
            <a:off x="5011592" y="2399531"/>
            <a:ext cx="62477" cy="3546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9" name="Freeform 88"/>
          <p:cNvSpPr>
            <a:spLocks/>
          </p:cNvSpPr>
          <p:nvPr/>
        </p:nvSpPr>
        <p:spPr bwMode="auto">
          <a:xfrm>
            <a:off x="4659936" y="2252051"/>
            <a:ext cx="87468" cy="5600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0" name="Freeform 89"/>
          <p:cNvSpPr>
            <a:spLocks/>
          </p:cNvSpPr>
          <p:nvPr/>
        </p:nvSpPr>
        <p:spPr bwMode="auto">
          <a:xfrm>
            <a:off x="4501066" y="2280054"/>
            <a:ext cx="273113" cy="25575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1" name="Freeform 90"/>
          <p:cNvSpPr>
            <a:spLocks/>
          </p:cNvSpPr>
          <p:nvPr/>
        </p:nvSpPr>
        <p:spPr bwMode="auto">
          <a:xfrm>
            <a:off x="4111923" y="3482290"/>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2" name="Freeform 91"/>
          <p:cNvSpPr>
            <a:spLocks/>
          </p:cNvSpPr>
          <p:nvPr/>
        </p:nvSpPr>
        <p:spPr bwMode="auto">
          <a:xfrm>
            <a:off x="4111923" y="3482290"/>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3" name="Freeform 92"/>
          <p:cNvSpPr>
            <a:spLocks/>
          </p:cNvSpPr>
          <p:nvPr/>
        </p:nvSpPr>
        <p:spPr bwMode="auto">
          <a:xfrm>
            <a:off x="3769192" y="3435619"/>
            <a:ext cx="458759" cy="45177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4" name="Freeform 93"/>
          <p:cNvSpPr>
            <a:spLocks/>
          </p:cNvSpPr>
          <p:nvPr/>
        </p:nvSpPr>
        <p:spPr bwMode="auto">
          <a:xfrm>
            <a:off x="5261500" y="3851921"/>
            <a:ext cx="264188" cy="373365"/>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5" name="Freeform 94"/>
          <p:cNvSpPr>
            <a:spLocks/>
          </p:cNvSpPr>
          <p:nvPr/>
        </p:nvSpPr>
        <p:spPr bwMode="auto">
          <a:xfrm>
            <a:off x="4501066"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6" name="Freeform 95"/>
          <p:cNvSpPr>
            <a:spLocks/>
          </p:cNvSpPr>
          <p:nvPr/>
        </p:nvSpPr>
        <p:spPr bwMode="auto">
          <a:xfrm>
            <a:off x="4501066"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7" name="Freeform 96"/>
          <p:cNvSpPr>
            <a:spLocks/>
          </p:cNvSpPr>
          <p:nvPr/>
        </p:nvSpPr>
        <p:spPr bwMode="auto">
          <a:xfrm>
            <a:off x="4483216" y="3493491"/>
            <a:ext cx="290963" cy="476040"/>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8" name="Freeform 97"/>
          <p:cNvSpPr>
            <a:spLocks/>
          </p:cNvSpPr>
          <p:nvPr/>
        </p:nvSpPr>
        <p:spPr bwMode="auto">
          <a:xfrm>
            <a:off x="4483216" y="3493491"/>
            <a:ext cx="290963" cy="476040"/>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9" name="Freeform 98"/>
          <p:cNvSpPr>
            <a:spLocks/>
          </p:cNvSpPr>
          <p:nvPr/>
        </p:nvSpPr>
        <p:spPr bwMode="auto">
          <a:xfrm>
            <a:off x="4572468" y="4841339"/>
            <a:ext cx="448049" cy="41630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0" name="Freeform 99"/>
          <p:cNvSpPr>
            <a:spLocks/>
          </p:cNvSpPr>
          <p:nvPr/>
        </p:nvSpPr>
        <p:spPr bwMode="auto">
          <a:xfrm>
            <a:off x="4668861" y="4705060"/>
            <a:ext cx="265973" cy="276290"/>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1" name="Freeform 100"/>
          <p:cNvSpPr>
            <a:spLocks/>
          </p:cNvSpPr>
          <p:nvPr/>
        </p:nvSpPr>
        <p:spPr bwMode="auto">
          <a:xfrm>
            <a:off x="4941974" y="4492242"/>
            <a:ext cx="301675" cy="49657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2" name="Freeform 101"/>
          <p:cNvSpPr>
            <a:spLocks/>
          </p:cNvSpPr>
          <p:nvPr/>
        </p:nvSpPr>
        <p:spPr bwMode="auto">
          <a:xfrm>
            <a:off x="4941974" y="4208485"/>
            <a:ext cx="292750" cy="31176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3" name="Freeform 102"/>
          <p:cNvSpPr>
            <a:spLocks/>
          </p:cNvSpPr>
          <p:nvPr/>
        </p:nvSpPr>
        <p:spPr bwMode="auto">
          <a:xfrm>
            <a:off x="4447514" y="4354097"/>
            <a:ext cx="335591" cy="3509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4" name="Freeform 103"/>
          <p:cNvSpPr>
            <a:spLocks/>
          </p:cNvSpPr>
          <p:nvPr/>
        </p:nvSpPr>
        <p:spPr bwMode="auto">
          <a:xfrm>
            <a:off x="4447514" y="4023669"/>
            <a:ext cx="521236" cy="541380"/>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5" name="Freeform 104"/>
          <p:cNvSpPr>
            <a:spLocks/>
          </p:cNvSpPr>
          <p:nvPr/>
        </p:nvSpPr>
        <p:spPr bwMode="auto">
          <a:xfrm>
            <a:off x="5029443" y="3655904"/>
            <a:ext cx="415918" cy="41630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6" name="Freeform 105"/>
          <p:cNvSpPr>
            <a:spLocks/>
          </p:cNvSpPr>
          <p:nvPr/>
        </p:nvSpPr>
        <p:spPr bwMode="auto">
          <a:xfrm>
            <a:off x="5056218" y="4042337"/>
            <a:ext cx="230273" cy="27629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7" name="Freeform 106"/>
          <p:cNvSpPr>
            <a:spLocks/>
          </p:cNvSpPr>
          <p:nvPr/>
        </p:nvSpPr>
        <p:spPr bwMode="auto">
          <a:xfrm>
            <a:off x="4808095" y="4639721"/>
            <a:ext cx="212422" cy="210951"/>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8" name="Freeform 107"/>
          <p:cNvSpPr>
            <a:spLocks/>
          </p:cNvSpPr>
          <p:nvPr/>
        </p:nvSpPr>
        <p:spPr bwMode="auto">
          <a:xfrm>
            <a:off x="4729553" y="4072207"/>
            <a:ext cx="380217" cy="64032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109" name="Freeform 108"/>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0" name="Freeform 109"/>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1" name="Freeform 110"/>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2" name="Freeform 111"/>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3" name="Freeform 112"/>
          <p:cNvSpPr>
            <a:spLocks/>
          </p:cNvSpPr>
          <p:nvPr/>
        </p:nvSpPr>
        <p:spPr bwMode="auto">
          <a:xfrm>
            <a:off x="4024455" y="3868723"/>
            <a:ext cx="114243" cy="154947"/>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4" name="Freeform 113"/>
          <p:cNvSpPr>
            <a:spLocks/>
          </p:cNvSpPr>
          <p:nvPr/>
        </p:nvSpPr>
        <p:spPr bwMode="auto">
          <a:xfrm>
            <a:off x="4194036" y="3749245"/>
            <a:ext cx="333805" cy="313626"/>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5" name="Freeform 114"/>
          <p:cNvSpPr>
            <a:spLocks/>
          </p:cNvSpPr>
          <p:nvPr/>
        </p:nvSpPr>
        <p:spPr bwMode="auto">
          <a:xfrm>
            <a:off x="4518916" y="3868723"/>
            <a:ext cx="360581" cy="22028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6" name="Freeform 115"/>
          <p:cNvSpPr>
            <a:spLocks/>
          </p:cNvSpPr>
          <p:nvPr/>
        </p:nvSpPr>
        <p:spPr bwMode="auto">
          <a:xfrm>
            <a:off x="4413598" y="4072207"/>
            <a:ext cx="219563" cy="27442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7" name="Freeform 116"/>
          <p:cNvSpPr>
            <a:spLocks/>
          </p:cNvSpPr>
          <p:nvPr/>
        </p:nvSpPr>
        <p:spPr bwMode="auto">
          <a:xfrm>
            <a:off x="4368971" y="4128212"/>
            <a:ext cx="132095" cy="15308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8" name="Freeform 117"/>
          <p:cNvSpPr>
            <a:spLocks/>
          </p:cNvSpPr>
          <p:nvPr/>
        </p:nvSpPr>
        <p:spPr bwMode="auto">
          <a:xfrm>
            <a:off x="4333271" y="3823918"/>
            <a:ext cx="210636" cy="30429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9" name="Freeform 118"/>
          <p:cNvSpPr>
            <a:spLocks/>
          </p:cNvSpPr>
          <p:nvPr/>
        </p:nvSpPr>
        <p:spPr bwMode="auto">
          <a:xfrm>
            <a:off x="4333271" y="3823918"/>
            <a:ext cx="210636" cy="30429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0" name="Freeform 119"/>
          <p:cNvSpPr>
            <a:spLocks/>
          </p:cNvSpPr>
          <p:nvPr/>
        </p:nvSpPr>
        <p:spPr bwMode="auto">
          <a:xfrm>
            <a:off x="4138698" y="3812717"/>
            <a:ext cx="71402" cy="18481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1" name="Freeform 120"/>
          <p:cNvSpPr>
            <a:spLocks/>
          </p:cNvSpPr>
          <p:nvPr/>
        </p:nvSpPr>
        <p:spPr bwMode="auto">
          <a:xfrm>
            <a:off x="4111923" y="3861255"/>
            <a:ext cx="62477" cy="145612"/>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2" name="Freeform 121"/>
          <p:cNvSpPr>
            <a:spLocks/>
          </p:cNvSpPr>
          <p:nvPr/>
        </p:nvSpPr>
        <p:spPr bwMode="auto">
          <a:xfrm>
            <a:off x="4440374" y="4678924"/>
            <a:ext cx="360581" cy="382699"/>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3" name="Freeform 122"/>
          <p:cNvSpPr>
            <a:spLocks/>
          </p:cNvSpPr>
          <p:nvPr/>
        </p:nvSpPr>
        <p:spPr bwMode="auto">
          <a:xfrm>
            <a:off x="4138698" y="3629768"/>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5" name="Freeform 124"/>
          <p:cNvSpPr>
            <a:spLocks/>
          </p:cNvSpPr>
          <p:nvPr/>
        </p:nvSpPr>
        <p:spPr bwMode="auto">
          <a:xfrm>
            <a:off x="56272" y="1146890"/>
            <a:ext cx="2383052" cy="170814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6" name="Freeform 125"/>
          <p:cNvSpPr>
            <a:spLocks/>
          </p:cNvSpPr>
          <p:nvPr/>
        </p:nvSpPr>
        <p:spPr bwMode="auto">
          <a:xfrm>
            <a:off x="506107" y="2569412"/>
            <a:ext cx="1613692" cy="87180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7" name="Freeform 126"/>
          <p:cNvSpPr>
            <a:spLocks/>
          </p:cNvSpPr>
          <p:nvPr/>
        </p:nvSpPr>
        <p:spPr bwMode="auto">
          <a:xfrm>
            <a:off x="1536085" y="3752979"/>
            <a:ext cx="124954" cy="132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8" name="Freeform 127"/>
          <p:cNvSpPr>
            <a:spLocks/>
          </p:cNvSpPr>
          <p:nvPr/>
        </p:nvSpPr>
        <p:spPr bwMode="auto">
          <a:xfrm>
            <a:off x="1580712" y="3874323"/>
            <a:ext cx="107103" cy="8214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9" name="Freeform 128"/>
          <p:cNvSpPr>
            <a:spLocks/>
          </p:cNvSpPr>
          <p:nvPr/>
        </p:nvSpPr>
        <p:spPr bwMode="auto">
          <a:xfrm>
            <a:off x="1678889" y="3920993"/>
            <a:ext cx="158871" cy="70939"/>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0" name="Freeform 129"/>
          <p:cNvSpPr>
            <a:spLocks/>
          </p:cNvSpPr>
          <p:nvPr/>
        </p:nvSpPr>
        <p:spPr bwMode="auto">
          <a:xfrm>
            <a:off x="1784208" y="3838853"/>
            <a:ext cx="326665" cy="44806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1" name="Freeform 130"/>
          <p:cNvSpPr>
            <a:spLocks/>
          </p:cNvSpPr>
          <p:nvPr/>
        </p:nvSpPr>
        <p:spPr bwMode="auto">
          <a:xfrm>
            <a:off x="1491458" y="3726844"/>
            <a:ext cx="169580" cy="8214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2" name="Freeform 131"/>
          <p:cNvSpPr>
            <a:spLocks/>
          </p:cNvSpPr>
          <p:nvPr/>
        </p:nvSpPr>
        <p:spPr bwMode="auto">
          <a:xfrm>
            <a:off x="1402206" y="3678306"/>
            <a:ext cx="133879" cy="115743"/>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3" name="Freeform 132"/>
          <p:cNvSpPr>
            <a:spLocks/>
          </p:cNvSpPr>
          <p:nvPr/>
        </p:nvSpPr>
        <p:spPr bwMode="auto">
          <a:xfrm>
            <a:off x="716743" y="3192931"/>
            <a:ext cx="847902" cy="58058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4" name="Freeform 133"/>
          <p:cNvSpPr>
            <a:spLocks/>
          </p:cNvSpPr>
          <p:nvPr/>
        </p:nvSpPr>
        <p:spPr bwMode="auto">
          <a:xfrm rot="20747712">
            <a:off x="2103733" y="866867"/>
            <a:ext cx="913950" cy="105475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5" name="Freeform 134"/>
          <p:cNvSpPr>
            <a:spLocks/>
          </p:cNvSpPr>
          <p:nvPr/>
        </p:nvSpPr>
        <p:spPr bwMode="auto">
          <a:xfrm>
            <a:off x="1016634" y="1150625"/>
            <a:ext cx="46412" cy="42937"/>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6" name="Freeform 135"/>
          <p:cNvSpPr>
            <a:spLocks/>
          </p:cNvSpPr>
          <p:nvPr/>
        </p:nvSpPr>
        <p:spPr bwMode="auto">
          <a:xfrm>
            <a:off x="1412917" y="1497854"/>
            <a:ext cx="0" cy="560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7" name="Freeform 136"/>
          <p:cNvSpPr>
            <a:spLocks/>
          </p:cNvSpPr>
          <p:nvPr/>
        </p:nvSpPr>
        <p:spPr bwMode="auto">
          <a:xfrm>
            <a:off x="1814554" y="1537058"/>
            <a:ext cx="3570" cy="746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8" name="Freeform 137"/>
          <p:cNvSpPr>
            <a:spLocks/>
          </p:cNvSpPr>
          <p:nvPr/>
        </p:nvSpPr>
        <p:spPr bwMode="auto">
          <a:xfrm>
            <a:off x="1420056" y="1046082"/>
            <a:ext cx="16065" cy="1680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9" name="Freeform 138"/>
          <p:cNvSpPr>
            <a:spLocks/>
          </p:cNvSpPr>
          <p:nvPr/>
        </p:nvSpPr>
        <p:spPr bwMode="auto">
          <a:xfrm>
            <a:off x="1630693" y="1596797"/>
            <a:ext cx="162439" cy="14187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0" name="Freeform 139"/>
          <p:cNvSpPr>
            <a:spLocks/>
          </p:cNvSpPr>
          <p:nvPr/>
        </p:nvSpPr>
        <p:spPr bwMode="auto">
          <a:xfrm>
            <a:off x="1500383" y="1171160"/>
            <a:ext cx="672967" cy="47044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1" name="Freeform 140"/>
          <p:cNvSpPr>
            <a:spLocks/>
          </p:cNvSpPr>
          <p:nvPr/>
        </p:nvSpPr>
        <p:spPr bwMode="auto">
          <a:xfrm>
            <a:off x="918454" y="1092753"/>
            <a:ext cx="178505" cy="1717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2" name="Freeform 141"/>
          <p:cNvSpPr>
            <a:spLocks/>
          </p:cNvSpPr>
          <p:nvPr/>
        </p:nvSpPr>
        <p:spPr bwMode="auto">
          <a:xfrm>
            <a:off x="1107671" y="1029281"/>
            <a:ext cx="162440" cy="11014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3" name="Freeform 142"/>
          <p:cNvSpPr>
            <a:spLocks/>
          </p:cNvSpPr>
          <p:nvPr/>
        </p:nvSpPr>
        <p:spPr bwMode="auto">
          <a:xfrm>
            <a:off x="1039839" y="971409"/>
            <a:ext cx="123170" cy="7280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4" name="Freeform 143"/>
          <p:cNvSpPr>
            <a:spLocks/>
          </p:cNvSpPr>
          <p:nvPr/>
        </p:nvSpPr>
        <p:spPr bwMode="auto">
          <a:xfrm>
            <a:off x="1282606" y="1044216"/>
            <a:ext cx="103533" cy="952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5" name="Freeform 144"/>
          <p:cNvSpPr>
            <a:spLocks/>
          </p:cNvSpPr>
          <p:nvPr/>
        </p:nvSpPr>
        <p:spPr bwMode="auto">
          <a:xfrm>
            <a:off x="1387925" y="1102087"/>
            <a:ext cx="41056" cy="5413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6" name="Freeform 145"/>
          <p:cNvSpPr>
            <a:spLocks/>
          </p:cNvSpPr>
          <p:nvPr/>
        </p:nvSpPr>
        <p:spPr bwMode="auto">
          <a:xfrm>
            <a:off x="1377215" y="1027414"/>
            <a:ext cx="242767" cy="121344"/>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7" name="Freeform 146"/>
          <p:cNvSpPr>
            <a:spLocks/>
          </p:cNvSpPr>
          <p:nvPr/>
        </p:nvSpPr>
        <p:spPr bwMode="auto">
          <a:xfrm>
            <a:off x="1186213" y="950874"/>
            <a:ext cx="49981" cy="44804"/>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8" name="Freeform 147"/>
          <p:cNvSpPr>
            <a:spLocks/>
          </p:cNvSpPr>
          <p:nvPr/>
        </p:nvSpPr>
        <p:spPr bwMode="auto">
          <a:xfrm flipV="1">
            <a:off x="1377215" y="667118"/>
            <a:ext cx="242767" cy="380832"/>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9" name="Freeform 148"/>
          <p:cNvSpPr>
            <a:spLocks/>
          </p:cNvSpPr>
          <p:nvPr/>
        </p:nvSpPr>
        <p:spPr bwMode="auto">
          <a:xfrm>
            <a:off x="1382570" y="982610"/>
            <a:ext cx="41057" cy="2053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0" name="Freeform 149"/>
          <p:cNvSpPr>
            <a:spLocks/>
          </p:cNvSpPr>
          <p:nvPr/>
        </p:nvSpPr>
        <p:spPr bwMode="auto">
          <a:xfrm>
            <a:off x="1361149" y="928473"/>
            <a:ext cx="37487" cy="5600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1" name="Freeform 150"/>
          <p:cNvSpPr>
            <a:spLocks/>
          </p:cNvSpPr>
          <p:nvPr/>
        </p:nvSpPr>
        <p:spPr bwMode="auto">
          <a:xfrm>
            <a:off x="1286177" y="902337"/>
            <a:ext cx="67833" cy="8027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2" name="Freeform 151"/>
          <p:cNvSpPr>
            <a:spLocks/>
          </p:cNvSpPr>
          <p:nvPr/>
        </p:nvSpPr>
        <p:spPr bwMode="auto">
          <a:xfrm>
            <a:off x="1013063" y="1193562"/>
            <a:ext cx="303460" cy="27629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3" name="Freeform 152"/>
          <p:cNvSpPr>
            <a:spLocks/>
          </p:cNvSpPr>
          <p:nvPr/>
        </p:nvSpPr>
        <p:spPr bwMode="auto">
          <a:xfrm>
            <a:off x="2169780" y="3704441"/>
            <a:ext cx="41056" cy="224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4" name="Freeform 153"/>
          <p:cNvSpPr>
            <a:spLocks/>
          </p:cNvSpPr>
          <p:nvPr/>
        </p:nvSpPr>
        <p:spPr bwMode="auto">
          <a:xfrm>
            <a:off x="3342562" y="1619198"/>
            <a:ext cx="148161" cy="59739"/>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75000"/>
              </a:schemeClr>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5" name="Freeform 154"/>
          <p:cNvSpPr>
            <a:spLocks/>
          </p:cNvSpPr>
          <p:nvPr/>
        </p:nvSpPr>
        <p:spPr bwMode="auto">
          <a:xfrm>
            <a:off x="7835553" y="4128212"/>
            <a:ext cx="242767" cy="218418"/>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6" name="Freeform 155"/>
          <p:cNvSpPr>
            <a:spLocks/>
          </p:cNvSpPr>
          <p:nvPr/>
        </p:nvSpPr>
        <p:spPr bwMode="auto">
          <a:xfrm>
            <a:off x="8078321" y="4180483"/>
            <a:ext cx="196357" cy="199749"/>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grpSp>
        <p:nvGrpSpPr>
          <p:cNvPr id="157" name="Group 156"/>
          <p:cNvGrpSpPr>
            <a:grpSpLocks/>
          </p:cNvGrpSpPr>
          <p:nvPr/>
        </p:nvGrpSpPr>
        <p:grpSpPr bwMode="auto">
          <a:xfrm>
            <a:off x="3874510" y="2076569"/>
            <a:ext cx="282039" cy="433104"/>
            <a:chOff x="2201" y="1250"/>
            <a:chExt cx="133" cy="193"/>
          </a:xfrm>
          <a:solidFill>
            <a:schemeClr val="bg1"/>
          </a:solidFill>
        </p:grpSpPr>
        <p:sp>
          <p:nvSpPr>
            <p:cNvPr id="197" name="Freeform 196"/>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8" name="Freeform 197"/>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grpSp>
      <p:sp>
        <p:nvSpPr>
          <p:cNvPr id="158" name="Freeform 157"/>
          <p:cNvSpPr>
            <a:spLocks/>
          </p:cNvSpPr>
          <p:nvPr/>
        </p:nvSpPr>
        <p:spPr bwMode="auto">
          <a:xfrm>
            <a:off x="4979461" y="3075322"/>
            <a:ext cx="82112" cy="52271"/>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9" name="Freeform 158"/>
          <p:cNvSpPr>
            <a:spLocks/>
          </p:cNvSpPr>
          <p:nvPr/>
        </p:nvSpPr>
        <p:spPr bwMode="auto">
          <a:xfrm>
            <a:off x="6179020" y="2352860"/>
            <a:ext cx="1695805" cy="1232105"/>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0" name="Freeform 159"/>
          <p:cNvSpPr>
            <a:spLocks/>
          </p:cNvSpPr>
          <p:nvPr/>
        </p:nvSpPr>
        <p:spPr bwMode="auto">
          <a:xfrm>
            <a:off x="6229002" y="4197283"/>
            <a:ext cx="64262" cy="80274"/>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1" name="Freeform 160"/>
          <p:cNvSpPr>
            <a:spLocks/>
          </p:cNvSpPr>
          <p:nvPr/>
        </p:nvSpPr>
        <p:spPr bwMode="auto">
          <a:xfrm>
            <a:off x="7150091" y="3584965"/>
            <a:ext cx="60692" cy="63472"/>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2" name="Freeform 161"/>
          <p:cNvSpPr>
            <a:spLocks/>
          </p:cNvSpPr>
          <p:nvPr/>
        </p:nvSpPr>
        <p:spPr bwMode="auto">
          <a:xfrm>
            <a:off x="7476756" y="3428152"/>
            <a:ext cx="35701" cy="11014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3" name="Freeform 162"/>
          <p:cNvSpPr>
            <a:spLocks/>
          </p:cNvSpPr>
          <p:nvPr/>
        </p:nvSpPr>
        <p:spPr bwMode="auto">
          <a:xfrm>
            <a:off x="7740945" y="3142528"/>
            <a:ext cx="51768" cy="8214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4" name="Freeform 163"/>
          <p:cNvSpPr>
            <a:spLocks/>
          </p:cNvSpPr>
          <p:nvPr/>
        </p:nvSpPr>
        <p:spPr bwMode="auto">
          <a:xfrm>
            <a:off x="7803422" y="2720625"/>
            <a:ext cx="387356" cy="44057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5" name="Freeform 164"/>
          <p:cNvSpPr>
            <a:spLocks/>
          </p:cNvSpPr>
          <p:nvPr/>
        </p:nvSpPr>
        <p:spPr bwMode="auto">
          <a:xfrm>
            <a:off x="8076535" y="2315524"/>
            <a:ext cx="69618" cy="36029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6" name="Freeform 165"/>
          <p:cNvSpPr>
            <a:spLocks/>
          </p:cNvSpPr>
          <p:nvPr/>
        </p:nvSpPr>
        <p:spPr bwMode="auto">
          <a:xfrm>
            <a:off x="7457122" y="3639104"/>
            <a:ext cx="158870" cy="2296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7" name="Freeform 166"/>
          <p:cNvSpPr>
            <a:spLocks/>
          </p:cNvSpPr>
          <p:nvPr/>
        </p:nvSpPr>
        <p:spPr bwMode="auto">
          <a:xfrm>
            <a:off x="7521384" y="3906059"/>
            <a:ext cx="130308" cy="108276"/>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8" name="Freeform 167"/>
          <p:cNvSpPr>
            <a:spLocks/>
          </p:cNvSpPr>
          <p:nvPr/>
        </p:nvSpPr>
        <p:spPr bwMode="auto">
          <a:xfrm>
            <a:off x="6573517" y="2408864"/>
            <a:ext cx="874679" cy="459239"/>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9" name="Line 449"/>
          <p:cNvSpPr>
            <a:spLocks noChangeShapeType="1"/>
          </p:cNvSpPr>
          <p:nvPr/>
        </p:nvSpPr>
        <p:spPr bwMode="auto">
          <a:xfrm>
            <a:off x="7414280" y="3659638"/>
            <a:ext cx="0" cy="0"/>
          </a:xfrm>
          <a:prstGeom prst="line">
            <a:avLst/>
          </a:prstGeom>
          <a:solidFill>
            <a:schemeClr val="bg1"/>
          </a:solidFill>
          <a:ln w="0">
            <a:solidFill>
              <a:schemeClr val="bg2">
                <a:lumMod val="75000"/>
              </a:schemeClr>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0" name="Freeform 169"/>
          <p:cNvSpPr>
            <a:spLocks/>
          </p:cNvSpPr>
          <p:nvPr/>
        </p:nvSpPr>
        <p:spPr bwMode="auto">
          <a:xfrm>
            <a:off x="7582075" y="2819566"/>
            <a:ext cx="139234" cy="182949"/>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solidFill>
              <a:schemeClr val="bg2">
                <a:lumMod val="75000"/>
              </a:schemeClr>
            </a:solidFill>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1" name="Freeform 170"/>
          <p:cNvSpPr>
            <a:spLocks/>
          </p:cNvSpPr>
          <p:nvPr/>
        </p:nvSpPr>
        <p:spPr bwMode="auto">
          <a:xfrm>
            <a:off x="7635627" y="2983847"/>
            <a:ext cx="96393" cy="123210"/>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2" name="Freeform 171"/>
          <p:cNvSpPr>
            <a:spLocks/>
          </p:cNvSpPr>
          <p:nvPr/>
        </p:nvSpPr>
        <p:spPr bwMode="auto">
          <a:xfrm>
            <a:off x="2330436" y="5022421"/>
            <a:ext cx="142805" cy="19601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3" name="Freeform 172"/>
          <p:cNvSpPr>
            <a:spLocks/>
          </p:cNvSpPr>
          <p:nvPr/>
        </p:nvSpPr>
        <p:spPr bwMode="auto">
          <a:xfrm>
            <a:off x="1714590" y="4210352"/>
            <a:ext cx="360581" cy="46110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4" name="Freeform 173"/>
          <p:cNvSpPr>
            <a:spLocks/>
          </p:cNvSpPr>
          <p:nvPr/>
        </p:nvSpPr>
        <p:spPr bwMode="auto">
          <a:xfrm>
            <a:off x="1944863" y="4064739"/>
            <a:ext cx="994277" cy="107155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5" name="Freeform 174"/>
          <p:cNvSpPr>
            <a:spLocks/>
          </p:cNvSpPr>
          <p:nvPr/>
        </p:nvSpPr>
        <p:spPr bwMode="auto">
          <a:xfrm>
            <a:off x="1930582" y="4772266"/>
            <a:ext cx="531947" cy="111449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6" name="Freeform 175"/>
          <p:cNvSpPr>
            <a:spLocks/>
          </p:cNvSpPr>
          <p:nvPr/>
        </p:nvSpPr>
        <p:spPr bwMode="auto">
          <a:xfrm>
            <a:off x="1859180" y="4654656"/>
            <a:ext cx="273113" cy="1387051"/>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7" name="Freeform 176"/>
          <p:cNvSpPr>
            <a:spLocks/>
          </p:cNvSpPr>
          <p:nvPr/>
        </p:nvSpPr>
        <p:spPr bwMode="auto">
          <a:xfrm>
            <a:off x="2219762" y="4716261"/>
            <a:ext cx="224917" cy="22028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8" name="Freeform 177"/>
          <p:cNvSpPr>
            <a:spLocks/>
          </p:cNvSpPr>
          <p:nvPr/>
        </p:nvSpPr>
        <p:spPr bwMode="auto">
          <a:xfrm>
            <a:off x="2046611" y="4471708"/>
            <a:ext cx="299890" cy="337895"/>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9" name="Freeform 178"/>
          <p:cNvSpPr>
            <a:spLocks/>
          </p:cNvSpPr>
          <p:nvPr/>
        </p:nvSpPr>
        <p:spPr bwMode="auto">
          <a:xfrm>
            <a:off x="2257248" y="3960197"/>
            <a:ext cx="132095" cy="210951"/>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0" name="Freeform 179"/>
          <p:cNvSpPr>
            <a:spLocks/>
          </p:cNvSpPr>
          <p:nvPr/>
        </p:nvSpPr>
        <p:spPr bwMode="auto">
          <a:xfrm>
            <a:off x="2462530" y="4034870"/>
            <a:ext cx="85683" cy="11014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1" name="Freeform 180"/>
          <p:cNvSpPr>
            <a:spLocks/>
          </p:cNvSpPr>
          <p:nvPr/>
        </p:nvSpPr>
        <p:spPr bwMode="auto">
          <a:xfrm>
            <a:off x="2357211" y="4031137"/>
            <a:ext cx="108889" cy="128810"/>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2" name="Freeform 181"/>
          <p:cNvSpPr>
            <a:spLocks/>
          </p:cNvSpPr>
          <p:nvPr/>
        </p:nvSpPr>
        <p:spPr bwMode="auto">
          <a:xfrm>
            <a:off x="1948434" y="3861255"/>
            <a:ext cx="374862" cy="330429"/>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3" name="Freeform 182"/>
          <p:cNvSpPr>
            <a:spLocks/>
          </p:cNvSpPr>
          <p:nvPr/>
        </p:nvSpPr>
        <p:spPr bwMode="auto">
          <a:xfrm>
            <a:off x="1736011" y="4154347"/>
            <a:ext cx="151730" cy="1754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4" name="Freeform 183"/>
          <p:cNvSpPr>
            <a:spLocks/>
          </p:cNvSpPr>
          <p:nvPr/>
        </p:nvSpPr>
        <p:spPr bwMode="auto">
          <a:xfrm>
            <a:off x="4397533" y="2201648"/>
            <a:ext cx="55336" cy="113876"/>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5" name="Freeform 184"/>
          <p:cNvSpPr>
            <a:spLocks/>
          </p:cNvSpPr>
          <p:nvPr/>
        </p:nvSpPr>
        <p:spPr bwMode="auto">
          <a:xfrm>
            <a:off x="5816653" y="3008117"/>
            <a:ext cx="492676" cy="490974"/>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6" name="Freeform 185"/>
          <p:cNvSpPr>
            <a:spLocks/>
          </p:cNvSpPr>
          <p:nvPr/>
        </p:nvSpPr>
        <p:spPr bwMode="auto">
          <a:xfrm>
            <a:off x="6091551" y="3013717"/>
            <a:ext cx="821127" cy="1047289"/>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7" name="Freeform 186"/>
          <p:cNvSpPr>
            <a:spLocks/>
          </p:cNvSpPr>
          <p:nvPr/>
        </p:nvSpPr>
        <p:spPr bwMode="auto">
          <a:xfrm>
            <a:off x="5797017" y="2976380"/>
            <a:ext cx="398067" cy="322962"/>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8" name="Freeform 187"/>
          <p:cNvSpPr>
            <a:spLocks/>
          </p:cNvSpPr>
          <p:nvPr/>
        </p:nvSpPr>
        <p:spPr bwMode="auto">
          <a:xfrm>
            <a:off x="6691330" y="3458021"/>
            <a:ext cx="126740" cy="162414"/>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9" name="Freeform 188"/>
          <p:cNvSpPr>
            <a:spLocks/>
          </p:cNvSpPr>
          <p:nvPr/>
        </p:nvSpPr>
        <p:spPr bwMode="auto">
          <a:xfrm>
            <a:off x="6418217" y="3243336"/>
            <a:ext cx="240982" cy="141879"/>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0" name="Freeform 189"/>
          <p:cNvSpPr>
            <a:spLocks/>
          </p:cNvSpPr>
          <p:nvPr/>
        </p:nvSpPr>
        <p:spPr bwMode="auto">
          <a:xfrm>
            <a:off x="6809145" y="3403883"/>
            <a:ext cx="303460" cy="574982"/>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1" name="Freeform 190"/>
          <p:cNvSpPr>
            <a:spLocks/>
          </p:cNvSpPr>
          <p:nvPr/>
        </p:nvSpPr>
        <p:spPr bwMode="auto">
          <a:xfrm>
            <a:off x="6682406" y="3325476"/>
            <a:ext cx="99964" cy="5787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2" name="Freeform 191"/>
          <p:cNvSpPr>
            <a:spLocks/>
          </p:cNvSpPr>
          <p:nvPr/>
        </p:nvSpPr>
        <p:spPr bwMode="auto">
          <a:xfrm>
            <a:off x="7064408" y="4081540"/>
            <a:ext cx="144589" cy="173616"/>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3" name="Freeform 192"/>
          <p:cNvSpPr>
            <a:spLocks/>
          </p:cNvSpPr>
          <p:nvPr/>
        </p:nvSpPr>
        <p:spPr bwMode="auto">
          <a:xfrm>
            <a:off x="7103680" y="3543895"/>
            <a:ext cx="224917" cy="46110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4" name="Freeform 193"/>
          <p:cNvSpPr>
            <a:spLocks/>
          </p:cNvSpPr>
          <p:nvPr/>
        </p:nvSpPr>
        <p:spPr bwMode="auto">
          <a:xfrm>
            <a:off x="6959090" y="3620435"/>
            <a:ext cx="249908" cy="47044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5" name="Freeform 194"/>
          <p:cNvSpPr>
            <a:spLocks/>
          </p:cNvSpPr>
          <p:nvPr/>
        </p:nvSpPr>
        <p:spPr bwMode="auto">
          <a:xfrm>
            <a:off x="7034062" y="3573764"/>
            <a:ext cx="237413" cy="270690"/>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6" name="Freeform 195"/>
          <p:cNvSpPr>
            <a:spLocks/>
          </p:cNvSpPr>
          <p:nvPr/>
        </p:nvSpPr>
        <p:spPr bwMode="auto">
          <a:xfrm>
            <a:off x="7105464" y="3825786"/>
            <a:ext cx="166011" cy="138145"/>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05" name="Freeform 204"/>
          <p:cNvSpPr/>
          <p:nvPr/>
        </p:nvSpPr>
        <p:spPr>
          <a:xfrm>
            <a:off x="5488350" y="3332608"/>
            <a:ext cx="27432" cy="27432"/>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216" name="Freeform 215"/>
          <p:cNvSpPr/>
          <p:nvPr/>
        </p:nvSpPr>
        <p:spPr>
          <a:xfrm>
            <a:off x="4922044" y="4075433"/>
            <a:ext cx="143396" cy="191850"/>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200" name="Freeform 199"/>
          <p:cNvSpPr/>
          <p:nvPr/>
        </p:nvSpPr>
        <p:spPr>
          <a:xfrm>
            <a:off x="5364126" y="2902688"/>
            <a:ext cx="50504" cy="61138"/>
          </a:xfrm>
          <a:custGeom>
            <a:avLst/>
            <a:gdLst>
              <a:gd name="connsiteX0" fmla="*/ 0 w 50504"/>
              <a:gd name="connsiteY0" fmla="*/ 7975 h 61138"/>
              <a:gd name="connsiteX1" fmla="*/ 50504 w 50504"/>
              <a:gd name="connsiteY1" fmla="*/ 0 h 61138"/>
              <a:gd name="connsiteX2" fmla="*/ 50504 w 50504"/>
              <a:gd name="connsiteY2" fmla="*/ 31898 h 61138"/>
              <a:gd name="connsiteX3" fmla="*/ 31897 w 50504"/>
              <a:gd name="connsiteY3" fmla="*/ 61138 h 61138"/>
              <a:gd name="connsiteX4" fmla="*/ 0 w 50504"/>
              <a:gd name="connsiteY4" fmla="*/ 7975 h 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61138">
                <a:moveTo>
                  <a:pt x="0" y="7975"/>
                </a:moveTo>
                <a:lnTo>
                  <a:pt x="50504" y="0"/>
                </a:lnTo>
                <a:lnTo>
                  <a:pt x="50504" y="31898"/>
                </a:lnTo>
                <a:lnTo>
                  <a:pt x="31897" y="61138"/>
                </a:lnTo>
                <a:lnTo>
                  <a:pt x="0" y="797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1" name="Freeform 580"/>
          <p:cNvSpPr>
            <a:spLocks/>
          </p:cNvSpPr>
          <p:nvPr/>
        </p:nvSpPr>
        <p:spPr bwMode="auto">
          <a:xfrm rot="730076">
            <a:off x="3801323" y="2690756"/>
            <a:ext cx="405208" cy="33229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2" name="Freeform 581"/>
          <p:cNvSpPr>
            <a:spLocks/>
          </p:cNvSpPr>
          <p:nvPr/>
        </p:nvSpPr>
        <p:spPr bwMode="auto">
          <a:xfrm rot="926903">
            <a:off x="3812033" y="2713158"/>
            <a:ext cx="101748" cy="23335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3" name="Freeform 582"/>
          <p:cNvSpPr>
            <a:spLocks/>
          </p:cNvSpPr>
          <p:nvPr/>
        </p:nvSpPr>
        <p:spPr bwMode="auto">
          <a:xfrm>
            <a:off x="4408243" y="2565678"/>
            <a:ext cx="214207" cy="98943"/>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4" name="Freeform 583"/>
          <p:cNvSpPr>
            <a:spLocks/>
          </p:cNvSpPr>
          <p:nvPr/>
        </p:nvSpPr>
        <p:spPr bwMode="auto">
          <a:xfrm rot="471028">
            <a:off x="4040521" y="2442467"/>
            <a:ext cx="342731" cy="345363"/>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5" name="Freeform 584"/>
          <p:cNvSpPr>
            <a:spLocks/>
          </p:cNvSpPr>
          <p:nvPr/>
        </p:nvSpPr>
        <p:spPr bwMode="auto">
          <a:xfrm>
            <a:off x="4331484" y="2649686"/>
            <a:ext cx="349871" cy="3714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6" name="Freeform 585"/>
          <p:cNvSpPr>
            <a:spLocks/>
          </p:cNvSpPr>
          <p:nvPr/>
        </p:nvSpPr>
        <p:spPr bwMode="auto">
          <a:xfrm>
            <a:off x="4322560" y="2287521"/>
            <a:ext cx="224917" cy="3434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7" name="Freeform 586"/>
          <p:cNvSpPr>
            <a:spLocks/>
          </p:cNvSpPr>
          <p:nvPr/>
        </p:nvSpPr>
        <p:spPr bwMode="auto">
          <a:xfrm>
            <a:off x="4293999" y="2358461"/>
            <a:ext cx="85683" cy="119477"/>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8" name="Freeform 587"/>
          <p:cNvSpPr>
            <a:spLocks/>
          </p:cNvSpPr>
          <p:nvPr/>
        </p:nvSpPr>
        <p:spPr bwMode="auto">
          <a:xfrm rot="20966185">
            <a:off x="4722413" y="2868104"/>
            <a:ext cx="178505" cy="19228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9" name="Freeform 588"/>
          <p:cNvSpPr>
            <a:spLocks/>
          </p:cNvSpPr>
          <p:nvPr/>
        </p:nvSpPr>
        <p:spPr bwMode="auto">
          <a:xfrm>
            <a:off x="4711702" y="2569412"/>
            <a:ext cx="230272" cy="19788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0" name="Freeform 589"/>
          <p:cNvSpPr>
            <a:spLocks/>
          </p:cNvSpPr>
          <p:nvPr/>
        </p:nvSpPr>
        <p:spPr bwMode="auto">
          <a:xfrm>
            <a:off x="4479645" y="2477938"/>
            <a:ext cx="178505" cy="9707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1" name="Freeform 590"/>
          <p:cNvSpPr>
            <a:spLocks/>
          </p:cNvSpPr>
          <p:nvPr/>
        </p:nvSpPr>
        <p:spPr bwMode="auto">
          <a:xfrm>
            <a:off x="4606384" y="2578746"/>
            <a:ext cx="155301" cy="11201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2" name="Freeform 591"/>
          <p:cNvSpPr>
            <a:spLocks/>
          </p:cNvSpPr>
          <p:nvPr/>
        </p:nvSpPr>
        <p:spPr bwMode="auto">
          <a:xfrm>
            <a:off x="4611740" y="2532076"/>
            <a:ext cx="149945" cy="8214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3" name="Freeform 592"/>
          <p:cNvSpPr>
            <a:spLocks/>
          </p:cNvSpPr>
          <p:nvPr/>
        </p:nvSpPr>
        <p:spPr bwMode="auto">
          <a:xfrm>
            <a:off x="4779535" y="2744893"/>
            <a:ext cx="205281" cy="16614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4" name="Freeform 593"/>
          <p:cNvSpPr>
            <a:spLocks/>
          </p:cNvSpPr>
          <p:nvPr/>
        </p:nvSpPr>
        <p:spPr bwMode="auto">
          <a:xfrm>
            <a:off x="4322560" y="2610482"/>
            <a:ext cx="128524" cy="76540"/>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5" name="Freeform 594"/>
          <p:cNvSpPr>
            <a:spLocks/>
          </p:cNvSpPr>
          <p:nvPr/>
        </p:nvSpPr>
        <p:spPr bwMode="auto">
          <a:xfrm>
            <a:off x="4258298" y="2438734"/>
            <a:ext cx="80327" cy="8774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6" name="Freeform 595"/>
          <p:cNvSpPr>
            <a:spLocks/>
          </p:cNvSpPr>
          <p:nvPr/>
        </p:nvSpPr>
        <p:spPr bwMode="auto">
          <a:xfrm rot="21133526">
            <a:off x="4518916" y="2645952"/>
            <a:ext cx="99964" cy="5600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7" name="Freeform 596"/>
          <p:cNvSpPr>
            <a:spLocks/>
          </p:cNvSpPr>
          <p:nvPr/>
        </p:nvSpPr>
        <p:spPr bwMode="auto">
          <a:xfrm>
            <a:off x="4524271" y="2657153"/>
            <a:ext cx="160655" cy="1754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8" name="Freeform 597"/>
          <p:cNvSpPr>
            <a:spLocks/>
          </p:cNvSpPr>
          <p:nvPr/>
        </p:nvSpPr>
        <p:spPr bwMode="auto">
          <a:xfrm>
            <a:off x="4590319" y="2718758"/>
            <a:ext cx="110674" cy="115743"/>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9" name="Freeform 598"/>
          <p:cNvSpPr>
            <a:spLocks/>
          </p:cNvSpPr>
          <p:nvPr/>
        </p:nvSpPr>
        <p:spPr bwMode="auto">
          <a:xfrm rot="286500">
            <a:off x="4670646" y="2789698"/>
            <a:ext cx="49981" cy="69073"/>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0" name="Freeform 599"/>
          <p:cNvSpPr>
            <a:spLocks/>
          </p:cNvSpPr>
          <p:nvPr/>
        </p:nvSpPr>
        <p:spPr bwMode="auto">
          <a:xfrm>
            <a:off x="4672431" y="2670220"/>
            <a:ext cx="80327" cy="6720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1" name="Freeform 600"/>
          <p:cNvSpPr>
            <a:spLocks/>
          </p:cNvSpPr>
          <p:nvPr/>
        </p:nvSpPr>
        <p:spPr bwMode="auto">
          <a:xfrm>
            <a:off x="4686712" y="2731826"/>
            <a:ext cx="112458" cy="113876"/>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2" name="Freeform 601"/>
          <p:cNvSpPr>
            <a:spLocks/>
          </p:cNvSpPr>
          <p:nvPr/>
        </p:nvSpPr>
        <p:spPr bwMode="auto">
          <a:xfrm>
            <a:off x="4717057" y="2802765"/>
            <a:ext cx="44627" cy="5787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3" name="Freeform 602"/>
          <p:cNvSpPr>
            <a:spLocks/>
          </p:cNvSpPr>
          <p:nvPr/>
        </p:nvSpPr>
        <p:spPr bwMode="auto">
          <a:xfrm>
            <a:off x="4736693" y="2834501"/>
            <a:ext cx="73187" cy="70939"/>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4" name="Freeform 603"/>
          <p:cNvSpPr>
            <a:spLocks/>
          </p:cNvSpPr>
          <p:nvPr/>
        </p:nvSpPr>
        <p:spPr bwMode="auto">
          <a:xfrm>
            <a:off x="4692067" y="2823300"/>
            <a:ext cx="60692" cy="128812"/>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5" name="Freeform 604"/>
          <p:cNvSpPr>
            <a:spLocks/>
          </p:cNvSpPr>
          <p:nvPr/>
        </p:nvSpPr>
        <p:spPr bwMode="auto">
          <a:xfrm>
            <a:off x="3829884" y="2252051"/>
            <a:ext cx="123168" cy="19228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6" name="Freeform 605"/>
          <p:cNvSpPr>
            <a:spLocks/>
          </p:cNvSpPr>
          <p:nvPr/>
        </p:nvSpPr>
        <p:spPr bwMode="auto">
          <a:xfrm>
            <a:off x="5604231" y="682052"/>
            <a:ext cx="490890" cy="655256"/>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FF000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7" name="Freeform 606"/>
          <p:cNvSpPr>
            <a:spLocks/>
          </p:cNvSpPr>
          <p:nvPr/>
        </p:nvSpPr>
        <p:spPr bwMode="auto">
          <a:xfrm>
            <a:off x="5313267" y="4537046"/>
            <a:ext cx="187432" cy="40696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8" name="Freeform 607"/>
          <p:cNvSpPr>
            <a:spLocks/>
          </p:cNvSpPr>
          <p:nvPr/>
        </p:nvSpPr>
        <p:spPr bwMode="auto">
          <a:xfrm>
            <a:off x="8774494" y="5474192"/>
            <a:ext cx="201711" cy="240821"/>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9" name="Freeform 608"/>
          <p:cNvSpPr>
            <a:spLocks/>
          </p:cNvSpPr>
          <p:nvPr/>
        </p:nvSpPr>
        <p:spPr bwMode="auto">
          <a:xfrm>
            <a:off x="8949430" y="5257640"/>
            <a:ext cx="141019" cy="237087"/>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0" name="Freeform 609"/>
          <p:cNvSpPr>
            <a:spLocks/>
          </p:cNvSpPr>
          <p:nvPr/>
        </p:nvSpPr>
        <p:spPr bwMode="auto">
          <a:xfrm>
            <a:off x="7282186" y="4520245"/>
            <a:ext cx="1112090" cy="88300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B050"/>
          </a:solidFill>
          <a:ln w="9525" cap="flat" cmpd="sng">
            <a:solidFill>
              <a:schemeClr val="bg2"/>
            </a:solidFill>
            <a:prstDash val="solid"/>
            <a:round/>
            <a:headEnd type="none" w="med" len="med"/>
            <a:tailEnd type="none" w="med" len="med"/>
          </a:ln>
          <a:effectLst/>
          <a:ex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1" name="Freeform 610"/>
          <p:cNvSpPr>
            <a:spLocks/>
          </p:cNvSpPr>
          <p:nvPr/>
        </p:nvSpPr>
        <p:spPr bwMode="auto">
          <a:xfrm>
            <a:off x="8155078" y="5455524"/>
            <a:ext cx="98178" cy="14001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2" name="Freeform 611"/>
          <p:cNvSpPr>
            <a:spLocks/>
          </p:cNvSpPr>
          <p:nvPr/>
        </p:nvSpPr>
        <p:spPr bwMode="auto">
          <a:xfrm>
            <a:off x="2341146" y="2449934"/>
            <a:ext cx="178505" cy="210952"/>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3" name="Freeform 612"/>
          <p:cNvSpPr>
            <a:spLocks/>
          </p:cNvSpPr>
          <p:nvPr/>
        </p:nvSpPr>
        <p:spPr bwMode="auto">
          <a:xfrm>
            <a:off x="1918087" y="3616701"/>
            <a:ext cx="192786" cy="5600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4" name="Freeform 613"/>
          <p:cNvSpPr>
            <a:spLocks/>
          </p:cNvSpPr>
          <p:nvPr/>
        </p:nvSpPr>
        <p:spPr bwMode="auto">
          <a:xfrm>
            <a:off x="4461795" y="2996915"/>
            <a:ext cx="87467" cy="541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5" name="Freeform 614"/>
          <p:cNvSpPr>
            <a:spLocks/>
          </p:cNvSpPr>
          <p:nvPr/>
        </p:nvSpPr>
        <p:spPr bwMode="auto">
          <a:xfrm>
            <a:off x="4363615" y="2892373"/>
            <a:ext cx="35701" cy="7280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6" name="Freeform 615"/>
          <p:cNvSpPr>
            <a:spLocks/>
          </p:cNvSpPr>
          <p:nvPr/>
        </p:nvSpPr>
        <p:spPr bwMode="auto">
          <a:xfrm>
            <a:off x="4354691" y="2817700"/>
            <a:ext cx="44625" cy="5600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7" name="Freeform 616"/>
          <p:cNvSpPr>
            <a:spLocks/>
          </p:cNvSpPr>
          <p:nvPr/>
        </p:nvSpPr>
        <p:spPr bwMode="auto">
          <a:xfrm>
            <a:off x="5252574" y="3024917"/>
            <a:ext cx="44627" cy="933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8" name="Rectangle 617"/>
          <p:cNvSpPr>
            <a:spLocks noChangeArrowheads="1"/>
          </p:cNvSpPr>
          <p:nvPr/>
        </p:nvSpPr>
        <p:spPr bwMode="auto">
          <a:xfrm>
            <a:off x="5095489" y="3297473"/>
            <a:ext cx="0" cy="3734"/>
          </a:xfrm>
          <a:prstGeom prst="rect">
            <a:avLst/>
          </a:prstGeom>
          <a:solidFill>
            <a:schemeClr val="bg1"/>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19" name="Freeform 618"/>
          <p:cNvSpPr>
            <a:spLocks/>
          </p:cNvSpPr>
          <p:nvPr/>
        </p:nvSpPr>
        <p:spPr bwMode="auto">
          <a:xfrm>
            <a:off x="4804526" y="2849435"/>
            <a:ext cx="553367" cy="210952"/>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0" name="Freeform 619"/>
          <p:cNvSpPr>
            <a:spLocks/>
          </p:cNvSpPr>
          <p:nvPr/>
        </p:nvSpPr>
        <p:spPr bwMode="auto">
          <a:xfrm>
            <a:off x="4684926" y="2197914"/>
            <a:ext cx="178505" cy="126944"/>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1" name="Freeform 620"/>
          <p:cNvSpPr>
            <a:spLocks/>
          </p:cNvSpPr>
          <p:nvPr/>
        </p:nvSpPr>
        <p:spPr bwMode="auto">
          <a:xfrm>
            <a:off x="4763469" y="2022432"/>
            <a:ext cx="133880" cy="1194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2" name="Freeform 621"/>
          <p:cNvSpPr>
            <a:spLocks/>
          </p:cNvSpPr>
          <p:nvPr/>
        </p:nvSpPr>
        <p:spPr bwMode="auto">
          <a:xfrm>
            <a:off x="4693852" y="2106439"/>
            <a:ext cx="214207" cy="126944"/>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3" name="Freeform 622"/>
          <p:cNvSpPr>
            <a:spLocks/>
          </p:cNvSpPr>
          <p:nvPr/>
        </p:nvSpPr>
        <p:spPr bwMode="auto">
          <a:xfrm>
            <a:off x="3628172" y="3693241"/>
            <a:ext cx="166011" cy="13067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4" name="Freeform 623"/>
          <p:cNvSpPr>
            <a:spLocks/>
          </p:cNvSpPr>
          <p:nvPr/>
        </p:nvSpPr>
        <p:spPr bwMode="auto">
          <a:xfrm>
            <a:off x="4313634" y="3024917"/>
            <a:ext cx="116030" cy="22775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5" name="Freeform 624"/>
          <p:cNvSpPr>
            <a:spLocks/>
          </p:cNvSpPr>
          <p:nvPr/>
        </p:nvSpPr>
        <p:spPr bwMode="auto">
          <a:xfrm>
            <a:off x="3744201" y="3079055"/>
            <a:ext cx="333805" cy="2669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9933"/>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6" name="Freeform 625"/>
          <p:cNvSpPr>
            <a:spLocks/>
          </p:cNvSpPr>
          <p:nvPr/>
        </p:nvSpPr>
        <p:spPr bwMode="auto">
          <a:xfrm>
            <a:off x="3644238" y="3346012"/>
            <a:ext cx="230272" cy="20908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7" name="Freeform 626"/>
          <p:cNvSpPr>
            <a:spLocks/>
          </p:cNvSpPr>
          <p:nvPr/>
        </p:nvSpPr>
        <p:spPr bwMode="auto">
          <a:xfrm>
            <a:off x="3874510" y="3878057"/>
            <a:ext cx="167795" cy="17361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8" name="Rectangle 627"/>
          <p:cNvSpPr>
            <a:spLocks noChangeArrowheads="1"/>
          </p:cNvSpPr>
          <p:nvPr/>
        </p:nvSpPr>
        <p:spPr bwMode="auto">
          <a:xfrm>
            <a:off x="3863800" y="3346012"/>
            <a:ext cx="10710" cy="28003"/>
          </a:xfrm>
          <a:prstGeom prst="rect">
            <a:avLst/>
          </a:prstGeom>
          <a:solidFill>
            <a:schemeClr val="bg1"/>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29" name="Freeform 628"/>
          <p:cNvSpPr>
            <a:spLocks/>
          </p:cNvSpPr>
          <p:nvPr/>
        </p:nvSpPr>
        <p:spPr bwMode="auto">
          <a:xfrm>
            <a:off x="5506053" y="3013717"/>
            <a:ext cx="28561" cy="20536"/>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0" name="Freeform 629"/>
          <p:cNvSpPr>
            <a:spLocks/>
          </p:cNvSpPr>
          <p:nvPr/>
        </p:nvSpPr>
        <p:spPr bwMode="auto">
          <a:xfrm>
            <a:off x="5464997" y="2968912"/>
            <a:ext cx="16065" cy="2800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1" name="Freeform 630"/>
          <p:cNvSpPr>
            <a:spLocks/>
          </p:cNvSpPr>
          <p:nvPr/>
        </p:nvSpPr>
        <p:spPr bwMode="auto">
          <a:xfrm>
            <a:off x="4684926" y="1307438"/>
            <a:ext cx="299890" cy="68886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32" name="Freeform 631"/>
          <p:cNvSpPr>
            <a:spLocks/>
          </p:cNvSpPr>
          <p:nvPr/>
        </p:nvSpPr>
        <p:spPr bwMode="auto">
          <a:xfrm>
            <a:off x="4993742" y="2399531"/>
            <a:ext cx="17850" cy="9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3" name="Freeform 632"/>
          <p:cNvSpPr>
            <a:spLocks/>
          </p:cNvSpPr>
          <p:nvPr/>
        </p:nvSpPr>
        <p:spPr bwMode="auto">
          <a:xfrm>
            <a:off x="4879499" y="534572"/>
            <a:ext cx="4264502" cy="23876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34" name="Freeform 633"/>
          <p:cNvSpPr>
            <a:spLocks/>
          </p:cNvSpPr>
          <p:nvPr/>
        </p:nvSpPr>
        <p:spPr bwMode="auto">
          <a:xfrm>
            <a:off x="5534613" y="3024917"/>
            <a:ext cx="80328" cy="933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5" name="Freeform 634"/>
          <p:cNvSpPr>
            <a:spLocks/>
          </p:cNvSpPr>
          <p:nvPr/>
        </p:nvSpPr>
        <p:spPr bwMode="auto">
          <a:xfrm>
            <a:off x="5411445" y="2252051"/>
            <a:ext cx="1137082" cy="83447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6" name="Freeform 635"/>
          <p:cNvSpPr>
            <a:spLocks/>
          </p:cNvSpPr>
          <p:nvPr/>
        </p:nvSpPr>
        <p:spPr bwMode="auto">
          <a:xfrm>
            <a:off x="5481062" y="2996916"/>
            <a:ext cx="24991" cy="1680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7" name="Rectangle 636"/>
          <p:cNvSpPr>
            <a:spLocks noChangeArrowheads="1"/>
          </p:cNvSpPr>
          <p:nvPr/>
        </p:nvSpPr>
        <p:spPr bwMode="auto">
          <a:xfrm>
            <a:off x="4561757" y="2563812"/>
            <a:ext cx="10710" cy="1866"/>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38" name="Freeform 637"/>
          <p:cNvSpPr>
            <a:spLocks/>
          </p:cNvSpPr>
          <p:nvPr/>
        </p:nvSpPr>
        <p:spPr bwMode="auto">
          <a:xfrm>
            <a:off x="4238662" y="1204764"/>
            <a:ext cx="730089" cy="901676"/>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39" name="Freeform 638"/>
          <p:cNvSpPr>
            <a:spLocks/>
          </p:cNvSpPr>
          <p:nvPr/>
        </p:nvSpPr>
        <p:spPr bwMode="auto">
          <a:xfrm>
            <a:off x="4413598" y="1380245"/>
            <a:ext cx="360581" cy="862473"/>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0" name="Freeform 639"/>
          <p:cNvSpPr>
            <a:spLocks/>
          </p:cNvSpPr>
          <p:nvPr/>
        </p:nvSpPr>
        <p:spPr bwMode="auto">
          <a:xfrm>
            <a:off x="4722414" y="2399532"/>
            <a:ext cx="501601" cy="337895"/>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1" name="Freeform 640"/>
          <p:cNvSpPr>
            <a:spLocks/>
          </p:cNvSpPr>
          <p:nvPr/>
        </p:nvSpPr>
        <p:spPr bwMode="auto">
          <a:xfrm>
            <a:off x="5011592" y="2399532"/>
            <a:ext cx="62477" cy="3546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2" name="Freeform 641"/>
          <p:cNvSpPr>
            <a:spLocks/>
          </p:cNvSpPr>
          <p:nvPr/>
        </p:nvSpPr>
        <p:spPr bwMode="auto">
          <a:xfrm>
            <a:off x="4659936" y="2252051"/>
            <a:ext cx="87468" cy="5600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3" name="Freeform 642"/>
          <p:cNvSpPr>
            <a:spLocks/>
          </p:cNvSpPr>
          <p:nvPr/>
        </p:nvSpPr>
        <p:spPr bwMode="auto">
          <a:xfrm>
            <a:off x="4501067" y="2280054"/>
            <a:ext cx="273113" cy="25575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4" name="Freeform 643"/>
          <p:cNvSpPr>
            <a:spLocks/>
          </p:cNvSpPr>
          <p:nvPr/>
        </p:nvSpPr>
        <p:spPr bwMode="auto">
          <a:xfrm>
            <a:off x="3769192" y="3435619"/>
            <a:ext cx="458759" cy="45177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5" name="Freeform 644"/>
          <p:cNvSpPr>
            <a:spLocks/>
          </p:cNvSpPr>
          <p:nvPr/>
        </p:nvSpPr>
        <p:spPr bwMode="auto">
          <a:xfrm>
            <a:off x="4501067"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6" name="Freeform 645"/>
          <p:cNvSpPr>
            <a:spLocks/>
          </p:cNvSpPr>
          <p:nvPr/>
        </p:nvSpPr>
        <p:spPr bwMode="auto">
          <a:xfrm>
            <a:off x="4501067"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7" name="Freeform 646"/>
          <p:cNvSpPr>
            <a:spLocks/>
          </p:cNvSpPr>
          <p:nvPr/>
        </p:nvSpPr>
        <p:spPr bwMode="auto">
          <a:xfrm>
            <a:off x="4572468" y="4841339"/>
            <a:ext cx="448049" cy="41630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8" name="Freeform 647"/>
          <p:cNvSpPr>
            <a:spLocks/>
          </p:cNvSpPr>
          <p:nvPr/>
        </p:nvSpPr>
        <p:spPr bwMode="auto">
          <a:xfrm>
            <a:off x="4447514" y="4354097"/>
            <a:ext cx="335591" cy="3509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9" name="Freeform 648"/>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0" name="Freeform 649"/>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9933"/>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51" name="Freeform 650"/>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2" name="Freeform 651"/>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3" name="Freeform 652"/>
          <p:cNvSpPr>
            <a:spLocks/>
          </p:cNvSpPr>
          <p:nvPr/>
        </p:nvSpPr>
        <p:spPr bwMode="auto">
          <a:xfrm>
            <a:off x="4024456" y="3868724"/>
            <a:ext cx="114243" cy="154947"/>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4" name="Freeform 653"/>
          <p:cNvSpPr>
            <a:spLocks/>
          </p:cNvSpPr>
          <p:nvPr/>
        </p:nvSpPr>
        <p:spPr bwMode="auto">
          <a:xfrm>
            <a:off x="4368971" y="4128212"/>
            <a:ext cx="132095" cy="15308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5" name="Freeform 654"/>
          <p:cNvSpPr>
            <a:spLocks/>
          </p:cNvSpPr>
          <p:nvPr/>
        </p:nvSpPr>
        <p:spPr bwMode="auto">
          <a:xfrm>
            <a:off x="4138698" y="3812717"/>
            <a:ext cx="71402" cy="18481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6" name="Freeform 655"/>
          <p:cNvSpPr>
            <a:spLocks/>
          </p:cNvSpPr>
          <p:nvPr/>
        </p:nvSpPr>
        <p:spPr bwMode="auto">
          <a:xfrm>
            <a:off x="4138698" y="3629768"/>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7" name="Freeform 656"/>
          <p:cNvSpPr>
            <a:spLocks/>
          </p:cNvSpPr>
          <p:nvPr/>
        </p:nvSpPr>
        <p:spPr bwMode="auto">
          <a:xfrm>
            <a:off x="56272" y="1146890"/>
            <a:ext cx="2383053" cy="170814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58" name="Freeform 657"/>
          <p:cNvSpPr>
            <a:spLocks/>
          </p:cNvSpPr>
          <p:nvPr/>
        </p:nvSpPr>
        <p:spPr bwMode="auto">
          <a:xfrm>
            <a:off x="1536086" y="3752979"/>
            <a:ext cx="124954" cy="132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9" name="Freeform 658"/>
          <p:cNvSpPr>
            <a:spLocks/>
          </p:cNvSpPr>
          <p:nvPr/>
        </p:nvSpPr>
        <p:spPr bwMode="auto">
          <a:xfrm>
            <a:off x="1580712" y="3874323"/>
            <a:ext cx="107103" cy="8214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0" name="Freeform 659"/>
          <p:cNvSpPr>
            <a:spLocks/>
          </p:cNvSpPr>
          <p:nvPr/>
        </p:nvSpPr>
        <p:spPr bwMode="auto">
          <a:xfrm>
            <a:off x="1784208" y="3838853"/>
            <a:ext cx="326665" cy="44806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1" name="Freeform 660"/>
          <p:cNvSpPr>
            <a:spLocks/>
          </p:cNvSpPr>
          <p:nvPr/>
        </p:nvSpPr>
        <p:spPr bwMode="auto">
          <a:xfrm>
            <a:off x="716743" y="3192931"/>
            <a:ext cx="847902" cy="58058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FF0000"/>
          </a:solidFill>
          <a:ln w="9525">
            <a:solidFill>
              <a:schemeClr val="bg2"/>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62" name="Freeform 661"/>
          <p:cNvSpPr>
            <a:spLocks/>
          </p:cNvSpPr>
          <p:nvPr/>
        </p:nvSpPr>
        <p:spPr bwMode="auto">
          <a:xfrm rot="20747712">
            <a:off x="2103733" y="866867"/>
            <a:ext cx="913950" cy="105475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63" name="Freeform 662"/>
          <p:cNvSpPr>
            <a:spLocks/>
          </p:cNvSpPr>
          <p:nvPr/>
        </p:nvSpPr>
        <p:spPr bwMode="auto">
          <a:xfrm>
            <a:off x="1016634" y="1150626"/>
            <a:ext cx="46412" cy="42937"/>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4" name="Freeform 663"/>
          <p:cNvSpPr>
            <a:spLocks/>
          </p:cNvSpPr>
          <p:nvPr/>
        </p:nvSpPr>
        <p:spPr bwMode="auto">
          <a:xfrm>
            <a:off x="1412918" y="1497854"/>
            <a:ext cx="0" cy="560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5" name="Freeform 664"/>
          <p:cNvSpPr>
            <a:spLocks/>
          </p:cNvSpPr>
          <p:nvPr/>
        </p:nvSpPr>
        <p:spPr bwMode="auto">
          <a:xfrm>
            <a:off x="1814554" y="1537058"/>
            <a:ext cx="3570" cy="746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6" name="Freeform 665"/>
          <p:cNvSpPr>
            <a:spLocks/>
          </p:cNvSpPr>
          <p:nvPr/>
        </p:nvSpPr>
        <p:spPr bwMode="auto">
          <a:xfrm>
            <a:off x="1420056" y="1046082"/>
            <a:ext cx="16065" cy="1680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7" name="Freeform 666"/>
          <p:cNvSpPr>
            <a:spLocks/>
          </p:cNvSpPr>
          <p:nvPr/>
        </p:nvSpPr>
        <p:spPr bwMode="auto">
          <a:xfrm>
            <a:off x="1630693" y="1596798"/>
            <a:ext cx="162439" cy="14187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68" name="Freeform 667"/>
          <p:cNvSpPr>
            <a:spLocks/>
          </p:cNvSpPr>
          <p:nvPr/>
        </p:nvSpPr>
        <p:spPr bwMode="auto">
          <a:xfrm>
            <a:off x="1500383" y="1171161"/>
            <a:ext cx="672967" cy="47044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69" name="Freeform 668"/>
          <p:cNvSpPr>
            <a:spLocks/>
          </p:cNvSpPr>
          <p:nvPr/>
        </p:nvSpPr>
        <p:spPr bwMode="auto">
          <a:xfrm>
            <a:off x="918453" y="1092753"/>
            <a:ext cx="178505" cy="1717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0" name="Freeform 669"/>
          <p:cNvSpPr>
            <a:spLocks/>
          </p:cNvSpPr>
          <p:nvPr/>
        </p:nvSpPr>
        <p:spPr bwMode="auto">
          <a:xfrm>
            <a:off x="1107670" y="1029281"/>
            <a:ext cx="162440" cy="11014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1" name="Freeform 670"/>
          <p:cNvSpPr>
            <a:spLocks/>
          </p:cNvSpPr>
          <p:nvPr/>
        </p:nvSpPr>
        <p:spPr bwMode="auto">
          <a:xfrm>
            <a:off x="1039839" y="971410"/>
            <a:ext cx="123170" cy="7280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2" name="Freeform 671"/>
          <p:cNvSpPr>
            <a:spLocks/>
          </p:cNvSpPr>
          <p:nvPr/>
        </p:nvSpPr>
        <p:spPr bwMode="auto">
          <a:xfrm>
            <a:off x="1282606" y="1044216"/>
            <a:ext cx="103533" cy="952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3" name="Freeform 672"/>
          <p:cNvSpPr>
            <a:spLocks/>
          </p:cNvSpPr>
          <p:nvPr/>
        </p:nvSpPr>
        <p:spPr bwMode="auto">
          <a:xfrm>
            <a:off x="1387925" y="1102088"/>
            <a:ext cx="41056" cy="5413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4" name="Freeform 673"/>
          <p:cNvSpPr>
            <a:spLocks/>
          </p:cNvSpPr>
          <p:nvPr/>
        </p:nvSpPr>
        <p:spPr bwMode="auto">
          <a:xfrm>
            <a:off x="1377215" y="1027414"/>
            <a:ext cx="242767" cy="121344"/>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5" name="Freeform 674"/>
          <p:cNvSpPr>
            <a:spLocks/>
          </p:cNvSpPr>
          <p:nvPr/>
        </p:nvSpPr>
        <p:spPr bwMode="auto">
          <a:xfrm>
            <a:off x="1186213" y="950875"/>
            <a:ext cx="49981" cy="44804"/>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6" name="Freeform 675"/>
          <p:cNvSpPr>
            <a:spLocks/>
          </p:cNvSpPr>
          <p:nvPr/>
        </p:nvSpPr>
        <p:spPr bwMode="auto">
          <a:xfrm flipV="1">
            <a:off x="1377215" y="667118"/>
            <a:ext cx="242767" cy="380831"/>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7" name="Freeform 676"/>
          <p:cNvSpPr>
            <a:spLocks/>
          </p:cNvSpPr>
          <p:nvPr/>
        </p:nvSpPr>
        <p:spPr bwMode="auto">
          <a:xfrm>
            <a:off x="1382570" y="982610"/>
            <a:ext cx="41057" cy="2053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8" name="Freeform 677"/>
          <p:cNvSpPr>
            <a:spLocks/>
          </p:cNvSpPr>
          <p:nvPr/>
        </p:nvSpPr>
        <p:spPr bwMode="auto">
          <a:xfrm>
            <a:off x="1361149" y="928473"/>
            <a:ext cx="37487" cy="5600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9" name="Freeform 678"/>
          <p:cNvSpPr>
            <a:spLocks/>
          </p:cNvSpPr>
          <p:nvPr/>
        </p:nvSpPr>
        <p:spPr bwMode="auto">
          <a:xfrm>
            <a:off x="1286176" y="902337"/>
            <a:ext cx="67833" cy="8027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80" name="Freeform 679"/>
          <p:cNvSpPr>
            <a:spLocks/>
          </p:cNvSpPr>
          <p:nvPr/>
        </p:nvSpPr>
        <p:spPr bwMode="auto">
          <a:xfrm>
            <a:off x="1013063" y="1193562"/>
            <a:ext cx="303460" cy="27629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81" name="Freeform 680"/>
          <p:cNvSpPr>
            <a:spLocks/>
          </p:cNvSpPr>
          <p:nvPr/>
        </p:nvSpPr>
        <p:spPr bwMode="auto">
          <a:xfrm>
            <a:off x="3342562" y="1619198"/>
            <a:ext cx="148161" cy="59739"/>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40000"/>
                <a:lumOff val="60000"/>
              </a:schemeClr>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grpSp>
        <p:nvGrpSpPr>
          <p:cNvPr id="683" name="Group 682"/>
          <p:cNvGrpSpPr>
            <a:grpSpLocks/>
          </p:cNvGrpSpPr>
          <p:nvPr/>
        </p:nvGrpSpPr>
        <p:grpSpPr bwMode="auto">
          <a:xfrm>
            <a:off x="3874510" y="2076569"/>
            <a:ext cx="282039" cy="433104"/>
            <a:chOff x="2201" y="1250"/>
            <a:chExt cx="133" cy="193"/>
          </a:xfrm>
          <a:solidFill>
            <a:srgbClr val="0070C0"/>
          </a:solidFill>
        </p:grpSpPr>
        <p:sp>
          <p:nvSpPr>
            <p:cNvPr id="684" name="Freeform 683"/>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85" name="Freeform 684"/>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FF0000"/>
            </a:solidFill>
            <a:ln w="9525">
              <a:solidFill>
                <a:schemeClr val="bg2"/>
              </a:solidFill>
              <a:round/>
              <a:headEnd/>
              <a:tailEnd/>
            </a:ln>
            <a:ex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grpSp>
      <p:sp>
        <p:nvSpPr>
          <p:cNvPr id="686" name="Freeform 685"/>
          <p:cNvSpPr>
            <a:spLocks/>
          </p:cNvSpPr>
          <p:nvPr/>
        </p:nvSpPr>
        <p:spPr bwMode="auto">
          <a:xfrm>
            <a:off x="4979460" y="3075322"/>
            <a:ext cx="82112" cy="52271"/>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FF0000"/>
          </a:solidFill>
          <a:ln w="9525">
            <a:solidFill>
              <a:schemeClr val="bg2"/>
            </a:solidFill>
            <a:round/>
            <a:headEnd/>
            <a:tailEnd/>
          </a:ln>
          <a:ex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87" name="Freeform 686"/>
          <p:cNvSpPr>
            <a:spLocks/>
          </p:cNvSpPr>
          <p:nvPr/>
        </p:nvSpPr>
        <p:spPr bwMode="auto">
          <a:xfrm>
            <a:off x="7476755" y="3428151"/>
            <a:ext cx="35701" cy="11014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8" name="Freeform 687"/>
          <p:cNvSpPr>
            <a:spLocks/>
          </p:cNvSpPr>
          <p:nvPr/>
        </p:nvSpPr>
        <p:spPr bwMode="auto">
          <a:xfrm>
            <a:off x="7740944" y="3142528"/>
            <a:ext cx="51768" cy="8214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9" name="Freeform 688"/>
          <p:cNvSpPr>
            <a:spLocks/>
          </p:cNvSpPr>
          <p:nvPr/>
        </p:nvSpPr>
        <p:spPr bwMode="auto">
          <a:xfrm>
            <a:off x="7803420" y="2720624"/>
            <a:ext cx="387356" cy="44057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0" name="Freeform 689"/>
          <p:cNvSpPr>
            <a:spLocks/>
          </p:cNvSpPr>
          <p:nvPr/>
        </p:nvSpPr>
        <p:spPr bwMode="auto">
          <a:xfrm>
            <a:off x="8076534" y="2315523"/>
            <a:ext cx="69618" cy="36029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1" name="Freeform 690"/>
          <p:cNvSpPr>
            <a:spLocks/>
          </p:cNvSpPr>
          <p:nvPr/>
        </p:nvSpPr>
        <p:spPr bwMode="auto">
          <a:xfrm>
            <a:off x="7457121" y="3639103"/>
            <a:ext cx="158870" cy="2296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2" name="Freeform 691"/>
          <p:cNvSpPr>
            <a:spLocks/>
          </p:cNvSpPr>
          <p:nvPr/>
        </p:nvSpPr>
        <p:spPr bwMode="auto">
          <a:xfrm>
            <a:off x="7521383" y="3906058"/>
            <a:ext cx="130308" cy="108276"/>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3" name="Line 449"/>
          <p:cNvSpPr>
            <a:spLocks noChangeShapeType="1"/>
          </p:cNvSpPr>
          <p:nvPr/>
        </p:nvSpPr>
        <p:spPr bwMode="auto">
          <a:xfrm>
            <a:off x="7414279" y="3659637"/>
            <a:ext cx="0" cy="0"/>
          </a:xfrm>
          <a:prstGeom prst="line">
            <a:avLst/>
          </a:prstGeom>
          <a:solidFill>
            <a:srgbClr val="0070C0"/>
          </a:solidFill>
          <a:ln w="0">
            <a:solidFill>
              <a:schemeClr val="bg2"/>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4" name="Freeform 693"/>
          <p:cNvSpPr>
            <a:spLocks/>
          </p:cNvSpPr>
          <p:nvPr/>
        </p:nvSpPr>
        <p:spPr bwMode="auto">
          <a:xfrm>
            <a:off x="7635626" y="2983847"/>
            <a:ext cx="96393" cy="123210"/>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00B050"/>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5" name="Freeform 694"/>
          <p:cNvSpPr>
            <a:spLocks/>
          </p:cNvSpPr>
          <p:nvPr/>
        </p:nvSpPr>
        <p:spPr bwMode="auto">
          <a:xfrm>
            <a:off x="2330435" y="5022421"/>
            <a:ext cx="142805" cy="19601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96" name="Freeform 695"/>
          <p:cNvSpPr>
            <a:spLocks/>
          </p:cNvSpPr>
          <p:nvPr/>
        </p:nvSpPr>
        <p:spPr bwMode="auto">
          <a:xfrm>
            <a:off x="1714590" y="4210351"/>
            <a:ext cx="360581" cy="46110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7" name="Freeform 696"/>
          <p:cNvSpPr>
            <a:spLocks/>
          </p:cNvSpPr>
          <p:nvPr/>
        </p:nvSpPr>
        <p:spPr bwMode="auto">
          <a:xfrm>
            <a:off x="1930582" y="4772265"/>
            <a:ext cx="531947" cy="1114494"/>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F0000"/>
          </a:solidFill>
          <a:ln w="9525">
            <a:solidFill>
              <a:schemeClr val="bg2"/>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98" name="Freeform 697"/>
          <p:cNvSpPr>
            <a:spLocks/>
          </p:cNvSpPr>
          <p:nvPr/>
        </p:nvSpPr>
        <p:spPr bwMode="auto">
          <a:xfrm>
            <a:off x="1859179" y="4654655"/>
            <a:ext cx="273113" cy="1387051"/>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00B050"/>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9" name="Freeform 698"/>
          <p:cNvSpPr>
            <a:spLocks/>
          </p:cNvSpPr>
          <p:nvPr/>
        </p:nvSpPr>
        <p:spPr bwMode="auto">
          <a:xfrm>
            <a:off x="2219762" y="4716261"/>
            <a:ext cx="224917" cy="22028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0" name="Freeform 699"/>
          <p:cNvSpPr>
            <a:spLocks/>
          </p:cNvSpPr>
          <p:nvPr/>
        </p:nvSpPr>
        <p:spPr bwMode="auto">
          <a:xfrm>
            <a:off x="4397532" y="2201649"/>
            <a:ext cx="55336" cy="113876"/>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01" name="Freeform 700"/>
          <p:cNvSpPr>
            <a:spLocks/>
          </p:cNvSpPr>
          <p:nvPr/>
        </p:nvSpPr>
        <p:spPr bwMode="auto">
          <a:xfrm>
            <a:off x="5306126" y="3618568"/>
            <a:ext cx="298105" cy="19415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2" name="Freeform 701"/>
          <p:cNvSpPr>
            <a:spLocks/>
          </p:cNvSpPr>
          <p:nvPr/>
        </p:nvSpPr>
        <p:spPr bwMode="auto">
          <a:xfrm>
            <a:off x="4808095" y="4639721"/>
            <a:ext cx="212422" cy="210951"/>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3" name="Freeform 702"/>
          <p:cNvSpPr>
            <a:spLocks/>
          </p:cNvSpPr>
          <p:nvPr/>
        </p:nvSpPr>
        <p:spPr bwMode="auto">
          <a:xfrm>
            <a:off x="506107" y="2569412"/>
            <a:ext cx="1613692" cy="87180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04" name="Freeform 703"/>
          <p:cNvSpPr>
            <a:spLocks/>
          </p:cNvSpPr>
          <p:nvPr/>
        </p:nvSpPr>
        <p:spPr bwMode="auto">
          <a:xfrm>
            <a:off x="6418214" y="3243337"/>
            <a:ext cx="240982" cy="141879"/>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5" name="Freeform 704"/>
          <p:cNvSpPr>
            <a:spLocks/>
          </p:cNvSpPr>
          <p:nvPr/>
        </p:nvSpPr>
        <p:spPr bwMode="auto">
          <a:xfrm>
            <a:off x="6959085" y="3620435"/>
            <a:ext cx="249908" cy="47044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6" name="Freeform 705"/>
          <p:cNvSpPr>
            <a:spLocks/>
          </p:cNvSpPr>
          <p:nvPr/>
        </p:nvSpPr>
        <p:spPr bwMode="auto">
          <a:xfrm>
            <a:off x="7215814" y="3995141"/>
            <a:ext cx="255263" cy="31176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00B050"/>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07" name="Freeform 706"/>
          <p:cNvSpPr>
            <a:spLocks/>
          </p:cNvSpPr>
          <p:nvPr/>
        </p:nvSpPr>
        <p:spPr bwMode="auto">
          <a:xfrm>
            <a:off x="7437160" y="4150088"/>
            <a:ext cx="158870" cy="203483"/>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00B050"/>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08" name="Freeform 707"/>
          <p:cNvSpPr>
            <a:spLocks/>
          </p:cNvSpPr>
          <p:nvPr/>
        </p:nvSpPr>
        <p:spPr bwMode="auto">
          <a:xfrm>
            <a:off x="7076579" y="4381574"/>
            <a:ext cx="298104" cy="70939"/>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00B050"/>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09" name="Freeform 708"/>
          <p:cNvSpPr>
            <a:spLocks/>
          </p:cNvSpPr>
          <p:nvPr/>
        </p:nvSpPr>
        <p:spPr bwMode="auto">
          <a:xfrm>
            <a:off x="5555709" y="3425760"/>
            <a:ext cx="133879" cy="9147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0" name="Freeform 709"/>
          <p:cNvSpPr>
            <a:spLocks/>
          </p:cNvSpPr>
          <p:nvPr/>
        </p:nvSpPr>
        <p:spPr bwMode="auto">
          <a:xfrm>
            <a:off x="7840582" y="4135153"/>
            <a:ext cx="242767" cy="218418"/>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00B050"/>
          </a:solidFill>
          <a:ln w="9525">
            <a:solidFill>
              <a:schemeClr val="bg2">
                <a:lumMod val="75000"/>
              </a:schemeClr>
            </a:solidFill>
            <a:round/>
            <a:headEnd/>
            <a:tailEnd/>
          </a:ln>
          <a:extLst/>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1" name="Freeform 710"/>
          <p:cNvSpPr>
            <a:spLocks/>
          </p:cNvSpPr>
          <p:nvPr/>
        </p:nvSpPr>
        <p:spPr bwMode="auto">
          <a:xfrm>
            <a:off x="6096579" y="3020660"/>
            <a:ext cx="821127" cy="1047290"/>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2" name="Freeform 711"/>
          <p:cNvSpPr>
            <a:spLocks/>
          </p:cNvSpPr>
          <p:nvPr/>
        </p:nvSpPr>
        <p:spPr bwMode="auto">
          <a:xfrm>
            <a:off x="7069432" y="4088487"/>
            <a:ext cx="144589" cy="173616"/>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00B050"/>
          </a:solidFill>
          <a:ln w="9525">
            <a:solidFill>
              <a:schemeClr val="bg2">
                <a:lumMod val="75000"/>
              </a:schemeClr>
            </a:solidFill>
            <a:round/>
            <a:headEnd/>
            <a:tailEnd/>
          </a:ln>
          <a:extLst/>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3" name="Freeform 712"/>
          <p:cNvSpPr>
            <a:spLocks/>
          </p:cNvSpPr>
          <p:nvPr/>
        </p:nvSpPr>
        <p:spPr bwMode="auto">
          <a:xfrm>
            <a:off x="7108699" y="3550840"/>
            <a:ext cx="224917" cy="46110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4" name="Freeform 713"/>
          <p:cNvSpPr/>
          <p:nvPr/>
        </p:nvSpPr>
        <p:spPr>
          <a:xfrm>
            <a:off x="5493380" y="3339550"/>
            <a:ext cx="27432" cy="27432"/>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15" name="Freeform 714"/>
          <p:cNvSpPr>
            <a:spLocks/>
          </p:cNvSpPr>
          <p:nvPr/>
        </p:nvSpPr>
        <p:spPr bwMode="auto">
          <a:xfrm>
            <a:off x="6179019" y="2352860"/>
            <a:ext cx="1695805" cy="1232104"/>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57" name="Freeform 756"/>
          <p:cNvSpPr>
            <a:spLocks/>
          </p:cNvSpPr>
          <p:nvPr/>
        </p:nvSpPr>
        <p:spPr bwMode="auto">
          <a:xfrm>
            <a:off x="5103593" y="3194884"/>
            <a:ext cx="553367" cy="4965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58" name="Freeform 757"/>
          <p:cNvSpPr>
            <a:spLocks/>
          </p:cNvSpPr>
          <p:nvPr/>
        </p:nvSpPr>
        <p:spPr bwMode="auto">
          <a:xfrm>
            <a:off x="4766218" y="2205466"/>
            <a:ext cx="262403" cy="24828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59" name="Freeform 758"/>
          <p:cNvSpPr>
            <a:spLocks/>
          </p:cNvSpPr>
          <p:nvPr/>
        </p:nvSpPr>
        <p:spPr bwMode="auto">
          <a:xfrm>
            <a:off x="3645201" y="3372232"/>
            <a:ext cx="335591" cy="37523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0" name="Freeform 759"/>
          <p:cNvSpPr>
            <a:spLocks/>
          </p:cNvSpPr>
          <p:nvPr/>
        </p:nvSpPr>
        <p:spPr bwMode="auto">
          <a:xfrm>
            <a:off x="4120027" y="3480508"/>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1" name="Freeform 760"/>
          <p:cNvSpPr>
            <a:spLocks/>
          </p:cNvSpPr>
          <p:nvPr/>
        </p:nvSpPr>
        <p:spPr bwMode="auto">
          <a:xfrm>
            <a:off x="4950078" y="4206703"/>
            <a:ext cx="292750" cy="31176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2" name="Freeform 761"/>
          <p:cNvSpPr>
            <a:spLocks/>
          </p:cNvSpPr>
          <p:nvPr/>
        </p:nvSpPr>
        <p:spPr bwMode="auto">
          <a:xfrm>
            <a:off x="5037547" y="3654123"/>
            <a:ext cx="415918" cy="41630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3" name="Freeform 762"/>
          <p:cNvSpPr>
            <a:spLocks/>
          </p:cNvSpPr>
          <p:nvPr/>
        </p:nvSpPr>
        <p:spPr bwMode="auto">
          <a:xfrm>
            <a:off x="5064322" y="4040555"/>
            <a:ext cx="230273" cy="27629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4" name="Freeform 763"/>
          <p:cNvSpPr>
            <a:spLocks/>
          </p:cNvSpPr>
          <p:nvPr/>
        </p:nvSpPr>
        <p:spPr bwMode="auto">
          <a:xfrm>
            <a:off x="4202140" y="3747463"/>
            <a:ext cx="333805" cy="313626"/>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5" name="Freeform 764"/>
          <p:cNvSpPr>
            <a:spLocks/>
          </p:cNvSpPr>
          <p:nvPr/>
        </p:nvSpPr>
        <p:spPr bwMode="auto">
          <a:xfrm>
            <a:off x="4146802" y="3627986"/>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6" name="Freeform 765"/>
          <p:cNvSpPr>
            <a:spLocks/>
          </p:cNvSpPr>
          <p:nvPr/>
        </p:nvSpPr>
        <p:spPr bwMode="auto">
          <a:xfrm>
            <a:off x="1686993" y="3919211"/>
            <a:ext cx="158871" cy="70939"/>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7" name="Freeform 766"/>
          <p:cNvSpPr>
            <a:spLocks/>
          </p:cNvSpPr>
          <p:nvPr/>
        </p:nvSpPr>
        <p:spPr bwMode="auto">
          <a:xfrm>
            <a:off x="1499562" y="3725062"/>
            <a:ext cx="169580" cy="8214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8" name="Freeform 767"/>
          <p:cNvSpPr>
            <a:spLocks/>
          </p:cNvSpPr>
          <p:nvPr/>
        </p:nvSpPr>
        <p:spPr bwMode="auto">
          <a:xfrm>
            <a:off x="1410310" y="3676524"/>
            <a:ext cx="133879" cy="115743"/>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9" name="Freeform 768"/>
          <p:cNvSpPr>
            <a:spLocks/>
          </p:cNvSpPr>
          <p:nvPr/>
        </p:nvSpPr>
        <p:spPr bwMode="auto">
          <a:xfrm>
            <a:off x="2177884" y="3702659"/>
            <a:ext cx="41056" cy="224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no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0" name="Freeform 769"/>
          <p:cNvSpPr>
            <a:spLocks/>
          </p:cNvSpPr>
          <p:nvPr/>
        </p:nvSpPr>
        <p:spPr bwMode="auto">
          <a:xfrm>
            <a:off x="1952966" y="4062956"/>
            <a:ext cx="994277" cy="107155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1" name="Freeform 770"/>
          <p:cNvSpPr>
            <a:spLocks/>
          </p:cNvSpPr>
          <p:nvPr/>
        </p:nvSpPr>
        <p:spPr bwMode="auto">
          <a:xfrm>
            <a:off x="1744114" y="4152565"/>
            <a:ext cx="151730" cy="1754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2" name="Freeform 771"/>
          <p:cNvSpPr>
            <a:spLocks/>
          </p:cNvSpPr>
          <p:nvPr/>
        </p:nvSpPr>
        <p:spPr bwMode="auto">
          <a:xfrm>
            <a:off x="6690504" y="3323697"/>
            <a:ext cx="99964" cy="5787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3" name="Freeform 772"/>
          <p:cNvSpPr/>
          <p:nvPr/>
        </p:nvSpPr>
        <p:spPr>
          <a:xfrm rot="16955691">
            <a:off x="2141977" y="3703771"/>
            <a:ext cx="50014" cy="45719"/>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74" name="Freeform 773"/>
          <p:cNvSpPr/>
          <p:nvPr/>
        </p:nvSpPr>
        <p:spPr>
          <a:xfrm>
            <a:off x="4930148" y="4073651"/>
            <a:ext cx="143396" cy="191850"/>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400218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a:t>
            </a:r>
            <a:r>
              <a:rPr lang="en-US" sz="3600" dirty="0" smtClean="0"/>
              <a:t>ost new EU GDPR requirements </a:t>
            </a:r>
            <a:br>
              <a:rPr lang="en-US" sz="3600" dirty="0" smtClean="0"/>
            </a:br>
            <a:r>
              <a:rPr lang="en-US" sz="3600" dirty="0" smtClean="0"/>
              <a:t>are also in Convention 108+ </a:t>
            </a:r>
            <a:endParaRPr lang="en-US" sz="3600" dirty="0"/>
          </a:p>
        </p:txBody>
      </p:sp>
      <p:sp>
        <p:nvSpPr>
          <p:cNvPr id="3" name="Content Placeholder 2"/>
          <p:cNvSpPr>
            <a:spLocks noGrp="1"/>
          </p:cNvSpPr>
          <p:nvPr>
            <p:ph idx="1"/>
          </p:nvPr>
        </p:nvSpPr>
        <p:spPr>
          <a:xfrm>
            <a:off x="457200" y="1600200"/>
            <a:ext cx="8229600" cy="4899212"/>
          </a:xfrm>
        </p:spPr>
        <p:txBody>
          <a:bodyPr>
            <a:noAutofit/>
          </a:bodyPr>
          <a:lstStyle/>
          <a:p>
            <a:pPr marL="571500" indent="-514350">
              <a:buFont typeface="+mj-lt"/>
              <a:buAutoNum type="arabicPeriod"/>
            </a:pPr>
            <a:r>
              <a:rPr lang="en-AU" sz="2000" b="1" dirty="0" smtClean="0"/>
              <a:t>Proportionality</a:t>
            </a:r>
            <a:r>
              <a:rPr lang="en-AU" sz="2000" dirty="0" smtClean="0"/>
              <a:t> required in all aspects of processing;</a:t>
            </a:r>
          </a:p>
          <a:p>
            <a:pPr marL="571500" indent="-514350">
              <a:buFont typeface="+mj-lt"/>
              <a:buAutoNum type="arabicPeriod"/>
            </a:pPr>
            <a:r>
              <a:rPr lang="en-AU" sz="2000" b="1" dirty="0" smtClean="0"/>
              <a:t>Stronger </a:t>
            </a:r>
            <a:r>
              <a:rPr lang="en-AU" sz="2000" b="1" dirty="0"/>
              <a:t>consent </a:t>
            </a:r>
            <a:r>
              <a:rPr lang="en-AU" sz="2000" dirty="0"/>
              <a:t>requirements (‘unambiguous</a:t>
            </a:r>
            <a:r>
              <a:rPr lang="en-AU" sz="2000" dirty="0" smtClean="0"/>
              <a:t>’ </a:t>
            </a:r>
            <a:r>
              <a:rPr lang="en-AU" sz="2000" dirty="0" err="1" smtClean="0"/>
              <a:t>etc</a:t>
            </a:r>
            <a:r>
              <a:rPr lang="en-AU" sz="2000" dirty="0" smtClean="0"/>
              <a:t>);</a:t>
            </a:r>
          </a:p>
          <a:p>
            <a:pPr marL="571500" indent="-514350">
              <a:buFont typeface="+mj-lt"/>
              <a:buAutoNum type="arabicPeriod"/>
            </a:pPr>
            <a:r>
              <a:rPr lang="en-AU" sz="2000" dirty="0" smtClean="0"/>
              <a:t>Greater</a:t>
            </a:r>
            <a:r>
              <a:rPr lang="en-AU" sz="2000" b="1" dirty="0" smtClean="0"/>
              <a:t> transparency </a:t>
            </a:r>
            <a:r>
              <a:rPr lang="en-AU" sz="2000" dirty="0" smtClean="0"/>
              <a:t>of processing;</a:t>
            </a:r>
            <a:endParaRPr lang="en-AU" sz="2000" dirty="0"/>
          </a:p>
          <a:p>
            <a:pPr marL="571500" indent="-514350">
              <a:buFont typeface="+mj-lt"/>
              <a:buAutoNum type="arabicPeriod"/>
            </a:pPr>
            <a:r>
              <a:rPr lang="en-AU" sz="2000" dirty="0" smtClean="0"/>
              <a:t>Some</a:t>
            </a:r>
            <a:r>
              <a:rPr lang="en-AU" sz="2000" b="1" dirty="0" smtClean="0"/>
              <a:t> Mandatory </a:t>
            </a:r>
            <a:r>
              <a:rPr lang="en-AU" sz="2000" b="1" dirty="0"/>
              <a:t>Data Protection Impact Assessments (DPIAs</a:t>
            </a:r>
            <a:r>
              <a:rPr lang="en-AU" sz="2000" b="1" dirty="0" smtClean="0"/>
              <a:t>)</a:t>
            </a:r>
            <a:r>
              <a:rPr lang="en-AU" sz="2000" dirty="0" smtClean="0"/>
              <a:t>;</a:t>
            </a:r>
          </a:p>
          <a:p>
            <a:pPr marL="571500" indent="-514350">
              <a:buFont typeface="+mj-lt"/>
              <a:buAutoNum type="arabicPeriod"/>
            </a:pPr>
            <a:r>
              <a:rPr lang="en-AU" sz="2000" b="1" dirty="0" smtClean="0"/>
              <a:t>Limits on automated decision-making</a:t>
            </a:r>
            <a:r>
              <a:rPr lang="en-AU" sz="2000" dirty="0" smtClean="0"/>
              <a:t>, including the right to know processing logic (was also in EU Directive);</a:t>
            </a:r>
            <a:endParaRPr lang="en-AU" sz="1400" dirty="0"/>
          </a:p>
          <a:p>
            <a:pPr marL="571500" indent="-514350">
              <a:buFont typeface="+mj-lt"/>
              <a:buAutoNum type="arabicPeriod"/>
            </a:pPr>
            <a:r>
              <a:rPr lang="en-US" sz="2000" dirty="0"/>
              <a:t>Data protection </a:t>
            </a:r>
            <a:r>
              <a:rPr lang="en-US" sz="2000" b="1" dirty="0"/>
              <a:t>by design and by </a:t>
            </a:r>
            <a:r>
              <a:rPr lang="en-US" sz="2000" b="1" dirty="0" smtClean="0"/>
              <a:t>default</a:t>
            </a:r>
            <a:r>
              <a:rPr lang="en-US" sz="2000" dirty="0" smtClean="0"/>
              <a:t>;</a:t>
            </a:r>
          </a:p>
          <a:p>
            <a:pPr marL="571500" indent="-514350">
              <a:buFont typeface="+mj-lt"/>
              <a:buAutoNum type="arabicPeriod"/>
            </a:pPr>
            <a:r>
              <a:rPr lang="en-AU" sz="2000" b="1" dirty="0" smtClean="0"/>
              <a:t>Biometric and genetic data </a:t>
            </a:r>
            <a:r>
              <a:rPr lang="en-AU" sz="2000" dirty="0" smtClean="0"/>
              <a:t>require extra protection;</a:t>
            </a:r>
          </a:p>
          <a:p>
            <a:pPr marL="571500" indent="-514350">
              <a:buFont typeface="+mj-lt"/>
              <a:buAutoNum type="arabicPeriod"/>
            </a:pPr>
            <a:r>
              <a:rPr lang="en-AU" sz="2000" dirty="0"/>
              <a:t>R</a:t>
            </a:r>
            <a:r>
              <a:rPr lang="en-AU" sz="2000" dirty="0" smtClean="0"/>
              <a:t>ight to </a:t>
            </a:r>
            <a:r>
              <a:rPr lang="en-AU" sz="2000" b="1" dirty="0" smtClean="0"/>
              <a:t>object to processing </a:t>
            </a:r>
            <a:r>
              <a:rPr lang="en-AU" sz="2000" dirty="0" smtClean="0"/>
              <a:t>on legitimate grounds (also in Directive).</a:t>
            </a:r>
            <a:endParaRPr lang="en-AU" sz="1400" dirty="0"/>
          </a:p>
          <a:p>
            <a:pPr marL="571500" indent="-514350">
              <a:buFont typeface="+mj-lt"/>
              <a:buAutoNum type="arabicPeriod"/>
            </a:pPr>
            <a:r>
              <a:rPr lang="en-AU" sz="2000" dirty="0"/>
              <a:t>Direct </a:t>
            </a:r>
            <a:r>
              <a:rPr lang="en-AU" sz="2000" b="1" dirty="0"/>
              <a:t>liability for processors </a:t>
            </a:r>
            <a:r>
              <a:rPr lang="en-AU" sz="2000" dirty="0"/>
              <a:t>as well as </a:t>
            </a:r>
            <a:r>
              <a:rPr lang="en-AU" sz="2000" dirty="0" smtClean="0"/>
              <a:t>controllers;</a:t>
            </a:r>
            <a:endParaRPr lang="en-AU" sz="2000" dirty="0"/>
          </a:p>
          <a:p>
            <a:pPr marL="571500" indent="-514350">
              <a:buFont typeface="+mj-lt"/>
              <a:buAutoNum type="arabicPeriod"/>
            </a:pPr>
            <a:r>
              <a:rPr lang="en-AU" sz="2000" b="1" dirty="0"/>
              <a:t>Data breach notification</a:t>
            </a:r>
            <a:r>
              <a:rPr lang="en-AU" sz="2000" dirty="0"/>
              <a:t> to DPA required for serious </a:t>
            </a:r>
            <a:r>
              <a:rPr lang="en-AU" sz="2000" dirty="0" smtClean="0"/>
              <a:t>breaches;</a:t>
            </a:r>
            <a:endParaRPr lang="en-AU" sz="2000" dirty="0"/>
          </a:p>
          <a:p>
            <a:pPr marL="571500" indent="-514350">
              <a:buFont typeface="+mj-lt"/>
              <a:buAutoNum type="arabicPeriod"/>
            </a:pPr>
            <a:r>
              <a:rPr lang="en-AU" sz="2000" dirty="0"/>
              <a:t>DPAs to make decisions and issue </a:t>
            </a:r>
            <a:r>
              <a:rPr lang="en-AU" sz="2000" b="1" dirty="0"/>
              <a:t>administrative </a:t>
            </a:r>
            <a:r>
              <a:rPr lang="en-AU" sz="2000" b="1" dirty="0" smtClean="0"/>
              <a:t>sanctions</a:t>
            </a:r>
            <a:r>
              <a:rPr lang="en-AU" sz="2000" dirty="0" smtClean="0"/>
              <a:t>/remedies;</a:t>
            </a:r>
            <a:endParaRPr lang="en-AU" sz="2000" dirty="0"/>
          </a:p>
          <a:p>
            <a:pPr marL="571500" indent="-514350">
              <a:buFont typeface="+mj-lt"/>
              <a:buAutoNum type="arabicPeriod"/>
            </a:pPr>
            <a:r>
              <a:rPr lang="en-AU" sz="2000" dirty="0"/>
              <a:t>Demonstrable </a:t>
            </a:r>
            <a:r>
              <a:rPr lang="en-AU" sz="2000" b="1" dirty="0"/>
              <a:t>accountability</a:t>
            </a:r>
            <a:r>
              <a:rPr lang="en-AU" sz="2000" dirty="0"/>
              <a:t> required of data </a:t>
            </a:r>
            <a:r>
              <a:rPr lang="en-AU" sz="2000" dirty="0" smtClean="0"/>
              <a:t>controllers</a:t>
            </a:r>
          </a:p>
          <a:p>
            <a:pPr marL="571500" indent="-514350">
              <a:buFont typeface="+mj-lt"/>
              <a:buAutoNum type="arabicPeriod"/>
            </a:pPr>
            <a:r>
              <a:rPr lang="en-AU" sz="2000" dirty="0" smtClean="0"/>
              <a:t>Parties must allow and assist evaluation of</a:t>
            </a:r>
            <a:r>
              <a:rPr lang="en-AU" sz="2000" b="1" dirty="0" smtClean="0"/>
              <a:t> effectiveness.</a:t>
            </a:r>
          </a:p>
        </p:txBody>
      </p:sp>
    </p:spTree>
    <p:extLst>
      <p:ext uri="{BB962C8B-B14F-4D97-AF65-F5344CB8AC3E}">
        <p14:creationId xmlns:p14="http://schemas.microsoft.com/office/powerpoint/2010/main" val="95746940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Some additional</a:t>
            </a:r>
            <a:r>
              <a:rPr lang="en-US" sz="3200" i="1" dirty="0" smtClean="0"/>
              <a:t> </a:t>
            </a:r>
            <a:r>
              <a:rPr lang="en-US" sz="3200" dirty="0" smtClean="0"/>
              <a:t>GDPR requirements</a:t>
            </a:r>
            <a:br>
              <a:rPr lang="en-US" sz="3200" dirty="0" smtClean="0"/>
            </a:br>
            <a:r>
              <a:rPr lang="en-US" sz="3200" dirty="0" smtClean="0"/>
              <a:t>are not in Convention 108+</a:t>
            </a:r>
            <a:endParaRPr lang="en-US" sz="3200"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AU" sz="2000" dirty="0" smtClean="0"/>
              <a:t>obligations </a:t>
            </a:r>
            <a:r>
              <a:rPr lang="en-AU" sz="2000" dirty="0"/>
              <a:t>to apply </a:t>
            </a:r>
            <a:r>
              <a:rPr lang="en-AU" sz="2000" b="1" dirty="0"/>
              <a:t>extra-territorially</a:t>
            </a:r>
            <a:r>
              <a:rPr lang="en-AU" sz="2000" dirty="0"/>
              <a:t>, if goods or services offered, or behaviour monitored locally; </a:t>
            </a:r>
            <a:endParaRPr lang="en-AU" sz="2000" dirty="0" smtClean="0"/>
          </a:p>
          <a:p>
            <a:pPr marL="514350" indent="-514350">
              <a:buFont typeface="+mj-lt"/>
              <a:buAutoNum type="arabicPeriod"/>
            </a:pPr>
            <a:r>
              <a:rPr lang="en-AU" sz="2000" b="1" dirty="0" smtClean="0"/>
              <a:t>local </a:t>
            </a:r>
            <a:r>
              <a:rPr lang="en-AU" sz="2000" b="1" dirty="0"/>
              <a:t>representation </a:t>
            </a:r>
            <a:r>
              <a:rPr lang="en-AU" sz="2000" dirty="0"/>
              <a:t>required of such foreign controllers or processors; </a:t>
            </a:r>
            <a:endParaRPr lang="en-AU" sz="2000" dirty="0" smtClean="0"/>
          </a:p>
          <a:p>
            <a:pPr marL="514350" indent="-514350">
              <a:buFont typeface="+mj-lt"/>
              <a:buAutoNum type="arabicPeriod"/>
            </a:pPr>
            <a:r>
              <a:rPr lang="en-AU" sz="2000" dirty="0" smtClean="0"/>
              <a:t>right </a:t>
            </a:r>
            <a:r>
              <a:rPr lang="en-AU" sz="2000" dirty="0"/>
              <a:t>to </a:t>
            </a:r>
            <a:r>
              <a:rPr lang="en-AU" sz="2000" b="1" dirty="0"/>
              <a:t>portability</a:t>
            </a:r>
            <a:r>
              <a:rPr lang="en-AU" sz="2000" dirty="0"/>
              <a:t> of data-subject--generated content; </a:t>
            </a:r>
            <a:endParaRPr lang="en-AU" sz="2000" dirty="0" smtClean="0"/>
          </a:p>
          <a:p>
            <a:pPr marL="514350" indent="-514350">
              <a:buFont typeface="+mj-lt"/>
              <a:buAutoNum type="arabicPeriod"/>
            </a:pPr>
            <a:r>
              <a:rPr lang="en-AU" sz="2000" dirty="0" smtClean="0"/>
              <a:t>right </a:t>
            </a:r>
            <a:r>
              <a:rPr lang="en-AU" sz="2000" dirty="0"/>
              <a:t>to </a:t>
            </a:r>
            <a:r>
              <a:rPr lang="en-AU" sz="2000" b="1" dirty="0" smtClean="0"/>
              <a:t>erasure/de-linking</a:t>
            </a:r>
            <a:r>
              <a:rPr lang="en-AU" sz="2000" dirty="0" smtClean="0"/>
              <a:t> </a:t>
            </a:r>
            <a:r>
              <a:rPr lang="en-AU" sz="2000" dirty="0"/>
              <a:t>(right ‘to be forgotten’)</a:t>
            </a:r>
            <a:r>
              <a:rPr lang="en-AU" sz="2000" dirty="0" smtClean="0"/>
              <a:t>;</a:t>
            </a:r>
          </a:p>
          <a:p>
            <a:pPr marL="514350" indent="-514350">
              <a:buFont typeface="+mj-lt"/>
              <a:buAutoNum type="arabicPeriod"/>
            </a:pPr>
            <a:r>
              <a:rPr lang="en-AU" sz="2000" dirty="0" smtClean="0"/>
              <a:t>mandatory </a:t>
            </a:r>
            <a:r>
              <a:rPr lang="en-AU" sz="2000" dirty="0"/>
              <a:t>Data Protection Officers </a:t>
            </a:r>
            <a:r>
              <a:rPr lang="en-AU" sz="2000" b="1" dirty="0"/>
              <a:t>(DPOs) for sensitive processing</a:t>
            </a:r>
            <a:r>
              <a:rPr lang="en-AU" sz="2000" dirty="0"/>
              <a:t>; </a:t>
            </a:r>
            <a:endParaRPr lang="en-AU" sz="2000" dirty="0" smtClean="0"/>
          </a:p>
          <a:p>
            <a:pPr marL="514350" indent="-514350">
              <a:buFont typeface="+mj-lt"/>
              <a:buAutoNum type="arabicPeriod"/>
            </a:pPr>
            <a:r>
              <a:rPr lang="en-AU" sz="2000" dirty="0" smtClean="0"/>
              <a:t>data </a:t>
            </a:r>
            <a:r>
              <a:rPr lang="en-AU" sz="2000" dirty="0"/>
              <a:t>breach notification </a:t>
            </a:r>
            <a:r>
              <a:rPr lang="en-AU" sz="2000" b="1" dirty="0" smtClean="0"/>
              <a:t>(DBN) to </a:t>
            </a:r>
            <a:r>
              <a:rPr lang="en-AU" sz="2000" b="1" dirty="0"/>
              <a:t>data subjects </a:t>
            </a:r>
            <a:r>
              <a:rPr lang="en-AU" sz="2000" dirty="0"/>
              <a:t>(if high risk); </a:t>
            </a:r>
            <a:endParaRPr lang="en-AU" sz="2000" dirty="0" smtClean="0"/>
          </a:p>
          <a:p>
            <a:pPr marL="514350" indent="-514350">
              <a:buFont typeface="+mj-lt"/>
              <a:buAutoNum type="arabicPeriod"/>
            </a:pPr>
            <a:r>
              <a:rPr lang="en-AU" sz="2000" b="1" dirty="0" smtClean="0"/>
              <a:t>representative </a:t>
            </a:r>
            <a:r>
              <a:rPr lang="en-AU" sz="2000" b="1" dirty="0"/>
              <a:t>actions </a:t>
            </a:r>
            <a:r>
              <a:rPr lang="en-AU" sz="2000" dirty="0"/>
              <a:t>before </a:t>
            </a:r>
            <a:r>
              <a:rPr lang="en-AU" sz="2000" dirty="0" smtClean="0"/>
              <a:t>DPAs/courts </a:t>
            </a:r>
            <a:r>
              <a:rPr lang="en-AU" sz="2000" dirty="0"/>
              <a:t>by public interest privacy groups; and </a:t>
            </a:r>
            <a:endParaRPr lang="en-AU" sz="2000" dirty="0" smtClean="0"/>
          </a:p>
          <a:p>
            <a:pPr marL="514350" indent="-514350">
              <a:buFont typeface="+mj-lt"/>
              <a:buAutoNum type="arabicPeriod"/>
            </a:pPr>
            <a:r>
              <a:rPr lang="en-AU" sz="2000" dirty="0" smtClean="0"/>
              <a:t>maximum </a:t>
            </a:r>
            <a:r>
              <a:rPr lang="en-AU" sz="2000" dirty="0"/>
              <a:t>administrative </a:t>
            </a:r>
            <a:r>
              <a:rPr lang="en-AU" sz="2000" b="1" dirty="0"/>
              <a:t>fines based on global annual </a:t>
            </a:r>
            <a:r>
              <a:rPr lang="en-AU" sz="2000" b="1" dirty="0" smtClean="0"/>
              <a:t>turnover</a:t>
            </a:r>
            <a:r>
              <a:rPr lang="en-AU" sz="2000" dirty="0" smtClean="0"/>
              <a:t>;</a:t>
            </a:r>
          </a:p>
          <a:p>
            <a:pPr marL="514350" indent="-514350">
              <a:buFont typeface="+mj-lt"/>
              <a:buAutoNum type="arabicPeriod"/>
            </a:pPr>
            <a:r>
              <a:rPr lang="en-AU" sz="2000" dirty="0" smtClean="0"/>
              <a:t>requirement to </a:t>
            </a:r>
            <a:r>
              <a:rPr lang="en-AU" sz="2000" b="1" dirty="0" smtClean="0"/>
              <a:t>cooperate</a:t>
            </a:r>
            <a:r>
              <a:rPr lang="en-AU" sz="2000" dirty="0" smtClean="0"/>
              <a:t> in resolving complaints with international elements, with any other DPA (as distinct from 108+ members).</a:t>
            </a:r>
            <a:r>
              <a:rPr lang="en-AU" sz="2000" dirty="0" smtClean="0">
                <a:effectLst/>
              </a:rPr>
              <a:t> </a:t>
            </a:r>
            <a:endParaRPr lang="en-AU" sz="2000" dirty="0"/>
          </a:p>
          <a:p>
            <a:pPr marL="57150" indent="0">
              <a:buNone/>
            </a:pPr>
            <a:r>
              <a:rPr lang="en-AU" sz="2000" dirty="0" smtClean="0"/>
              <a:t>Some of these 9 may be implied by 108+. </a:t>
            </a:r>
          </a:p>
        </p:txBody>
      </p:sp>
    </p:spTree>
    <p:extLst>
      <p:ext uri="{BB962C8B-B14F-4D97-AF65-F5344CB8AC3E}">
        <p14:creationId xmlns:p14="http://schemas.microsoft.com/office/powerpoint/2010/main" val="320900341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66" y="274639"/>
            <a:ext cx="8229600" cy="687888"/>
          </a:xfrm>
        </p:spPr>
        <p:txBody>
          <a:bodyPr>
            <a:normAutofit fontScale="90000"/>
          </a:bodyPr>
          <a:lstStyle/>
          <a:p>
            <a:r>
              <a:rPr lang="en-US" dirty="0" smtClean="0"/>
              <a:t>Is 108+ the </a:t>
            </a:r>
            <a:r>
              <a:rPr lang="en-US" dirty="0"/>
              <a:t>‘Goldilocks’ </a:t>
            </a:r>
            <a:r>
              <a:rPr lang="en-US" dirty="0" smtClean="0"/>
              <a:t>standard?</a:t>
            </a:r>
            <a:endParaRPr lang="en-US" dirty="0"/>
          </a:p>
        </p:txBody>
      </p:sp>
      <p:sp>
        <p:nvSpPr>
          <p:cNvPr id="4" name="Content Placeholder 3"/>
          <p:cNvSpPr>
            <a:spLocks noGrp="1"/>
          </p:cNvSpPr>
          <p:nvPr>
            <p:ph sz="half" idx="1"/>
          </p:nvPr>
        </p:nvSpPr>
        <p:spPr>
          <a:xfrm>
            <a:off x="360566" y="5017840"/>
            <a:ext cx="8032794" cy="1412371"/>
          </a:xfrm>
        </p:spPr>
        <p:txBody>
          <a:bodyPr>
            <a:noAutofit/>
          </a:bodyPr>
          <a:lstStyle/>
          <a:p>
            <a:pPr marL="0" indent="0" algn="ctr">
              <a:buNone/>
            </a:pPr>
            <a:r>
              <a:rPr lang="en-US" sz="2000" i="1" dirty="0" smtClean="0"/>
              <a:t>Will 108+ become the global ‘just right’ standard? – ‘adequate’ for the EU, but not requiring radical changes in 133+ countries? </a:t>
            </a:r>
            <a:br>
              <a:rPr lang="en-US" sz="2000" i="1" dirty="0" smtClean="0"/>
            </a:br>
            <a:r>
              <a:rPr lang="en-US" sz="2000" i="1" dirty="0" smtClean="0"/>
              <a:t>Or will low EU standards for adequacy mean that 108+ remains ‘too hot’ for most countries?</a:t>
            </a:r>
            <a:endParaRPr lang="en-US" sz="2000" i="1" dirty="0"/>
          </a:p>
        </p:txBody>
      </p:sp>
      <p:pic>
        <p:nvPicPr>
          <p:cNvPr id="10" name="Content Placeholder 9" descr="Goldilocks.tiff"/>
          <p:cNvPicPr>
            <a:picLocks noGrp="1" noChangeAspect="1"/>
          </p:cNvPicPr>
          <p:nvPr>
            <p:ph sz="half" idx="2"/>
          </p:nvPr>
        </p:nvPicPr>
        <p:blipFill>
          <a:blip r:embed="rId2">
            <a:extLst>
              <a:ext uri="{28A0092B-C50C-407E-A947-70E740481C1C}">
                <a14:useLocalDpi xmlns:a14="http://schemas.microsoft.com/office/drawing/2010/main" val="0"/>
              </a:ext>
            </a:extLst>
          </a:blip>
          <a:srcRect t="3583" b="3583"/>
          <a:stretch>
            <a:fillRect/>
          </a:stretch>
        </p:blipFill>
        <p:spPr>
          <a:xfrm>
            <a:off x="762536" y="1109975"/>
            <a:ext cx="7549276" cy="3288236"/>
          </a:xfrm>
        </p:spPr>
      </p:pic>
    </p:spTree>
    <p:extLst>
      <p:ext uri="{BB962C8B-B14F-4D97-AF65-F5344CB8AC3E}">
        <p14:creationId xmlns:p14="http://schemas.microsoft.com/office/powerpoint/2010/main" val="2160864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 Greenleaf ‘The </a:t>
            </a:r>
            <a:r>
              <a:rPr lang="en-US" dirty="0"/>
              <a:t>Influence of European Data Privacy Standards Outside Europe: Implications for </a:t>
            </a:r>
            <a:r>
              <a:rPr lang="en-US" dirty="0" err="1"/>
              <a:t>Globalisation</a:t>
            </a:r>
            <a:r>
              <a:rPr lang="en-US" dirty="0"/>
              <a:t> of Convention </a:t>
            </a:r>
            <a:r>
              <a:rPr lang="en-US" dirty="0" smtClean="0"/>
              <a:t>108’ </a:t>
            </a:r>
            <a:r>
              <a:rPr lang="en-US" i="1" dirty="0" smtClean="0"/>
              <a:t>International </a:t>
            </a:r>
            <a:r>
              <a:rPr lang="en-US" i="1" dirty="0"/>
              <a:t>Data Privacy Law</a:t>
            </a:r>
            <a:r>
              <a:rPr lang="en-US" dirty="0"/>
              <a:t>, Vol. 2, Issue 2, 2012; </a:t>
            </a:r>
            <a:r>
              <a:rPr lang="en-US" dirty="0" smtClean="0">
                <a:hlinkClick r:id="rId2"/>
              </a:rPr>
              <a:t>https</a:t>
            </a:r>
            <a:r>
              <a:rPr lang="en-US" dirty="0">
                <a:hlinkClick r:id="rId2"/>
              </a:rPr>
              <a:t>://ssrn.com/abstract=1960299</a:t>
            </a:r>
            <a:r>
              <a:rPr lang="en-US" dirty="0"/>
              <a:t> </a:t>
            </a:r>
            <a:endParaRPr lang="en-US" dirty="0" smtClean="0"/>
          </a:p>
          <a:p>
            <a:r>
              <a:rPr lang="en-US" dirty="0" smtClean="0"/>
              <a:t>See my SSRN </a:t>
            </a:r>
            <a:r>
              <a:rPr lang="en-US" dirty="0"/>
              <a:t>pages </a:t>
            </a:r>
            <a:r>
              <a:rPr lang="en-US" dirty="0" smtClean="0"/>
              <a:t>for many later articles on EU adequacy (including Japan and Korea) and on Convention 108/108+ </a:t>
            </a:r>
            <a:r>
              <a:rPr lang="en-US" dirty="0">
                <a:hlinkClick r:id="rId3"/>
              </a:rPr>
              <a:t>https://papers.ssrn.com/per_id=57970</a:t>
            </a:r>
            <a:r>
              <a:rPr lang="en-US" dirty="0"/>
              <a:t> </a:t>
            </a:r>
            <a:endParaRPr lang="en-US" dirty="0" smtClean="0"/>
          </a:p>
          <a:p>
            <a:r>
              <a:rPr lang="en-US" dirty="0" err="1" smtClean="0"/>
              <a:t>Intersoft</a:t>
            </a:r>
            <a:r>
              <a:rPr lang="en-US" dirty="0" smtClean="0"/>
              <a:t> </a:t>
            </a:r>
            <a:r>
              <a:rPr lang="en-US" dirty="0"/>
              <a:t>GDPR Guide </a:t>
            </a:r>
            <a:r>
              <a:rPr lang="en-US" dirty="0">
                <a:hlinkClick r:id="rId4"/>
              </a:rPr>
              <a:t>https://gdpr-info.eu</a:t>
            </a:r>
            <a:r>
              <a:rPr lang="en-US" dirty="0" smtClean="0">
                <a:hlinkClick r:id="rId4"/>
              </a:rPr>
              <a:t>/</a:t>
            </a:r>
            <a:r>
              <a:rPr lang="en-US" dirty="0" smtClean="0"/>
              <a:t> (useful)</a:t>
            </a:r>
          </a:p>
          <a:p>
            <a:r>
              <a:rPr lang="en-US" dirty="0" smtClean="0"/>
              <a:t>Thanks to the faculty of the VUB </a:t>
            </a:r>
            <a:r>
              <a:rPr lang="en-US" i="1" dirty="0" smtClean="0"/>
              <a:t>GDPR Summer School</a:t>
            </a:r>
            <a:r>
              <a:rPr lang="en-US" dirty="0" smtClean="0"/>
              <a:t>, Brussels, June 2018 for sharing their views</a:t>
            </a:r>
            <a:endParaRPr lang="en-US" dirty="0"/>
          </a:p>
          <a:p>
            <a:endParaRPr lang="en-US" dirty="0"/>
          </a:p>
        </p:txBody>
      </p:sp>
    </p:spTree>
    <p:extLst>
      <p:ext uri="{BB962C8B-B14F-4D97-AF65-F5344CB8AC3E}">
        <p14:creationId xmlns:p14="http://schemas.microsoft.com/office/powerpoint/2010/main" val="1791599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Gloria González </a:t>
            </a:r>
            <a:r>
              <a:rPr lang="en-US" dirty="0" err="1" smtClean="0"/>
              <a:t>Fuster</a:t>
            </a:r>
            <a:r>
              <a:rPr lang="en-US" dirty="0" smtClean="0"/>
              <a:t> </a:t>
            </a:r>
            <a:r>
              <a:rPr lang="en-US" i="1" dirty="0" smtClean="0"/>
              <a:t>The Emergence of Personal Data Protection as a Fundamental Right of the EU</a:t>
            </a:r>
            <a:r>
              <a:rPr lang="en-US" dirty="0" smtClean="0"/>
              <a:t> (Springer, 2014) - </a:t>
            </a:r>
            <a:r>
              <a:rPr lang="en-US" dirty="0"/>
              <a:t>Background to everything European pre-</a:t>
            </a:r>
            <a:r>
              <a:rPr lang="en-US" dirty="0" smtClean="0"/>
              <a:t>GDPR</a:t>
            </a:r>
          </a:p>
          <a:p>
            <a:r>
              <a:rPr lang="en-US" dirty="0" err="1" smtClean="0"/>
              <a:t>Kuner</a:t>
            </a:r>
            <a:r>
              <a:rPr lang="en-US" dirty="0" smtClean="0"/>
              <a:t>, </a:t>
            </a:r>
            <a:r>
              <a:rPr lang="en-US" dirty="0" err="1" smtClean="0"/>
              <a:t>Bygrave</a:t>
            </a:r>
            <a:r>
              <a:rPr lang="en-US" dirty="0" smtClean="0"/>
              <a:t> &amp; </a:t>
            </a:r>
            <a:r>
              <a:rPr lang="en-US" dirty="0" err="1" smtClean="0"/>
              <a:t>Docksey</a:t>
            </a:r>
            <a:r>
              <a:rPr lang="en-US" dirty="0" smtClean="0"/>
              <a:t> (Eds.) 2018 </a:t>
            </a:r>
            <a:r>
              <a:rPr lang="en-US" i="1" dirty="0" smtClean="0"/>
              <a:t>Draft </a:t>
            </a:r>
            <a:r>
              <a:rPr lang="en-US" i="1" dirty="0"/>
              <a:t>commentaries on 10 GDPR articles</a:t>
            </a:r>
            <a:r>
              <a:rPr lang="en-US" dirty="0"/>
              <a:t> (</a:t>
            </a:r>
            <a:r>
              <a:rPr lang="en-US" dirty="0" smtClean="0"/>
              <a:t>from </a:t>
            </a:r>
            <a:r>
              <a:rPr lang="en-US" i="1" dirty="0" smtClean="0"/>
              <a:t>Commentary </a:t>
            </a:r>
            <a:r>
              <a:rPr lang="en-US" i="1" dirty="0"/>
              <a:t>on the EU General Data </a:t>
            </a:r>
            <a:r>
              <a:rPr lang="en-US" i="1" dirty="0" smtClean="0"/>
              <a:t>Protection Regulation</a:t>
            </a:r>
            <a:r>
              <a:rPr lang="en-US" dirty="0"/>
              <a:t>, </a:t>
            </a:r>
            <a:r>
              <a:rPr lang="en-US" dirty="0" smtClean="0"/>
              <a:t>forthcoming OUP </a:t>
            </a:r>
            <a:r>
              <a:rPr lang="en-US" dirty="0"/>
              <a:t>2019</a:t>
            </a:r>
            <a:r>
              <a:rPr lang="en-US" dirty="0" smtClean="0"/>
              <a:t>) (on </a:t>
            </a:r>
            <a:r>
              <a:rPr lang="en-US" dirty="0" err="1" smtClean="0"/>
              <a:t>BePress</a:t>
            </a:r>
            <a:r>
              <a:rPr lang="en-US" dirty="0" smtClean="0"/>
              <a:t>) </a:t>
            </a:r>
            <a:r>
              <a:rPr lang="mr-IN" dirty="0" smtClean="0"/>
              <a:t>–</a:t>
            </a:r>
            <a:r>
              <a:rPr lang="en-US" dirty="0" smtClean="0"/>
              <a:t> arts. 3,5,6,17, 20, 24, 25 46, 56, 95</a:t>
            </a:r>
            <a:r>
              <a:rPr lang="en-US" dirty="0" smtClean="0">
                <a:hlinkClick r:id="rId2"/>
              </a:rPr>
              <a:t>https</a:t>
            </a:r>
            <a:r>
              <a:rPr lang="en-US" dirty="0">
                <a:hlinkClick r:id="rId2"/>
              </a:rPr>
              <a:t>://works.bepress.com/christopher-kuner/1/download/</a:t>
            </a:r>
            <a:endParaRPr lang="en-US" dirty="0" smtClean="0"/>
          </a:p>
          <a:p>
            <a:r>
              <a:rPr lang="en-US" dirty="0" err="1"/>
              <a:t>Kuner</a:t>
            </a:r>
            <a:r>
              <a:rPr lang="en-US" dirty="0"/>
              <a:t>, </a:t>
            </a:r>
            <a:r>
              <a:rPr lang="en-US" dirty="0" err="1"/>
              <a:t>Bygrave</a:t>
            </a:r>
            <a:r>
              <a:rPr lang="en-US" dirty="0"/>
              <a:t> &amp; </a:t>
            </a:r>
            <a:r>
              <a:rPr lang="en-US" dirty="0" err="1"/>
              <a:t>Docksey</a:t>
            </a:r>
            <a:r>
              <a:rPr lang="en-US" dirty="0"/>
              <a:t> (Eds.</a:t>
            </a:r>
            <a:r>
              <a:rPr lang="en-US" dirty="0" smtClean="0"/>
              <a:t>) </a:t>
            </a:r>
            <a:r>
              <a:rPr lang="en-US" i="1" dirty="0" smtClean="0"/>
              <a:t>2019</a:t>
            </a:r>
            <a:r>
              <a:rPr lang="en-US" dirty="0" smtClean="0"/>
              <a:t> </a:t>
            </a:r>
            <a:r>
              <a:rPr lang="en-US" i="1" dirty="0" smtClean="0"/>
              <a:t>Draft </a:t>
            </a:r>
            <a:r>
              <a:rPr lang="en-US" i="1" dirty="0"/>
              <a:t>commentaries on </a:t>
            </a:r>
            <a:r>
              <a:rPr lang="en-US" i="1" dirty="0" smtClean="0"/>
              <a:t>6 </a:t>
            </a:r>
            <a:r>
              <a:rPr lang="en-US" i="1" dirty="0"/>
              <a:t>GDPR articles</a:t>
            </a:r>
            <a:r>
              <a:rPr lang="en-US" dirty="0"/>
              <a:t> (from </a:t>
            </a:r>
            <a:r>
              <a:rPr lang="en-US" i="1" dirty="0"/>
              <a:t>Commentary on the EU General Data Protection Regulation</a:t>
            </a:r>
            <a:r>
              <a:rPr lang="en-US" dirty="0"/>
              <a:t>, </a:t>
            </a:r>
            <a:r>
              <a:rPr lang="en-US" dirty="0" smtClean="0"/>
              <a:t>forthcoming OUP </a:t>
            </a:r>
            <a:r>
              <a:rPr lang="en-US" dirty="0"/>
              <a:t>2019) (on </a:t>
            </a:r>
            <a:r>
              <a:rPr lang="en-US" dirty="0" err="1"/>
              <a:t>BePress</a:t>
            </a:r>
            <a:r>
              <a:rPr lang="en-US" dirty="0"/>
              <a:t>) </a:t>
            </a:r>
            <a:r>
              <a:rPr lang="mr-IN" dirty="0"/>
              <a:t>–</a:t>
            </a:r>
            <a:r>
              <a:rPr lang="en-US" dirty="0"/>
              <a:t> arts. </a:t>
            </a:r>
            <a:r>
              <a:rPr lang="en-US" dirty="0" smtClean="0"/>
              <a:t>13, 22, 45, 69, 80, 91 </a:t>
            </a:r>
            <a:r>
              <a:rPr lang="en-US" dirty="0">
                <a:hlinkClick r:id="rId3"/>
              </a:rPr>
              <a:t>https://works.bepress.com/christopher-kuner/2/</a:t>
            </a:r>
            <a:endParaRPr lang="en-US" dirty="0"/>
          </a:p>
        </p:txBody>
      </p:sp>
    </p:spTree>
    <p:extLst>
      <p:ext uri="{BB962C8B-B14F-4D97-AF65-F5344CB8AC3E}">
        <p14:creationId xmlns:p14="http://schemas.microsoft.com/office/powerpoint/2010/main" val="121277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1 GDPR’s place within EU/European law</a:t>
            </a:r>
            <a:r>
              <a:rPr lang="en-US" sz="4000" dirty="0"/>
              <a:t/>
            </a:r>
            <a:br>
              <a:rPr lang="en-US" sz="4000" dirty="0"/>
            </a:br>
            <a:r>
              <a:rPr lang="en-US" sz="3600" dirty="0"/>
              <a:t>Laws/courts ‘above’ the GDPR</a:t>
            </a:r>
          </a:p>
        </p:txBody>
      </p:sp>
      <p:sp>
        <p:nvSpPr>
          <p:cNvPr id="3" name="Content Placeholder 2"/>
          <p:cNvSpPr>
            <a:spLocks noGrp="1"/>
          </p:cNvSpPr>
          <p:nvPr>
            <p:ph idx="1"/>
          </p:nvPr>
        </p:nvSpPr>
        <p:spPr/>
        <p:txBody>
          <a:bodyPr>
            <a:normAutofit fontScale="70000" lnSpcReduction="20000"/>
          </a:bodyPr>
          <a:lstStyle/>
          <a:p>
            <a:pPr marL="514350" indent="-514350"/>
            <a:r>
              <a:rPr lang="en-US" dirty="0" smtClean="0"/>
              <a:t>Decisions of national Constitutional Courts </a:t>
            </a:r>
          </a:p>
          <a:p>
            <a:pPr marL="914400" lvl="1" indent="-514350"/>
            <a:r>
              <a:rPr lang="en-US" dirty="0" smtClean="0"/>
              <a:t>Must now align with jurisprudence of EU-CFR and ECHR</a:t>
            </a:r>
          </a:p>
          <a:p>
            <a:pPr marL="914400" lvl="1" indent="-514350"/>
            <a:r>
              <a:rPr lang="en-US" dirty="0" smtClean="0"/>
              <a:t>But privacy jurisprudence really started with the German Constitutional Court’s ‘informational self-determination’ approach in the 1981 ‘Census Case’</a:t>
            </a:r>
          </a:p>
          <a:p>
            <a:pPr marL="514350" indent="-514350"/>
            <a:r>
              <a:rPr lang="en-US" dirty="0" smtClean="0"/>
              <a:t>Council of Europe (</a:t>
            </a:r>
            <a:r>
              <a:rPr lang="en-US" dirty="0" err="1" smtClean="0"/>
              <a:t>CoE</a:t>
            </a:r>
            <a:r>
              <a:rPr lang="en-US" dirty="0" smtClean="0"/>
              <a:t>) data protection Convention 108 (1981) </a:t>
            </a:r>
          </a:p>
          <a:p>
            <a:pPr marL="914400" lvl="1" indent="-514350"/>
            <a:r>
              <a:rPr lang="en-US" dirty="0" smtClean="0"/>
              <a:t>Revised 2018 (108+), adding main GDPR innovations (‘GDPR Lite’)</a:t>
            </a:r>
          </a:p>
          <a:p>
            <a:pPr marL="914400" lvl="1" indent="-514350"/>
            <a:r>
              <a:rPr lang="en-US" dirty="0"/>
              <a:t>A</a:t>
            </a:r>
            <a:r>
              <a:rPr lang="en-US" dirty="0" smtClean="0"/>
              <a:t>pplies to </a:t>
            </a:r>
            <a:r>
              <a:rPr lang="en-US" dirty="0" err="1" smtClean="0"/>
              <a:t>police+intelligence</a:t>
            </a:r>
            <a:r>
              <a:rPr lang="en-US" dirty="0" smtClean="0"/>
              <a:t> </a:t>
            </a:r>
            <a:r>
              <a:rPr lang="en-US" dirty="0" err="1" smtClean="0"/>
              <a:t>etc</a:t>
            </a:r>
            <a:r>
              <a:rPr lang="en-US" dirty="0" smtClean="0"/>
              <a:t>, but GDPR does not</a:t>
            </a:r>
          </a:p>
          <a:p>
            <a:pPr marL="914400" lvl="1" indent="-514350"/>
            <a:r>
              <a:rPr lang="en-US" dirty="0" smtClean="0"/>
              <a:t>Not enforced by </a:t>
            </a:r>
            <a:r>
              <a:rPr lang="en-US" dirty="0" err="1" smtClean="0"/>
              <a:t>ECtHR</a:t>
            </a:r>
            <a:r>
              <a:rPr lang="en-US" dirty="0" smtClean="0"/>
              <a:t>; subject to Treaty processes (Vienna </a:t>
            </a:r>
            <a:r>
              <a:rPr lang="en-US" dirty="0" err="1" smtClean="0"/>
              <a:t>Conv</a:t>
            </a:r>
            <a:r>
              <a:rPr lang="en-US" dirty="0" smtClean="0"/>
              <a:t>)</a:t>
            </a:r>
          </a:p>
          <a:p>
            <a:pPr marL="514350" indent="-514350"/>
            <a:r>
              <a:rPr lang="en-US" dirty="0" smtClean="0"/>
              <a:t>Summary: Privacy/DP decisions </a:t>
            </a:r>
            <a:r>
              <a:rPr lang="en-US" dirty="0"/>
              <a:t>of Luxembourg </a:t>
            </a:r>
            <a:r>
              <a:rPr lang="en-US" dirty="0" smtClean="0"/>
              <a:t>&amp; Strasbourg </a:t>
            </a:r>
            <a:r>
              <a:rPr lang="en-US" dirty="0" err="1" smtClean="0"/>
              <a:t>Cts</a:t>
            </a:r>
            <a:endParaRPr lang="en-US" dirty="0" smtClean="0"/>
          </a:p>
          <a:p>
            <a:pPr marL="914400" lvl="1" indent="-514350"/>
            <a:r>
              <a:rPr lang="en-US" dirty="0" smtClean="0"/>
              <a:t>The two Courts are are </a:t>
            </a:r>
            <a:r>
              <a:rPr lang="en-US" dirty="0"/>
              <a:t>increasingly consistent </a:t>
            </a:r>
          </a:p>
          <a:p>
            <a:pPr marL="914400" lvl="1" indent="-514350"/>
            <a:r>
              <a:rPr lang="en-US" dirty="0"/>
              <a:t>Strasbourg seen as more tolerant of govt. needs</a:t>
            </a:r>
          </a:p>
          <a:p>
            <a:pPr marL="914400" lvl="1" indent="-514350"/>
            <a:r>
              <a:rPr lang="en-US" dirty="0" smtClean="0"/>
              <a:t>Europeans </a:t>
            </a:r>
            <a:r>
              <a:rPr lang="en-US" dirty="0"/>
              <a:t>draw fine distinctions between </a:t>
            </a:r>
            <a:r>
              <a:rPr lang="en-US" dirty="0" smtClean="0"/>
              <a:t>‘privacy’ </a:t>
            </a:r>
            <a:r>
              <a:rPr lang="en-US" dirty="0"/>
              <a:t>and </a:t>
            </a:r>
            <a:r>
              <a:rPr lang="en-US" dirty="0" smtClean="0"/>
              <a:t>‘data protection’, irrelevant to most GDPR purposes</a:t>
            </a:r>
            <a:endParaRPr lang="en-US" dirty="0"/>
          </a:p>
          <a:p>
            <a:endParaRPr lang="en-US" dirty="0"/>
          </a:p>
        </p:txBody>
      </p:sp>
    </p:spTree>
    <p:extLst>
      <p:ext uri="{BB962C8B-B14F-4D97-AF65-F5344CB8AC3E}">
        <p14:creationId xmlns:p14="http://schemas.microsoft.com/office/powerpoint/2010/main" val="427217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smtClean="0"/>
              <a:t>2. GDPR’s scope and limitations</a:t>
            </a:r>
            <a:r>
              <a:rPr lang="en-US" dirty="0"/>
              <a:t> </a:t>
            </a:r>
            <a:r>
              <a:rPr lang="en-US" sz="4000" dirty="0" smtClean="0"/>
              <a:t>(1) </a:t>
            </a:r>
            <a:br>
              <a:rPr lang="en-US" sz="4000" dirty="0" smtClean="0"/>
            </a:br>
            <a:r>
              <a:rPr lang="en-US" sz="4000" dirty="0" smtClean="0"/>
              <a:t>‘</a:t>
            </a:r>
            <a:r>
              <a:rPr lang="en-US" sz="4000" dirty="0"/>
              <a:t>Data subjects’ and their ‘personal data’</a:t>
            </a:r>
          </a:p>
        </p:txBody>
      </p:sp>
      <p:sp>
        <p:nvSpPr>
          <p:cNvPr id="3" name="Content Placeholder 2"/>
          <p:cNvSpPr>
            <a:spLocks noGrp="1"/>
          </p:cNvSpPr>
          <p:nvPr>
            <p:ph idx="1"/>
          </p:nvPr>
        </p:nvSpPr>
        <p:spPr>
          <a:xfrm>
            <a:off x="457200" y="1600199"/>
            <a:ext cx="8305800" cy="4885872"/>
          </a:xfrm>
        </p:spPr>
        <p:txBody>
          <a:bodyPr>
            <a:normAutofit fontScale="70000" lnSpcReduction="20000"/>
          </a:bodyPr>
          <a:lstStyle/>
          <a:p>
            <a:pPr marL="914400" lvl="1" indent="-514350">
              <a:buFont typeface="+mj-lt"/>
              <a:buAutoNum type="arabicPeriod"/>
            </a:pPr>
            <a:r>
              <a:rPr lang="en-US" dirty="0" smtClean="0"/>
              <a:t>‘Data subjects’ include any </a:t>
            </a:r>
            <a:r>
              <a:rPr lang="en-US" dirty="0"/>
              <a:t>person </a:t>
            </a:r>
            <a:r>
              <a:rPr lang="en-US" dirty="0" smtClean="0"/>
              <a:t>the processing of whose data is within EU territorial </a:t>
            </a:r>
            <a:r>
              <a:rPr lang="en-US" dirty="0"/>
              <a:t>scope</a:t>
            </a:r>
          </a:p>
          <a:p>
            <a:pPr marL="1314450" lvl="2" indent="-514350"/>
            <a:r>
              <a:rPr lang="en-US" dirty="0" smtClean="0"/>
              <a:t>Citizenship or place of </a:t>
            </a:r>
            <a:r>
              <a:rPr lang="en-US" dirty="0"/>
              <a:t>residence </a:t>
            </a:r>
            <a:r>
              <a:rPr lang="en-US" dirty="0" smtClean="0"/>
              <a:t>in </a:t>
            </a:r>
            <a:r>
              <a:rPr lang="en-US" dirty="0"/>
              <a:t>EU not </a:t>
            </a:r>
            <a:r>
              <a:rPr lang="en-US" dirty="0" smtClean="0"/>
              <a:t>needed (Rec. 14)</a:t>
            </a:r>
          </a:p>
          <a:p>
            <a:pPr marL="1314450" lvl="2" indent="-514350"/>
            <a:r>
              <a:rPr lang="en-US" dirty="0"/>
              <a:t>Applies only to natural persons – and only when </a:t>
            </a:r>
            <a:r>
              <a:rPr lang="en-US" dirty="0" smtClean="0"/>
              <a:t>alive</a:t>
            </a:r>
          </a:p>
          <a:p>
            <a:pPr marL="914400" lvl="1" indent="-514350">
              <a:buFont typeface="+mj-lt"/>
              <a:buAutoNum type="arabicPeriod"/>
            </a:pPr>
            <a:r>
              <a:rPr lang="en-US" dirty="0" smtClean="0"/>
              <a:t>Applies to ‘personal data’ (PD) only; data from which a person ‘can be identified, directly or indirectly’ (</a:t>
            </a:r>
            <a:r>
              <a:rPr lang="en-US" dirty="0" smtClean="0">
                <a:hlinkClick r:id="rId2"/>
              </a:rPr>
              <a:t>art. 4(1)</a:t>
            </a:r>
            <a:r>
              <a:rPr lang="en-US" dirty="0" smtClean="0"/>
              <a:t>)</a:t>
            </a:r>
          </a:p>
          <a:p>
            <a:pPr marL="1314450" lvl="2" indent="-514350"/>
            <a:r>
              <a:rPr lang="en-US" dirty="0" smtClean="0"/>
              <a:t>Seems like </a:t>
            </a:r>
            <a:r>
              <a:rPr lang="en-US" b="1" dirty="0" smtClean="0"/>
              <a:t>‘</a:t>
            </a:r>
            <a:r>
              <a:rPr lang="en-US" b="1" dirty="0" err="1" smtClean="0"/>
              <a:t>identifiability</a:t>
            </a:r>
            <a:r>
              <a:rPr lang="en-US" b="1" dirty="0" smtClean="0"/>
              <a:t>’ </a:t>
            </a:r>
            <a:r>
              <a:rPr lang="en-US" dirty="0" smtClean="0"/>
              <a:t>(same as most other DP laws), but </a:t>
            </a:r>
            <a:r>
              <a:rPr lang="mr-IN" dirty="0" smtClean="0"/>
              <a:t>…</a:t>
            </a:r>
            <a:endParaRPr lang="en-US" dirty="0" smtClean="0"/>
          </a:p>
          <a:p>
            <a:pPr marL="1314450" lvl="2" indent="-514350"/>
            <a:r>
              <a:rPr lang="en-US" dirty="0" smtClean="0">
                <a:hlinkClick r:id="rId3"/>
              </a:rPr>
              <a:t>Rec.26 </a:t>
            </a:r>
            <a:r>
              <a:rPr lang="en-US" dirty="0" smtClean="0"/>
              <a:t>says ‘indirectly’ means taking account of ‘all the means likely to be used’ to identify [Recitals are vital – almost authoritative]; </a:t>
            </a:r>
          </a:p>
          <a:p>
            <a:pPr marL="1314450" lvl="2" indent="-514350"/>
            <a:r>
              <a:rPr lang="en-US" dirty="0" smtClean="0"/>
              <a:t>Cookies, IP addresses are within PD (‘online identifier’ </a:t>
            </a:r>
            <a:r>
              <a:rPr lang="mr-IN" dirty="0" smtClean="0"/>
              <a:t>–</a:t>
            </a:r>
            <a:r>
              <a:rPr lang="en-US" dirty="0" smtClean="0"/>
              <a:t> art. 4(1))</a:t>
            </a:r>
          </a:p>
          <a:p>
            <a:pPr marL="1314450" lvl="2" indent="-514350"/>
            <a:r>
              <a:rPr lang="en-US" dirty="0" smtClean="0"/>
              <a:t>Q: is ‘PD’ now so broad that any data which can be used to result in </a:t>
            </a:r>
            <a:r>
              <a:rPr lang="en-US" dirty="0" err="1" smtClean="0"/>
              <a:t>individualised</a:t>
            </a:r>
            <a:r>
              <a:rPr lang="en-US" dirty="0" smtClean="0"/>
              <a:t> consequences (‘singling out’ in Rec 26?) /interactions within its scope?</a:t>
            </a:r>
          </a:p>
          <a:p>
            <a:pPr marL="914400" lvl="1" indent="-514350">
              <a:buFont typeface="+mj-lt"/>
              <a:buAutoNum type="arabicPeriod"/>
            </a:pPr>
            <a:r>
              <a:rPr lang="en-US" dirty="0" smtClean="0"/>
              <a:t>Anonymous </a:t>
            </a:r>
            <a:r>
              <a:rPr lang="en-US" dirty="0"/>
              <a:t>data is ‘not or no longer identifiable’ </a:t>
            </a:r>
            <a:r>
              <a:rPr lang="en-US" dirty="0" smtClean="0"/>
              <a:t>(</a:t>
            </a:r>
            <a:r>
              <a:rPr lang="en-US" dirty="0" smtClean="0">
                <a:hlinkClick r:id="rId3"/>
              </a:rPr>
              <a:t>Rec. 26</a:t>
            </a:r>
            <a:r>
              <a:rPr lang="en-US" dirty="0" smtClean="0"/>
              <a:t>) – </a:t>
            </a:r>
            <a:r>
              <a:rPr lang="en-US" dirty="0"/>
              <a:t>not </a:t>
            </a:r>
            <a:r>
              <a:rPr lang="en-US" dirty="0" smtClean="0"/>
              <a:t>PD</a:t>
            </a:r>
          </a:p>
          <a:p>
            <a:pPr marL="1314450" lvl="2" indent="-514350"/>
            <a:r>
              <a:rPr lang="en-US" dirty="0" smtClean="0"/>
              <a:t>pseudonyms </a:t>
            </a:r>
            <a:r>
              <a:rPr lang="en-US" dirty="0"/>
              <a:t>and </a:t>
            </a:r>
            <a:r>
              <a:rPr lang="en-US" dirty="0" smtClean="0"/>
              <a:t>most alleged ‘de</a:t>
            </a:r>
            <a:r>
              <a:rPr lang="en-US" dirty="0"/>
              <a:t>-</a:t>
            </a:r>
            <a:r>
              <a:rPr lang="en-US" dirty="0" smtClean="0"/>
              <a:t>ID’ data </a:t>
            </a:r>
            <a:r>
              <a:rPr lang="en-US" dirty="0"/>
              <a:t>is still </a:t>
            </a:r>
            <a:r>
              <a:rPr lang="en-US" dirty="0" smtClean="0"/>
              <a:t>PD (M#1); </a:t>
            </a:r>
          </a:p>
          <a:p>
            <a:pPr marL="1314450" lvl="2" indent="-514350"/>
            <a:r>
              <a:rPr lang="en-US" dirty="0" smtClean="0"/>
              <a:t>but </a:t>
            </a:r>
            <a:r>
              <a:rPr lang="en-US" dirty="0" err="1" smtClean="0"/>
              <a:t>anonymisation</a:t>
            </a:r>
            <a:r>
              <a:rPr lang="en-US" dirty="0" smtClean="0"/>
              <a:t> is an objective test – a moving target.</a:t>
            </a:r>
          </a:p>
          <a:p>
            <a:pPr marL="1314450" lvl="2" indent="-514350"/>
            <a:r>
              <a:rPr lang="en-US" dirty="0" smtClean="0"/>
              <a:t>No formula possible </a:t>
            </a:r>
            <a:r>
              <a:rPr lang="mr-IN" dirty="0" smtClean="0"/>
              <a:t>–</a:t>
            </a:r>
            <a:r>
              <a:rPr lang="en-US" dirty="0" smtClean="0"/>
              <a:t> Japan required to change its law to = GDPR</a:t>
            </a:r>
            <a:endParaRPr lang="en-US" dirty="0"/>
          </a:p>
        </p:txBody>
      </p:sp>
    </p:spTree>
    <p:extLst>
      <p:ext uri="{BB962C8B-B14F-4D97-AF65-F5344CB8AC3E}">
        <p14:creationId xmlns:p14="http://schemas.microsoft.com/office/powerpoint/2010/main" val="20391825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GDPR’s scope and </a:t>
            </a:r>
            <a:r>
              <a:rPr lang="en-US" i="1" dirty="0" smtClean="0"/>
              <a:t>limitations</a:t>
            </a:r>
            <a:r>
              <a:rPr lang="en-US" dirty="0" smtClean="0"/>
              <a:t> (2)</a:t>
            </a:r>
            <a:br>
              <a:rPr lang="en-US" dirty="0" smtClean="0"/>
            </a:br>
            <a:r>
              <a:rPr lang="en-US" dirty="0"/>
              <a:t>Controllers and processors </a:t>
            </a:r>
            <a:r>
              <a:rPr lang="en-US" dirty="0" smtClean="0"/>
              <a:t>covered</a:t>
            </a:r>
            <a:endParaRPr lang="en-US" dirty="0"/>
          </a:p>
        </p:txBody>
      </p:sp>
      <p:sp>
        <p:nvSpPr>
          <p:cNvPr id="3" name="Content Placeholder 2"/>
          <p:cNvSpPr>
            <a:spLocks noGrp="1"/>
          </p:cNvSpPr>
          <p:nvPr>
            <p:ph idx="1"/>
          </p:nvPr>
        </p:nvSpPr>
        <p:spPr/>
        <p:txBody>
          <a:bodyPr>
            <a:normAutofit fontScale="70000" lnSpcReduction="20000"/>
          </a:bodyPr>
          <a:lstStyle/>
          <a:p>
            <a:pPr marL="571500" indent="-514350">
              <a:buFont typeface="+mj-lt"/>
              <a:buAutoNum type="arabicPeriod"/>
            </a:pPr>
            <a:r>
              <a:rPr lang="en-US" b="1" dirty="0" smtClean="0"/>
              <a:t>Joint controllers </a:t>
            </a:r>
            <a:r>
              <a:rPr lang="en-US" dirty="0" smtClean="0"/>
              <a:t>(</a:t>
            </a:r>
            <a:r>
              <a:rPr lang="en-US" dirty="0" smtClean="0">
                <a:hlinkClick r:id="rId2"/>
              </a:rPr>
              <a:t>art. 26</a:t>
            </a:r>
            <a:r>
              <a:rPr lang="en-US" dirty="0" smtClean="0"/>
              <a:t>): </a:t>
            </a:r>
          </a:p>
          <a:p>
            <a:pPr lvl="1"/>
            <a:r>
              <a:rPr lang="en-US" i="1" dirty="0" smtClean="0"/>
              <a:t>Facebook Fan Page Case </a:t>
            </a:r>
            <a:r>
              <a:rPr lang="en-US" dirty="0" smtClean="0"/>
              <a:t>(CJEU C-210/16, 5 June 2018)</a:t>
            </a:r>
          </a:p>
          <a:p>
            <a:pPr marL="1371600" lvl="2" indent="-514350"/>
            <a:r>
              <a:rPr lang="en-US" dirty="0" smtClean="0"/>
              <a:t>German academic institution ran fan page on Facebook which breached Directive in its collection of user data via FB-provided cookies, over which the fan page administrator had some control, so as to obtain user statistics from FB; who was the controller?</a:t>
            </a:r>
            <a:endParaRPr lang="en-US" dirty="0"/>
          </a:p>
          <a:p>
            <a:pPr marL="1371600" lvl="2" indent="-514350"/>
            <a:r>
              <a:rPr lang="en-US" dirty="0" smtClean="0"/>
              <a:t>CJEU held institution and FB were jointly responsible.</a:t>
            </a:r>
          </a:p>
          <a:p>
            <a:pPr marL="971550" lvl="1" indent="-514350"/>
            <a:r>
              <a:rPr lang="en-US" i="1" dirty="0" smtClean="0"/>
              <a:t>Fashion ID Case </a:t>
            </a:r>
            <a:r>
              <a:rPr lang="en-US" dirty="0" smtClean="0"/>
              <a:t>(CJEU C-40/17, 29 July 2019) M#3;</a:t>
            </a:r>
          </a:p>
          <a:p>
            <a:pPr marL="1371600" lvl="2" indent="-514350"/>
            <a:r>
              <a:rPr lang="en-US" dirty="0" smtClean="0"/>
              <a:t>German fashion retailer put Facebook ‘Like’ buttons on its website; German NGO objected to resulting transfer of PD to FB. CJEU held:</a:t>
            </a:r>
          </a:p>
          <a:p>
            <a:pPr marL="1371600" lvl="2" indent="-514350"/>
            <a:r>
              <a:rPr lang="en-US" dirty="0" smtClean="0"/>
              <a:t>F-ID &amp; FB determined jointly the purposes of collection of PD via ‘Likes’; F-ID did so to obtain commercial advantage.</a:t>
            </a:r>
          </a:p>
          <a:p>
            <a:pPr marL="1371600" lvl="2" indent="-514350"/>
            <a:r>
              <a:rPr lang="en-US" dirty="0" smtClean="0"/>
              <a:t>As joint controller, F-ID has obligations to provide notice to users before their PD is collected via ‘Likes’.</a:t>
            </a:r>
          </a:p>
          <a:p>
            <a:pPr marL="1371600" lvl="2" indent="-514350"/>
            <a:r>
              <a:rPr lang="en-US" dirty="0" smtClean="0"/>
              <a:t>F-ID must have legitimate grounds for processing (collection &amp; transmission): either (</a:t>
            </a:r>
            <a:r>
              <a:rPr lang="en-US" dirty="0" err="1" smtClean="0"/>
              <a:t>i</a:t>
            </a:r>
            <a:r>
              <a:rPr lang="en-US" dirty="0" smtClean="0"/>
              <a:t>) consent for its processing; or (ii) necessary for a legitimate interest (F-ID and FB must both have legitimate interests).</a:t>
            </a:r>
          </a:p>
          <a:p>
            <a:pPr marL="1371600" lvl="2" indent="-514350"/>
            <a:r>
              <a:rPr lang="en-US" dirty="0" smtClean="0"/>
              <a:t>F-ID </a:t>
            </a:r>
            <a:r>
              <a:rPr lang="en-US" dirty="0"/>
              <a:t>only responsible for processing up to point of </a:t>
            </a:r>
            <a:r>
              <a:rPr lang="en-US" dirty="0" smtClean="0"/>
              <a:t>transfer to FB.</a:t>
            </a:r>
          </a:p>
          <a:p>
            <a:pPr marL="1828800" lvl="3" indent="-514350"/>
            <a:endParaRPr lang="en-US" dirty="0" smtClean="0"/>
          </a:p>
          <a:p>
            <a:pPr marL="1371600" lvl="2" indent="-514350">
              <a:buFont typeface="+mj-lt"/>
              <a:buAutoNum type="arabicPeriod"/>
            </a:pPr>
            <a:endParaRPr lang="en-US" dirty="0" smtClean="0"/>
          </a:p>
          <a:p>
            <a:pPr marL="914400" lvl="1" indent="-514350"/>
            <a:endParaRPr lang="en-US" dirty="0"/>
          </a:p>
          <a:p>
            <a:endParaRPr lang="en-US" dirty="0"/>
          </a:p>
        </p:txBody>
      </p:sp>
    </p:spTree>
    <p:extLst>
      <p:ext uri="{BB962C8B-B14F-4D97-AF65-F5344CB8AC3E}">
        <p14:creationId xmlns:p14="http://schemas.microsoft.com/office/powerpoint/2010/main" val="12850613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24555</TotalTime>
  <Words>10511</Words>
  <Application>Microsoft Macintosh PowerPoint</Application>
  <PresentationFormat>On-screen Show (4:3)</PresentationFormat>
  <Paragraphs>628</Paragraphs>
  <Slides>65</Slides>
  <Notes>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The EU’s General Data Protection Regulation (GDPR)</vt:lpstr>
      <vt:lpstr>Outline</vt:lpstr>
      <vt:lpstr>PowerPoint Presentation</vt:lpstr>
      <vt:lpstr>Global context of data privacy laws</vt:lpstr>
      <vt:lpstr>1 GDPR’s place within EU/European law Why a Regulation? So what?</vt:lpstr>
      <vt:lpstr>1 GDPR’s place within EU/European law Laws/courts ‘above’ the GDPR</vt:lpstr>
      <vt:lpstr>1 GDPR’s place within EU/European law Laws/courts ‘above’ the GDPR</vt:lpstr>
      <vt:lpstr>2. GDPR’s scope and limitations (1)  ‘Data subjects’ and their ‘personal data’</vt:lpstr>
      <vt:lpstr>GDPR’s scope and limitations (2) Controllers and processors covered</vt:lpstr>
      <vt:lpstr>GDPR’s scope and limitations (2) Controllers and processors covered (cont)</vt:lpstr>
      <vt:lpstr>GDPR’s scope and limitations (3) Territorial scope</vt:lpstr>
      <vt:lpstr>2. GDPR’s Scope and limitations (4)  Extra-territorial application</vt:lpstr>
      <vt:lpstr>2. GDPR’s Scope and limitations (4)  Extra-territorial application (cont.)</vt:lpstr>
      <vt:lpstr>3 Principles (requirements for processing) ‘Initial’ processing</vt:lpstr>
      <vt:lpstr>3 Principles (requirements for processing) ‘Initial’ processing (cont.)</vt:lpstr>
      <vt:lpstr>3 Principles (requirements for processing) ‘Initial’ processing (cont.)</vt:lpstr>
      <vt:lpstr>3 Principles (requirements for processing) ‘Secondary processing’ requirements</vt:lpstr>
      <vt:lpstr>3 Principles (requirements for processing) ‘Secondary processing’ requirements (cont.)</vt:lpstr>
      <vt:lpstr>3 Principles (requirements for processing) Conditions for consent</vt:lpstr>
      <vt:lpstr>3 Principles (requirements for processing) Conditions for ‘sensitive’ processing</vt:lpstr>
      <vt:lpstr>4 Rights of data subjects</vt:lpstr>
      <vt:lpstr>4 Rights of data subjects Access &amp; Transparency  – still the basis of other rights</vt:lpstr>
      <vt:lpstr>4 Rights of data subjects Access &amp; Transparency  (cont.)</vt:lpstr>
      <vt:lpstr>4 Rights of data subjects Erasure (incl ‘right to be forgotten’) (art. 17)</vt:lpstr>
      <vt:lpstr>4 Rights of data subjects Erasure (incl ‘right to be forgotten’) (art. 17)</vt:lpstr>
      <vt:lpstr>4 Rights of data subjects Erasure (incl ‘right to be forgotten’) (art. 17)</vt:lpstr>
      <vt:lpstr>4 Rights of data subjects Erasure (incl ‘right to be forgotten’) (cont.)</vt:lpstr>
      <vt:lpstr>4 Rights of data subjects Erasure (incl ‘right to be forgotten’)(cont.)</vt:lpstr>
      <vt:lpstr>4 Rights of data subjects Portability to self or 3rd P (art. 20)</vt:lpstr>
      <vt:lpstr>4 Rights of data subjects …to avoid/ contest automated decisions (art. 22)</vt:lpstr>
      <vt:lpstr>4 Rights of data subjects …to avoid/ contest automated decisions (cont.)</vt:lpstr>
      <vt:lpstr>5 Obligations of controllers &amp; others</vt:lpstr>
      <vt:lpstr>5 Obligations of controllers &amp; others Demonstrable accountability (art. 24)</vt:lpstr>
      <vt:lpstr>5 Obligations of controllers &amp; others Data minimisation (art. 5(10(c))</vt:lpstr>
      <vt:lpstr>5 Obligations of controllers &amp; others Data minimisation (cont.)</vt:lpstr>
      <vt:lpstr>5 Obligations of controllers &amp; others Data protection by design &amp; by default (art. 25)</vt:lpstr>
      <vt:lpstr>5 Obligations of controllers &amp; others Security and data breach notification </vt:lpstr>
      <vt:lpstr>5 Obligations of controllers &amp; others Security and data breach notification (cont.)</vt:lpstr>
      <vt:lpstr>5 Obligations of controllers &amp; others DPIAs &amp; higher risk processing</vt:lpstr>
      <vt:lpstr>5 Obligations of controllers &amp; others Data Protection Officer (DPO) </vt:lpstr>
      <vt:lpstr>6 Independent supervisory authorities  DPAs (arts. 51-59)</vt:lpstr>
      <vt:lpstr>7 Enforcement: Remedies and penalties Alternative enforcement routes</vt:lpstr>
      <vt:lpstr>7 Enforcement: Remedies and penalties Role of NGOs in enforcement</vt:lpstr>
      <vt:lpstr>7 Enforcement: Remedies and penalties Role of NGOs in enforcement (cont)</vt:lpstr>
      <vt:lpstr>7 Enforcement: Remedies and penalties Administrative fines under art. 83</vt:lpstr>
      <vt:lpstr>7 Enforcement: Remedies and penalties Administrative fines (art. 83) (cont.)</vt:lpstr>
      <vt:lpstr>8 Consistency and cooperation between DPAs </vt:lpstr>
      <vt:lpstr>8 Consistency and cooperation between DPAs (cont)</vt:lpstr>
      <vt:lpstr>8 Consistency and cooperation between DPAs European Data Protection Board (EDPB) </vt:lpstr>
      <vt:lpstr>9 Transfers to 3rd countries</vt:lpstr>
      <vt:lpstr>9 Transfers to 3rd countries Adequacy decisions (art. 45) – USA</vt:lpstr>
      <vt:lpstr>9 Transfers to 3rd countries Adequacy decisions (art. 45) – USA (cont.)</vt:lpstr>
      <vt:lpstr>9 Transfers to 3rd countries Adequacy decisions (art. 45) - Japan</vt:lpstr>
      <vt:lpstr>9 Transfers to 3rd countries Adequacy decisions (art. 45) – Japan (cont.)</vt:lpstr>
      <vt:lpstr>9 Transfers to 3rd countries Adequacy decisions (art. 45) - Others</vt:lpstr>
      <vt:lpstr>9 Transfers to 3rd countries Other approved methods of transfer</vt:lpstr>
      <vt:lpstr>9 Transfers to 3rd countries Other approved methods of transfer (cont.)</vt:lpstr>
      <vt:lpstr>10 Global effect of GDPR on 3rd countries ‘Gold standard’ &amp; ‘GDPR creep’</vt:lpstr>
      <vt:lpstr>10 Global effects  Global Convention 108+ (‘GDPR Lite’)</vt:lpstr>
      <vt:lpstr>PowerPoint Presentation</vt:lpstr>
      <vt:lpstr>Most new EU GDPR requirements  are also in Convention 108+ </vt:lpstr>
      <vt:lpstr>Some additional GDPR requirements are not in Convention 108+</vt:lpstr>
      <vt:lpstr>Is 108+ the ‘Goldilocks’ standard?</vt:lpstr>
      <vt:lpstr>References</vt:lpstr>
      <vt:lpstr>References (2)</vt:lpstr>
    </vt:vector>
  </TitlesOfParts>
  <Company>UNSW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Greenleaf</dc:creator>
  <cp:lastModifiedBy>Graham Greenleaf</cp:lastModifiedBy>
  <cp:revision>1364</cp:revision>
  <cp:lastPrinted>2018-08-15T13:36:45Z</cp:lastPrinted>
  <dcterms:created xsi:type="dcterms:W3CDTF">2018-08-08T08:15:39Z</dcterms:created>
  <dcterms:modified xsi:type="dcterms:W3CDTF">2019-08-21T20:46:46Z</dcterms:modified>
</cp:coreProperties>
</file>