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58" r:id="rId4"/>
    <p:sldId id="257" r:id="rId5"/>
    <p:sldId id="267" r:id="rId6"/>
    <p:sldId id="260" r:id="rId7"/>
    <p:sldId id="259" r:id="rId8"/>
    <p:sldId id="261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1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B96E-956E-4748-AA1B-FF30D577AC50}" type="datetimeFigureOut">
              <a:rPr lang="en-US" smtClean="0"/>
              <a:t>20/3/19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BC21D-B3E8-2E4F-8B02-2B32BAE32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1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20E63-6CA7-164E-BB1C-8523AE24A49A}" type="datetimeFigureOut">
              <a:rPr lang="en-US" smtClean="0"/>
              <a:t>19/3/19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5593-53A6-1F49-B288-B6136E20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5593-53A6-1F49-B288-B6136E20C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53735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53735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7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746C-BF14-1649-8E49-37F897715F58}" type="datetimeFigureOut">
              <a:rPr lang="en-US" smtClean="0"/>
              <a:t>18/3/19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BBD41-63C6-5944-8759-24D4AB8B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Copyright Public Domain:</a:t>
            </a:r>
            <a:br>
              <a:rPr lang="en-US" b="1" dirty="0" smtClean="0"/>
            </a:br>
            <a:r>
              <a:rPr lang="en-US" b="1" dirty="0" smtClean="0"/>
              <a:t>Its importance and breadth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Graham Greenleaf</a:t>
            </a:r>
            <a:br>
              <a:rPr lang="en-US" dirty="0" smtClean="0"/>
            </a:br>
            <a:r>
              <a:rPr lang="en-US" sz="2400" dirty="0" smtClean="0"/>
              <a:t>Professor of Law &amp; Information Systems, </a:t>
            </a:r>
            <a:br>
              <a:rPr lang="en-US" sz="2400" dirty="0" smtClean="0"/>
            </a:br>
            <a:r>
              <a:rPr lang="en-US" sz="2400" dirty="0" smtClean="0"/>
              <a:t>UNSW Australia; Co-founder, </a:t>
            </a:r>
            <a:r>
              <a:rPr lang="en-US" sz="2400" dirty="0" err="1" smtClean="0"/>
              <a:t>AustLII</a:t>
            </a:r>
            <a:endParaRPr lang="en-US" sz="2400" dirty="0" smtClean="0"/>
          </a:p>
          <a:p>
            <a:r>
              <a:rPr lang="en-US" sz="2400" i="1" dirty="0" smtClean="0"/>
              <a:t>Australian Digital Alliance Conference, 22 March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1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e facto public domain </a:t>
            </a:r>
            <a:br>
              <a:rPr lang="en-AU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of benign 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72460" y="1649413"/>
            <a:ext cx="6550755" cy="47942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‘Free access’ </a:t>
            </a:r>
            <a:r>
              <a:rPr lang="en-US" sz="2000" dirty="0" smtClean="0"/>
              <a:t>is not open content, b</a:t>
            </a:r>
            <a:r>
              <a:rPr lang="en-US" sz="1800" dirty="0" smtClean="0"/>
              <a:t>ut  can help create </a:t>
            </a:r>
            <a:r>
              <a:rPr lang="en-US" sz="1800" i="1" dirty="0" smtClean="0"/>
              <a:t>de facto </a:t>
            </a:r>
            <a:r>
              <a:rPr lang="en-US" sz="1800" dirty="0" smtClean="0"/>
              <a:t>public domains. It generally supports the public domain.</a:t>
            </a:r>
          </a:p>
          <a:p>
            <a:pPr lvl="1"/>
            <a:r>
              <a:rPr lang="en-US" sz="1400" dirty="0" smtClean="0"/>
              <a:t>It only works when it is not against the interests of the © owners (‘benign’)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Most of </a:t>
            </a:r>
            <a:r>
              <a:rPr lang="en-US" sz="2000" b="1" dirty="0" err="1" smtClean="0"/>
              <a:t>AustLII</a:t>
            </a:r>
            <a:r>
              <a:rPr lang="en-US" sz="2000" dirty="0" err="1" smtClean="0"/>
              <a:t>’s</a:t>
            </a:r>
            <a:r>
              <a:rPr lang="en-US" sz="2000" dirty="0" smtClean="0"/>
              <a:t> legislation, case law, and journal articles  are ©, but are </a:t>
            </a:r>
            <a:r>
              <a:rPr lang="en-US" sz="2000" dirty="0" smtClean="0"/>
              <a:t>in the </a:t>
            </a:r>
            <a:r>
              <a:rPr lang="en-US" sz="2000" i="1" dirty="0" smtClean="0"/>
              <a:t>de facto </a:t>
            </a:r>
            <a:r>
              <a:rPr lang="en-US" sz="2000" dirty="0" smtClean="0"/>
              <a:t>public domain for most non-republishing uses. </a:t>
            </a:r>
          </a:p>
          <a:p>
            <a:pPr lvl="1"/>
            <a:r>
              <a:rPr lang="en-US" sz="1600" dirty="0" smtClean="0"/>
              <a:t>some content in the public domain by law or open </a:t>
            </a:r>
            <a:r>
              <a:rPr lang="en-US" sz="1600" dirty="0" err="1" smtClean="0"/>
              <a:t>licence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Other LIIs are a similar mix.</a:t>
            </a:r>
          </a:p>
          <a:p>
            <a:r>
              <a:rPr lang="en-US" sz="2000" dirty="0" err="1" smtClean="0"/>
              <a:t>AustLII</a:t>
            </a:r>
            <a:r>
              <a:rPr lang="en-US" sz="2000" dirty="0"/>
              <a:t> </a:t>
            </a:r>
            <a:r>
              <a:rPr lang="en-US" sz="2000" dirty="0" smtClean="0"/>
              <a:t>= 25 years of </a:t>
            </a:r>
            <a:r>
              <a:rPr lang="en-US" sz="2000" b="1" dirty="0" err="1" smtClean="0"/>
              <a:t>curation</a:t>
            </a:r>
            <a:r>
              <a:rPr lang="en-US" sz="2000" b="1" dirty="0" smtClean="0"/>
              <a:t> </a:t>
            </a:r>
            <a:r>
              <a:rPr lang="en-US" sz="2000" dirty="0" smtClean="0"/>
              <a:t>of a commons:</a:t>
            </a:r>
          </a:p>
          <a:p>
            <a:pPr lvl="1"/>
            <a:r>
              <a:rPr lang="en-US" sz="1600" dirty="0" smtClean="0"/>
              <a:t>cooperation with data sources to secure free access data flows; </a:t>
            </a:r>
          </a:p>
          <a:p>
            <a:pPr lvl="1"/>
            <a:r>
              <a:rPr lang="en-US" sz="1600" dirty="0" smtClean="0"/>
              <a:t>blocking general search engines from case law;</a:t>
            </a:r>
          </a:p>
          <a:p>
            <a:pPr lvl="1"/>
            <a:r>
              <a:rPr lang="en-US" sz="1600" dirty="0"/>
              <a:t>n</a:t>
            </a:r>
            <a:r>
              <a:rPr lang="en-US" sz="1600" dirty="0" smtClean="0"/>
              <a:t>ot profiting from surveillance of users;</a:t>
            </a:r>
          </a:p>
          <a:p>
            <a:pPr lvl="1"/>
            <a:r>
              <a:rPr lang="en-US" sz="1600" dirty="0" smtClean="0"/>
              <a:t>technological value-adding to generate financial sustainability</a:t>
            </a:r>
          </a:p>
          <a:p>
            <a:r>
              <a:rPr lang="en-US" sz="2000" dirty="0" smtClean="0"/>
              <a:t>Other huge resources such as the NL’s </a:t>
            </a:r>
            <a:r>
              <a:rPr lang="en-US" sz="2000" b="1" dirty="0" smtClean="0"/>
              <a:t>TROVE</a:t>
            </a:r>
            <a:r>
              <a:rPr lang="en-US" sz="2000" dirty="0" smtClean="0"/>
              <a:t> are a similar combination of public domain types &amp; careful </a:t>
            </a:r>
            <a:r>
              <a:rPr lang="en-US" sz="2000" dirty="0" err="1" smtClean="0"/>
              <a:t>curation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3" name="Picture 12" descr="AustLII_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" y="1649413"/>
            <a:ext cx="1504950" cy="1533525"/>
          </a:xfrm>
          <a:prstGeom prst="rect">
            <a:avLst/>
          </a:prstGeom>
        </p:spPr>
      </p:pic>
      <p:pic>
        <p:nvPicPr>
          <p:cNvPr id="14" name="Picture 13" descr="LawCite_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" y="3394603"/>
            <a:ext cx="1709436" cy="722168"/>
          </a:xfrm>
          <a:prstGeom prst="rect">
            <a:avLst/>
          </a:prstGeom>
        </p:spPr>
      </p:pic>
      <p:pic>
        <p:nvPicPr>
          <p:cNvPr id="15" name="Picture 14" descr="NZLI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2" y="4547897"/>
            <a:ext cx="1270172" cy="12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8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Is free access always a friend?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4147" y="1244961"/>
            <a:ext cx="5417917" cy="5317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Since Alta Vista (1997), all general search engines have created the </a:t>
            </a:r>
            <a:r>
              <a:rPr lang="en-US" sz="2000" b="1" dirty="0" smtClean="0"/>
              <a:t>largest </a:t>
            </a:r>
            <a:r>
              <a:rPr lang="en-US" sz="2000" b="1" i="1" dirty="0" smtClean="0"/>
              <a:t>de facto </a:t>
            </a:r>
            <a:r>
              <a:rPr lang="en-US" sz="2000" b="1" dirty="0" smtClean="0"/>
              <a:t>public domain </a:t>
            </a:r>
            <a:r>
              <a:rPr lang="en-US" sz="2000" dirty="0" smtClean="0"/>
              <a:t>in history: the searchable web</a:t>
            </a:r>
          </a:p>
          <a:p>
            <a:pPr marL="0" indent="0">
              <a:buNone/>
            </a:pPr>
            <a:r>
              <a:rPr lang="en-US" sz="2000" b="1" dirty="0" smtClean="0"/>
              <a:t>BUT</a:t>
            </a:r>
            <a:r>
              <a:rPr lang="en-US" sz="2000" dirty="0" smtClean="0"/>
              <a:t> Google (2000) and Facebook (2003) invented &amp; dominate </a:t>
            </a:r>
            <a:r>
              <a:rPr lang="en-US" sz="2000" b="1" dirty="0" smtClean="0"/>
              <a:t>surveillance capitalism,</a:t>
            </a:r>
            <a:r>
              <a:rPr lang="en-US" sz="2000" dirty="0" smtClean="0"/>
              <a:t> which becomes more intense &amp; dangerous every year</a:t>
            </a:r>
          </a:p>
          <a:p>
            <a:pPr marL="0" indent="0">
              <a:buNone/>
            </a:pPr>
            <a:r>
              <a:rPr lang="en-US" sz="2000" b="1" dirty="0" smtClean="0"/>
              <a:t>Dilemma 1:</a:t>
            </a:r>
            <a:r>
              <a:rPr lang="en-US" sz="2000" dirty="0" smtClean="0"/>
              <a:t> Is free access which is not free from excessive surveillance still a </a:t>
            </a:r>
            <a:r>
              <a:rPr lang="en-US" sz="2000" i="1" dirty="0" smtClean="0"/>
              <a:t>valuable</a:t>
            </a:r>
            <a:r>
              <a:rPr lang="en-US" sz="2000" dirty="0" smtClean="0"/>
              <a:t> part of the public domain? </a:t>
            </a:r>
          </a:p>
          <a:p>
            <a:r>
              <a:rPr lang="en-US" sz="1800" dirty="0" smtClean="0"/>
              <a:t>OR is manipulation of our lives, and of democracy, a negation of the liberty that is the </a:t>
            </a:r>
            <a:r>
              <a:rPr lang="en-US" sz="1800" b="1" dirty="0" smtClean="0"/>
              <a:t>purpose</a:t>
            </a:r>
            <a:r>
              <a:rPr lang="en-US" sz="1800" dirty="0" smtClean="0"/>
              <a:t> of the public domain?</a:t>
            </a: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D</a:t>
            </a:r>
            <a:r>
              <a:rPr lang="en-US" sz="2000" dirty="0" smtClean="0"/>
              <a:t>i</a:t>
            </a:r>
            <a:r>
              <a:rPr lang="en-US" sz="2000" b="1" dirty="0" smtClean="0"/>
              <a:t>lemma 2</a:t>
            </a:r>
            <a:r>
              <a:rPr lang="en-US" sz="2000" dirty="0" smtClean="0"/>
              <a:t>: Should digital policy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always treat those responsible for surveillance capitalism as allies? </a:t>
            </a:r>
            <a:r>
              <a:rPr lang="en-US" sz="2000" b="1" dirty="0" smtClean="0"/>
              <a:t>Is it time for a re-think?</a:t>
            </a:r>
          </a:p>
          <a:p>
            <a:r>
              <a:rPr lang="en-US" sz="2000" dirty="0" smtClean="0"/>
              <a:t>Last</a:t>
            </a:r>
            <a:r>
              <a:rPr lang="en-US" sz="1800" dirty="0" smtClean="0"/>
              <a:t> 20 years: seen as libertarian allies</a:t>
            </a:r>
          </a:p>
          <a:p>
            <a:pPr marL="342900" lvl="1" indent="-342900">
              <a:buFont typeface="Arial"/>
              <a:buChar char="•"/>
            </a:pPr>
            <a:r>
              <a:rPr lang="en-US" sz="1800" dirty="0" smtClean="0"/>
              <a:t>Are they still appropriate sources of funding?</a:t>
            </a:r>
          </a:p>
        </p:txBody>
      </p:sp>
      <p:pic>
        <p:nvPicPr>
          <p:cNvPr id="8" name="Content Placeholder 4" descr="surveillance-capitalism-thumb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25428"/>
          <a:stretch/>
        </p:blipFill>
        <p:spPr>
          <a:xfrm>
            <a:off x="6032064" y="1747694"/>
            <a:ext cx="2896978" cy="4390328"/>
          </a:xfrm>
        </p:spPr>
      </p:pic>
    </p:spTree>
    <p:extLst>
      <p:ext uri="{BB962C8B-B14F-4D97-AF65-F5344CB8AC3E}">
        <p14:creationId xmlns:p14="http://schemas.microsoft.com/office/powerpoint/2010/main" val="296487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3-22 at 10.4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03"/>
            <a:ext cx="8984314" cy="57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660066"/>
                </a:solidFill>
              </a:rPr>
              <a:t>Importance of the public domain: </a:t>
            </a:r>
            <a:br>
              <a:rPr lang="en-US" sz="4000" dirty="0" smtClean="0">
                <a:solidFill>
                  <a:srgbClr val="660066"/>
                </a:solidFill>
              </a:rPr>
            </a:br>
            <a:r>
              <a:rPr lang="en-US" sz="4000" dirty="0" smtClean="0">
                <a:solidFill>
                  <a:srgbClr val="660066"/>
                </a:solidFill>
              </a:rPr>
              <a:t>A very broad view </a:t>
            </a:r>
            <a:endParaRPr lang="en-US" sz="4000" dirty="0">
              <a:solidFill>
                <a:srgbClr val="660066"/>
              </a:solidFill>
            </a:endParaRPr>
          </a:p>
        </p:txBody>
      </p:sp>
      <p:pic>
        <p:nvPicPr>
          <p:cNvPr id="7" name="Content Placeholder 6" descr="GG&amp;DL_cov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12975"/>
          <a:stretch>
            <a:fillRect/>
          </a:stretch>
        </p:blipFill>
        <p:spPr>
          <a:xfrm>
            <a:off x="457200" y="1600200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the public domain includes all the uses that we can make of works and their subject matter, without obtaining the permission of a copyright owner, then there is much for an </a:t>
            </a:r>
            <a:r>
              <a:rPr lang="en-US" dirty="0" err="1" smtClean="0"/>
              <a:t>organisation</a:t>
            </a:r>
            <a:r>
              <a:rPr lang="en-US" dirty="0" smtClean="0"/>
              <a:t> like ADA to value, defend, and work to extend.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>
                <a:solidFill>
                  <a:srgbClr val="660066"/>
                </a:solidFill>
              </a:rPr>
              <a:t>15 </a:t>
            </a:r>
            <a:r>
              <a:rPr lang="en-AU" sz="3200" dirty="0" smtClean="0">
                <a:solidFill>
                  <a:srgbClr val="660066"/>
                </a:solidFill>
              </a:rPr>
              <a:t>categories of the public </a:t>
            </a:r>
            <a:r>
              <a:rPr lang="en-AU" sz="3200" dirty="0" smtClean="0">
                <a:solidFill>
                  <a:srgbClr val="660066"/>
                </a:solidFill>
              </a:rPr>
              <a:t>domain</a:t>
            </a:r>
            <a:endParaRPr lang="en-US" sz="3200" b="1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9896859"/>
              </p:ext>
            </p:extLst>
          </p:nvPr>
        </p:nvGraphicFramePr>
        <p:xfrm>
          <a:off x="640464" y="1582707"/>
          <a:ext cx="3890070" cy="46154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1717"/>
                <a:gridCol w="3618353"/>
              </a:tblGrid>
              <a:tr h="578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1</a:t>
                      </a:r>
                      <a:endParaRPr lang="en-AU" sz="1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works failing minimum requirements</a:t>
                      </a:r>
                      <a:endParaRPr lang="en-AU" sz="1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 </a:t>
                      </a:r>
                      <a:endParaRPr lang="en-AU" sz="18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works impliedly excluded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3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 works expressly excluded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4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 constitutional and related exclusions and exceptions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5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works </a:t>
                      </a:r>
                      <a:r>
                        <a:rPr lang="en-AU" sz="1800" dirty="0">
                          <a:effectLst/>
                        </a:rPr>
                        <a:t>in which copyright has expired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6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 public domain dedications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7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public </a:t>
                      </a:r>
                      <a:r>
                        <a:rPr lang="en-AU" sz="1800" dirty="0">
                          <a:effectLst/>
                        </a:rPr>
                        <a:t>policy refusals against enforcement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853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8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works failing minimum requirements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8151112"/>
              </p:ext>
            </p:extLst>
          </p:nvPr>
        </p:nvGraphicFramePr>
        <p:xfrm>
          <a:off x="4648200" y="1600200"/>
          <a:ext cx="4318086" cy="46002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9976"/>
                <a:gridCol w="3848110"/>
              </a:tblGrid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0" dirty="0">
                          <a:effectLst/>
                        </a:rPr>
                        <a:t> 9</a:t>
                      </a:r>
                      <a:endParaRPr lang="en-AU" sz="1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0" dirty="0">
                          <a:effectLst/>
                        </a:rPr>
                        <a:t> insubstantial parts</a:t>
                      </a:r>
                      <a:endParaRPr lang="en-AU" sz="1800" b="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 10</a:t>
                      </a:r>
                      <a:endParaRPr lang="en-AU" sz="18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 ideas or facts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 11</a:t>
                      </a:r>
                      <a:endParaRPr lang="en-AU" sz="18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 uses outside exclusive rights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>
                          <a:effectLst/>
                        </a:rPr>
                        <a:t> 12</a:t>
                      </a:r>
                      <a:endParaRPr lang="en-AU" sz="180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 free use exceptions and limitations</a:t>
                      </a:r>
                      <a:endParaRPr lang="en-AU" sz="18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1">
                          <a:solidFill>
                            <a:srgbClr val="953735"/>
                          </a:solidFill>
                          <a:effectLst/>
                        </a:rPr>
                        <a:t> 13</a:t>
                      </a:r>
                      <a:endParaRPr lang="en-AU" sz="1800" b="1">
                        <a:solidFill>
                          <a:srgbClr val="953735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neutral compulsory licensing</a:t>
                      </a:r>
                      <a:endParaRPr lang="en-A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1">
                          <a:solidFill>
                            <a:srgbClr val="953735"/>
                          </a:solidFill>
                          <a:effectLst/>
                        </a:rPr>
                        <a:t> 14</a:t>
                      </a:r>
                      <a:endParaRPr lang="en-AU" sz="1800" b="1">
                        <a:solidFill>
                          <a:srgbClr val="953735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neutral voluntary licensing</a:t>
                      </a:r>
                      <a:endParaRPr lang="en-A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1" dirty="0">
                          <a:solidFill>
                            <a:srgbClr val="953735"/>
                          </a:solidFill>
                          <a:effectLst/>
                        </a:rPr>
                        <a:t> 15</a:t>
                      </a:r>
                      <a:endParaRPr lang="en-AU" sz="1800" b="1" dirty="0">
                        <a:solidFill>
                          <a:srgbClr val="953735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A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de facto public domain of benign uses</a:t>
                      </a:r>
                      <a:endParaRPr lang="en-A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57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+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Various</a:t>
                      </a:r>
                      <a:r>
                        <a:rPr lang="en-US" sz="1800" baseline="0" dirty="0" smtClean="0"/>
                        <a:t> s</a:t>
                      </a:r>
                      <a:r>
                        <a:rPr lang="en-US" sz="1800" dirty="0" smtClean="0"/>
                        <a:t>upports</a:t>
                      </a:r>
                      <a:r>
                        <a:rPr lang="en-US" sz="1800" baseline="0" dirty="0" smtClean="0"/>
                        <a:t> for, and constraints on, public domains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79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value the public domain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his broad view more clearly reveals that there are many of our values that the public domain supports, including: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Creativity</a:t>
            </a:r>
            <a:r>
              <a:rPr lang="en-US" dirty="0" smtClean="0"/>
              <a:t> – Creators invariably draw on the public domain to create new works – a virtuous circle;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is essential to our </a:t>
            </a:r>
            <a:r>
              <a:rPr lang="en-US" b="1" dirty="0" smtClean="0"/>
              <a:t>acquiring knowledge, </a:t>
            </a:r>
            <a:r>
              <a:rPr lang="en-US" dirty="0" smtClean="0"/>
              <a:t>past &amp; present;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is a basis of </a:t>
            </a:r>
            <a:r>
              <a:rPr lang="en-US" b="1" dirty="0" smtClean="0"/>
              <a:t>cultural participation</a:t>
            </a:r>
            <a:r>
              <a:rPr lang="en-US" dirty="0" smtClean="0"/>
              <a:t> at all levels;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Freedom of speech and communication </a:t>
            </a:r>
            <a:r>
              <a:rPr lang="en-US" dirty="0" smtClean="0"/>
              <a:t>cannot always be subject to another’s permission;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Democracy</a:t>
            </a:r>
            <a:r>
              <a:rPr lang="en-US" dirty="0" smtClean="0"/>
              <a:t> depends on all these relatively uninhibited flows of information;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 both </a:t>
            </a:r>
            <a:r>
              <a:rPr lang="en-US" b="1" dirty="0" smtClean="0"/>
              <a:t>individual autonomy </a:t>
            </a:r>
            <a:r>
              <a:rPr lang="en-US" dirty="0" smtClean="0"/>
              <a:t>and </a:t>
            </a:r>
            <a:r>
              <a:rPr lang="en-US" b="1" dirty="0" smtClean="0"/>
              <a:t>public life </a:t>
            </a:r>
            <a:r>
              <a:rPr lang="en-US" dirty="0" smtClean="0"/>
              <a:t>are enhanced.</a:t>
            </a:r>
          </a:p>
          <a:p>
            <a:pPr marL="57150" indent="0">
              <a:buNone/>
            </a:pPr>
            <a:r>
              <a:rPr lang="en-US" dirty="0" smtClean="0"/>
              <a:t>But what © protects is just as important in advancing these values. T</a:t>
            </a:r>
            <a:r>
              <a:rPr lang="en-US" dirty="0" smtClean="0"/>
              <a:t>he balance between © protection, and  the limits imposed by the public domain </a:t>
            </a:r>
            <a:r>
              <a:rPr lang="en-US" dirty="0" smtClean="0"/>
              <a:t>must be maintained.</a:t>
            </a:r>
          </a:p>
        </p:txBody>
      </p:sp>
    </p:spTree>
    <p:extLst>
      <p:ext uri="{BB962C8B-B14F-4D97-AF65-F5344CB8AC3E}">
        <p14:creationId xmlns:p14="http://schemas.microsoft.com/office/powerpoint/2010/main" val="3273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Avoiding ‘tragedy of the commons’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Elinor</a:t>
            </a:r>
            <a:r>
              <a:rPr lang="en-US" b="1" dirty="0" smtClean="0"/>
              <a:t> </a:t>
            </a:r>
            <a:r>
              <a:rPr lang="en-US" b="1" dirty="0" err="1" smtClean="0"/>
              <a:t>Ostrom</a:t>
            </a:r>
            <a:r>
              <a:rPr lang="en-US" b="1" dirty="0" smtClean="0"/>
              <a:t> </a:t>
            </a:r>
            <a:r>
              <a:rPr lang="en-US" dirty="0" smtClean="0"/>
              <a:t>won a Nobel Prize for economics by showing that careful and principled governance could defeat the alleged ‘tragedy’ of land held in commons, and other ‘common pool resources’ (CPR).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same approach can apply to commons in information, through careful governance built on copyright law and institutions.	Our categories (13)-(15) illustrate this.</a:t>
            </a:r>
          </a:p>
          <a:p>
            <a:endParaRPr lang="en-US" dirty="0"/>
          </a:p>
        </p:txBody>
      </p:sp>
      <p:pic>
        <p:nvPicPr>
          <p:cNvPr id="8" name="Content Placeholder 7" descr="Eleanor_Ostro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b="2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794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eutral voluntary licensing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FOSS</a:t>
            </a:r>
            <a:r>
              <a:rPr lang="en-US" sz="2600" dirty="0" smtClean="0"/>
              <a:t> (Free &amp; Open Source Software) since the 1980s, and </a:t>
            </a:r>
            <a:r>
              <a:rPr lang="en-US" sz="2600" b="1" dirty="0" smtClean="0"/>
              <a:t>Open Content </a:t>
            </a:r>
            <a:r>
              <a:rPr lang="en-US" sz="2600" dirty="0" smtClean="0"/>
              <a:t>(particularly Creative Commons since 2001) </a:t>
            </a:r>
          </a:p>
          <a:p>
            <a:pPr lvl="1"/>
            <a:r>
              <a:rPr lang="en-US" sz="2400" dirty="0" smtClean="0"/>
              <a:t>Vast expansion of the public domain </a:t>
            </a:r>
          </a:p>
          <a:p>
            <a:pPr lvl="1"/>
            <a:r>
              <a:rPr lang="en-US" sz="2400" dirty="0" smtClean="0"/>
              <a:t>Based on © continuing to exist in the works licensed</a:t>
            </a:r>
          </a:p>
          <a:p>
            <a:pPr lvl="1"/>
            <a:r>
              <a:rPr lang="en-US" sz="2400" dirty="0" smtClean="0"/>
              <a:t>Vigilant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 &amp; protection of </a:t>
            </a:r>
            <a:r>
              <a:rPr lang="en-US" sz="2400" dirty="0" err="1" smtClean="0"/>
              <a:t>licence</a:t>
            </a:r>
            <a:r>
              <a:rPr lang="en-US" sz="2400" dirty="0" smtClean="0"/>
              <a:t> conditions, by CC, FSF, OSI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dirty="0" smtClean="0"/>
              <a:t>No recognition or assistance in legislation</a:t>
            </a:r>
          </a:p>
          <a:p>
            <a:r>
              <a:rPr lang="en-US" sz="2600" dirty="0" smtClean="0"/>
              <a:t>The EU’s </a:t>
            </a:r>
            <a:r>
              <a:rPr lang="en-US" sz="2600" i="1" dirty="0" smtClean="0"/>
              <a:t>© Digital Single Market Directive </a:t>
            </a:r>
            <a:r>
              <a:rPr lang="en-US" sz="2600" dirty="0" smtClean="0"/>
              <a:t>(nearing completion) has t</a:t>
            </a:r>
            <a:r>
              <a:rPr lang="en-US" sz="2400" dirty="0" smtClean="0"/>
              <a:t>hree provisions facilitate legal recognition of voluntary licensing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100" dirty="0" err="1" smtClean="0"/>
              <a:t>Ri</a:t>
            </a:r>
            <a:r>
              <a:rPr lang="en-US" sz="2100" dirty="0" err="1" smtClean="0"/>
              <a:t>ghtholders</a:t>
            </a:r>
            <a:r>
              <a:rPr lang="en-US" sz="2100" dirty="0" smtClean="0"/>
              <a:t> must have right to grant royalty-free </a:t>
            </a:r>
            <a:r>
              <a:rPr lang="en-US" sz="2100" dirty="0" err="1" smtClean="0"/>
              <a:t>licences</a:t>
            </a:r>
            <a:endParaRPr lang="en-US" sz="21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100" dirty="0" smtClean="0"/>
              <a:t>Exception from fair &amp; proportionate remuneration where author grants a non-exclusive right of free use to all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100" dirty="0" smtClean="0"/>
              <a:t>Right to revocation of publishing </a:t>
            </a:r>
            <a:r>
              <a:rPr lang="en-US" sz="2100" dirty="0" err="1" smtClean="0"/>
              <a:t>licences</a:t>
            </a:r>
            <a:r>
              <a:rPr lang="en-US" sz="2100" dirty="0" smtClean="0"/>
              <a:t> essential to allows authors to place out-of-commerce works (OOCW) under voluntary </a:t>
            </a:r>
            <a:r>
              <a:rPr lang="en-US" sz="2100" dirty="0" err="1" smtClean="0"/>
              <a:t>licences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0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Neutral v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oluntary licensing</a:t>
            </a:r>
            <a:endParaRPr lang="en-US" dirty="0"/>
          </a:p>
        </p:txBody>
      </p:sp>
      <p:pic>
        <p:nvPicPr>
          <p:cNvPr id="7" name="Content Placeholder 6" descr="larry_lessi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6" b="4196"/>
          <a:stretch>
            <a:fillRect/>
          </a:stretch>
        </p:blipFill>
        <p:spPr/>
      </p:pic>
      <p:pic>
        <p:nvPicPr>
          <p:cNvPr id="8" name="Content Placeholder 7" descr="Richard_Stallman_-_Preliminares_201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5" b="12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810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eutral compulsory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Australia has more </a:t>
            </a:r>
            <a:r>
              <a:rPr lang="en-US" sz="3800" b="1" dirty="0" smtClean="0"/>
              <a:t>statutory</a:t>
            </a:r>
            <a:r>
              <a:rPr lang="en-US" sz="3800" dirty="0" smtClean="0"/>
              <a:t> compulsory licensing than most countries; less extended collective licensing (</a:t>
            </a:r>
            <a:r>
              <a:rPr lang="en-US" sz="3800" b="1" dirty="0" smtClean="0"/>
              <a:t>ECL</a:t>
            </a:r>
            <a:r>
              <a:rPr lang="en-US" sz="3800" dirty="0" smtClean="0"/>
              <a:t>) than much of Europe; both are </a:t>
            </a:r>
            <a:r>
              <a:rPr lang="en-US" sz="3800" dirty="0" smtClean="0"/>
              <a:t>aspects of the public domain</a:t>
            </a:r>
            <a:endParaRPr lang="en-US" sz="3800" dirty="0" smtClean="0"/>
          </a:p>
          <a:p>
            <a:pPr lvl="1"/>
            <a:r>
              <a:rPr lang="en-US" sz="3200" dirty="0" smtClean="0"/>
              <a:t>We all obtain great benefits as the end-users of the works covered by these </a:t>
            </a:r>
            <a:r>
              <a:rPr lang="en-US" sz="3200" dirty="0" err="1" smtClean="0"/>
              <a:t>licences</a:t>
            </a:r>
            <a:r>
              <a:rPr lang="en-US" sz="3200" dirty="0" smtClean="0"/>
              <a:t>, in education, culture and elsewhere. And many of us do as the intermediaries – educators, librarians – who use these works for public benefit</a:t>
            </a:r>
          </a:p>
          <a:p>
            <a:pPr lvl="1"/>
            <a:r>
              <a:rPr lang="en-US" sz="3200" dirty="0" smtClean="0"/>
              <a:t>Perhaps we need more compulsory </a:t>
            </a:r>
            <a:r>
              <a:rPr lang="en-US" sz="3200" dirty="0" err="1" smtClean="0"/>
              <a:t>licences</a:t>
            </a:r>
            <a:r>
              <a:rPr lang="en-US" sz="3200" dirty="0" smtClean="0"/>
              <a:t>, to enable use of Orphan Works, Out-of-Commerce Works (OOCW), and GLAM collections</a:t>
            </a:r>
          </a:p>
          <a:p>
            <a:pPr lvl="1"/>
            <a:r>
              <a:rPr lang="en-US" sz="3200" dirty="0" smtClean="0"/>
              <a:t>But we need more inclusive governance of the administration of these parts of the public domain, to reflect the interests of </a:t>
            </a:r>
            <a:r>
              <a:rPr lang="en-US" sz="3200" dirty="0" smtClean="0"/>
              <a:t>Collecting Society (CS)</a:t>
            </a:r>
            <a:r>
              <a:rPr lang="en-US" sz="3200" dirty="0" smtClean="0"/>
              <a:t> members, non-members, and the users who benefit from them</a:t>
            </a:r>
          </a:p>
          <a:p>
            <a:r>
              <a:rPr lang="en-US" sz="3800" dirty="0" smtClean="0"/>
              <a:t>Useful aspects of </a:t>
            </a:r>
            <a:r>
              <a:rPr lang="en-US" sz="3800" dirty="0"/>
              <a:t>t</a:t>
            </a:r>
            <a:r>
              <a:rPr lang="en-US" sz="3800" dirty="0" smtClean="0"/>
              <a:t>he EU’s </a:t>
            </a:r>
            <a:r>
              <a:rPr lang="en-US" sz="3800" i="1" dirty="0" smtClean="0"/>
              <a:t>© Digital Single Market Directive </a:t>
            </a:r>
            <a:endParaRPr lang="en-US" sz="3800" dirty="0" smtClean="0"/>
          </a:p>
          <a:p>
            <a:pPr lvl="1"/>
            <a:r>
              <a:rPr lang="en-AU" sz="3200" dirty="0" smtClean="0"/>
              <a:t>If an appropriate voluntary licence for OOCW exists with a CS, it will convert into an ECL</a:t>
            </a:r>
            <a:r>
              <a:rPr lang="en-AU" sz="3200" dirty="0" smtClean="0">
                <a:effectLst/>
              </a:rPr>
              <a:t> (thus affecting all relevant works)</a:t>
            </a:r>
          </a:p>
          <a:p>
            <a:pPr lvl="1"/>
            <a:r>
              <a:rPr lang="en-US" sz="3200" dirty="0" smtClean="0"/>
              <a:t>Transparency required in exploitation of compulsory </a:t>
            </a:r>
            <a:r>
              <a:rPr lang="en-US" sz="3200" dirty="0" err="1" smtClean="0"/>
              <a:t>licences</a:t>
            </a:r>
            <a:endParaRPr lang="en-US" sz="3200" dirty="0" smtClean="0"/>
          </a:p>
          <a:p>
            <a:r>
              <a:rPr lang="en-US" sz="3800" dirty="0" smtClean="0"/>
              <a:t>An important part of ADA’s role can be to strengthen good governance of this vital part of the public domain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5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775</Words>
  <Application>Microsoft Macintosh PowerPoint</Application>
  <PresentationFormat>On-screen Show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Copyright Public Domain: Its importance and breadth</vt:lpstr>
      <vt:lpstr>PowerPoint Presentation</vt:lpstr>
      <vt:lpstr>Importance of the public domain:  A very broad view </vt:lpstr>
      <vt:lpstr>15 categories of the public domain</vt:lpstr>
      <vt:lpstr>Why we value the public domain</vt:lpstr>
      <vt:lpstr>Avoiding ‘tragedy of the commons’</vt:lpstr>
      <vt:lpstr>Neutral voluntary licensing</vt:lpstr>
      <vt:lpstr>Neutral voluntary licensing</vt:lpstr>
      <vt:lpstr>Neutral compulsory licensing</vt:lpstr>
      <vt:lpstr>De facto public domain  of benign uses</vt:lpstr>
      <vt:lpstr>Is free access always a friend?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Greenleaf</dc:creator>
  <cp:lastModifiedBy>Graham Greenleaf</cp:lastModifiedBy>
  <cp:revision>202</cp:revision>
  <cp:lastPrinted>2019-03-20T22:21:46Z</cp:lastPrinted>
  <dcterms:created xsi:type="dcterms:W3CDTF">2019-03-18T01:52:52Z</dcterms:created>
  <dcterms:modified xsi:type="dcterms:W3CDTF">2019-03-21T23:45:45Z</dcterms:modified>
</cp:coreProperties>
</file>