
<file path=[Content_Types].xml><?xml version="1.0" encoding="utf-8"?>
<Types xmlns="http://schemas.openxmlformats.org/package/2006/content-types">
  <Default Extension="xml" ContentType="application/xml"/>
  <Default Extension="webp" ContentType="image/jpeg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1" r:id="rId4"/>
    <p:sldId id="262" r:id="rId5"/>
    <p:sldId id="272" r:id="rId6"/>
    <p:sldId id="264" r:id="rId7"/>
    <p:sldId id="265" r:id="rId8"/>
    <p:sldId id="263" r:id="rId9"/>
    <p:sldId id="266" r:id="rId10"/>
    <p:sldId id="258" r:id="rId11"/>
    <p:sldId id="267" r:id="rId12"/>
    <p:sldId id="259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76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725B-5993-FF47-B205-4598D905EA70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9E3C-EF3F-274A-9CCD-2AC49DBD1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7468-DC15-ED48-B335-194F6E96C390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1B9-E1BD-3041-95D0-E70EF08D6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C557F-8E08-704B-96EE-C932896D10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41D9-9B65-5F4B-BC29-CF9C95DEB763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C24F-E22C-B643-8EF8-BC414A993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web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can the GDPR contribute to reversing surveillance capitalism?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Graham Greenleaf</a:t>
            </a:r>
          </a:p>
          <a:p>
            <a:r>
              <a:rPr lang="en-US" sz="3600" dirty="0" smtClean="0"/>
              <a:t>Professor of Law &amp; Information Systems</a:t>
            </a:r>
            <a:br>
              <a:rPr lang="en-US" sz="3600" dirty="0" smtClean="0"/>
            </a:br>
            <a:r>
              <a:rPr lang="en-US" sz="3600" dirty="0" smtClean="0"/>
              <a:t>UNSW Australia</a:t>
            </a:r>
          </a:p>
          <a:p>
            <a:r>
              <a:rPr lang="en-AU" sz="2000" b="1" dirty="0"/>
              <a:t>8</a:t>
            </a:r>
            <a:r>
              <a:rPr lang="en-AU" sz="2000" b="1" baseline="30000" dirty="0"/>
              <a:t>th</a:t>
            </a:r>
            <a:r>
              <a:rPr lang="en-AU" sz="2000" b="1" dirty="0"/>
              <a:t> Asian Privacy Scholars Network (APSN) Conference</a:t>
            </a:r>
            <a:endParaRPr lang="en-AU" sz="2000" dirty="0"/>
          </a:p>
          <a:p>
            <a:r>
              <a:rPr lang="en-AU" sz="2000" b="1" dirty="0"/>
              <a:t>5 - 6 December, 2019, Faculty of Law, National University of Singapore</a:t>
            </a:r>
            <a:endParaRPr lang="en-AU" sz="2000" dirty="0"/>
          </a:p>
        </p:txBody>
      </p:sp>
      <p:pic>
        <p:nvPicPr>
          <p:cNvPr id="4" name="Picture 3" descr="Mons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64012"/>
            <a:ext cx="3238501" cy="16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6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418459" y="5404236"/>
            <a:ext cx="2255800" cy="144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400" b="1" u="sng" dirty="0">
                <a:solidFill>
                  <a:prstClr val="black"/>
                </a:solidFill>
              </a:rPr>
              <a:t>Key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Comprehensive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Public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Private only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Most Private</a:t>
            </a:r>
          </a:p>
          <a:p>
            <a:pPr defTabSz="457200"/>
            <a:r>
              <a:rPr lang="en-US" sz="1400" b="1" dirty="0">
                <a:solidFill>
                  <a:prstClr val="black"/>
                </a:solidFill>
              </a:rPr>
              <a:t>Bills</a:t>
            </a:r>
          </a:p>
        </p:txBody>
      </p:sp>
      <p:sp>
        <p:nvSpPr>
          <p:cNvPr id="208" name="Rectangle 207"/>
          <p:cNvSpPr/>
          <p:nvPr/>
        </p:nvSpPr>
        <p:spPr>
          <a:xfrm>
            <a:off x="5057085" y="5793723"/>
            <a:ext cx="451984" cy="9144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057085" y="6010893"/>
            <a:ext cx="451984" cy="914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057085" y="6228063"/>
            <a:ext cx="451984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057085" y="6445233"/>
            <a:ext cx="451984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Slide Number Placeholder 2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12AC-3A5F-954C-AFE9-AE638E4C23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56271" y="15325"/>
            <a:ext cx="9034177" cy="935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B0F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 smtClean="0">
                <a:latin typeface="Arial Narrow" pitchFamily="34" charset="0"/>
              </a:rPr>
              <a:t>138 </a:t>
            </a:r>
            <a:r>
              <a:rPr lang="en-US" sz="3200" b="1" spc="300" dirty="0">
                <a:latin typeface="Arial Narrow" pitchFamily="34" charset="0"/>
              </a:rPr>
              <a:t>Countries with data privacy Laws </a:t>
            </a:r>
            <a:br>
              <a:rPr lang="en-US" sz="3200" b="1" spc="300" dirty="0">
                <a:latin typeface="Arial Narrow" pitchFamily="34" charset="0"/>
              </a:rPr>
            </a:br>
            <a:r>
              <a:rPr lang="en-US" sz="3200" b="1" spc="300" dirty="0">
                <a:latin typeface="Arial Narrow" pitchFamily="34" charset="0"/>
              </a:rPr>
              <a:t>(to </a:t>
            </a:r>
            <a:r>
              <a:rPr lang="en-US" sz="3200" b="1" spc="300" dirty="0" smtClean="0">
                <a:latin typeface="Arial Narrow" pitchFamily="34" charset="0"/>
              </a:rPr>
              <a:t>November 2019)</a:t>
            </a:r>
            <a:endParaRPr lang="en-US" sz="1800" b="1" spc="300" dirty="0">
              <a:latin typeface="Arial Narrow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049831" y="6641175"/>
            <a:ext cx="451984" cy="91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210784" y="3988199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7432130" y="4143146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071549" y="4374632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607487" y="3515893"/>
            <a:ext cx="310600" cy="91474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5082995" y="3024917"/>
            <a:ext cx="203497" cy="171748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056218" y="3161196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550679" y="3418818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70315" y="3454287"/>
            <a:ext cx="210636" cy="255756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095489" y="3196666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570315" y="3510292"/>
            <a:ext cx="87468" cy="108276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190098" y="3013717"/>
            <a:ext cx="280253" cy="294958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350753" y="2933444"/>
            <a:ext cx="528377" cy="502175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4758114" y="2207248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679939" y="3812717"/>
            <a:ext cx="212422" cy="16614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637097" y="3374014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4792029" y="3217201"/>
            <a:ext cx="317740" cy="321094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4358261" y="3161196"/>
            <a:ext cx="460545" cy="457371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3654949" y="3812717"/>
            <a:ext cx="69617" cy="5600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722413" y="3493491"/>
            <a:ext cx="456974" cy="586183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3788827" y="3943396"/>
            <a:ext cx="119599" cy="108276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3733491" y="3906059"/>
            <a:ext cx="89253" cy="8214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863800" y="3024917"/>
            <a:ext cx="576574" cy="593651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879498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481062" y="2996915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4238662" y="1204763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722413" y="2399531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011592" y="2399531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501066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111923" y="3482290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261500" y="3851921"/>
            <a:ext cx="264188" cy="373365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501066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4483216" y="3493491"/>
            <a:ext cx="290963" cy="476040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668861" y="4705060"/>
            <a:ext cx="265973" cy="27629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4941974" y="4492242"/>
            <a:ext cx="301675" cy="4965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941974" y="4208485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447514" y="4023669"/>
            <a:ext cx="521236" cy="541380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029443" y="3655904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056218" y="4042337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729553" y="4072207"/>
            <a:ext cx="380217" cy="640320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4024455" y="3868723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194036" y="3749245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4518916" y="3868723"/>
            <a:ext cx="360581" cy="22028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413598" y="4072207"/>
            <a:ext cx="219563" cy="27442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4333271" y="3823918"/>
            <a:ext cx="210636" cy="30429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4111923" y="3861255"/>
            <a:ext cx="62477" cy="145612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4440374" y="4678924"/>
            <a:ext cx="360581" cy="382699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6272" y="1146890"/>
            <a:ext cx="2383052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1536085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1678889" y="3920993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1491458" y="3726844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1402206" y="3678306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1016634" y="1150625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1412917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1630693" y="1596797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1500383" y="1171160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918454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1107671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1039839" y="971409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1387925" y="1102087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1186213" y="950874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 flipV="1">
            <a:off x="1377215" y="667118"/>
            <a:ext cx="242767" cy="380832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1286177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2169780" y="3704441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7835553" y="4128212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8078321" y="4180483"/>
            <a:ext cx="196357" cy="199749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chemeClr val="bg1"/>
          </a:solidFill>
        </p:grpSpPr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58" name="Freeform 157"/>
          <p:cNvSpPr>
            <a:spLocks/>
          </p:cNvSpPr>
          <p:nvPr/>
        </p:nvSpPr>
        <p:spPr bwMode="auto">
          <a:xfrm>
            <a:off x="4979461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6179020" y="2352860"/>
            <a:ext cx="1695805" cy="1232105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6229002" y="4197283"/>
            <a:ext cx="64262" cy="80274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7150091" y="3584965"/>
            <a:ext cx="60692" cy="63472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7476756" y="3428152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7740945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7803422" y="2720625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8076535" y="2315524"/>
            <a:ext cx="69618" cy="36029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7457122" y="3639104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7521384" y="3906059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6573517" y="2408864"/>
            <a:ext cx="874679" cy="459239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69" name="Line 449"/>
          <p:cNvSpPr>
            <a:spLocks noChangeShapeType="1"/>
          </p:cNvSpPr>
          <p:nvPr/>
        </p:nvSpPr>
        <p:spPr bwMode="auto">
          <a:xfrm>
            <a:off x="7414280" y="3659638"/>
            <a:ext cx="0" cy="0"/>
          </a:xfrm>
          <a:prstGeom prst="line">
            <a:avLst/>
          </a:prstGeom>
          <a:solidFill>
            <a:schemeClr val="bg1"/>
          </a:solidFill>
          <a:ln w="0">
            <a:solidFill>
              <a:schemeClr val="bg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7582075" y="2819566"/>
            <a:ext cx="139234" cy="182949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7635627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2" name="Freeform 171"/>
          <p:cNvSpPr>
            <a:spLocks/>
          </p:cNvSpPr>
          <p:nvPr/>
        </p:nvSpPr>
        <p:spPr bwMode="auto">
          <a:xfrm>
            <a:off x="2330436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1714590" y="4210352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4" name="Freeform 173"/>
          <p:cNvSpPr>
            <a:spLocks/>
          </p:cNvSpPr>
          <p:nvPr/>
        </p:nvSpPr>
        <p:spPr bwMode="auto">
          <a:xfrm>
            <a:off x="1944863" y="4064739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5" name="Freeform 174"/>
          <p:cNvSpPr>
            <a:spLocks/>
          </p:cNvSpPr>
          <p:nvPr/>
        </p:nvSpPr>
        <p:spPr bwMode="auto">
          <a:xfrm>
            <a:off x="1930582" y="4772266"/>
            <a:ext cx="531947" cy="1114495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6" name="Freeform 175"/>
          <p:cNvSpPr>
            <a:spLocks/>
          </p:cNvSpPr>
          <p:nvPr/>
        </p:nvSpPr>
        <p:spPr bwMode="auto">
          <a:xfrm>
            <a:off x="1859180" y="4654656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7" name="Freeform 176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8" name="Freeform 177"/>
          <p:cNvSpPr>
            <a:spLocks/>
          </p:cNvSpPr>
          <p:nvPr/>
        </p:nvSpPr>
        <p:spPr bwMode="auto">
          <a:xfrm>
            <a:off x="2046611" y="4471708"/>
            <a:ext cx="299890" cy="337895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2257248" y="3960197"/>
            <a:ext cx="132095" cy="210951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2462530" y="4034870"/>
            <a:ext cx="85683" cy="11014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2357211" y="4031137"/>
            <a:ext cx="108889" cy="128810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1948434" y="3861255"/>
            <a:ext cx="374862" cy="330429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1736011" y="4154347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4397533" y="2201648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5816653" y="3008117"/>
            <a:ext cx="492676" cy="490974"/>
          </a:xfrm>
          <a:custGeom>
            <a:avLst/>
            <a:gdLst>
              <a:gd name="T0" fmla="*/ 466397904 w 10944"/>
              <a:gd name="T1" fmla="*/ 611944579 h 10652"/>
              <a:gd name="T2" fmla="*/ 517357383 w 10944"/>
              <a:gd name="T3" fmla="*/ 582817865 h 10652"/>
              <a:gd name="T4" fmla="*/ 462547877 w 10944"/>
              <a:gd name="T5" fmla="*/ 488039035 h 10652"/>
              <a:gd name="T6" fmla="*/ 473072204 w 10944"/>
              <a:gd name="T7" fmla="*/ 451330707 h 10652"/>
              <a:gd name="T8" fmla="*/ 492840160 w 10944"/>
              <a:gd name="T9" fmla="*/ 428221700 h 10652"/>
              <a:gd name="T10" fmla="*/ 543863776 w 10944"/>
              <a:gd name="T11" fmla="*/ 423588226 h 10652"/>
              <a:gd name="T12" fmla="*/ 607658881 w 10944"/>
              <a:gd name="T13" fmla="*/ 305580529 h 10652"/>
              <a:gd name="T14" fmla="*/ 642894364 w 10944"/>
              <a:gd name="T15" fmla="*/ 229636695 h 10652"/>
              <a:gd name="T16" fmla="*/ 664587393 w 10944"/>
              <a:gd name="T17" fmla="*/ 152068986 h 10652"/>
              <a:gd name="T18" fmla="*/ 623382877 w 10944"/>
              <a:gd name="T19" fmla="*/ 124868816 h 10652"/>
              <a:gd name="T20" fmla="*/ 628260338 w 10944"/>
              <a:gd name="T21" fmla="*/ 67939730 h 10652"/>
              <a:gd name="T22" fmla="*/ 699372476 w 10944"/>
              <a:gd name="T23" fmla="*/ 50969780 h 10652"/>
              <a:gd name="T24" fmla="*/ 686216285 w 10944"/>
              <a:gd name="T25" fmla="*/ 28103512 h 10652"/>
              <a:gd name="T26" fmla="*/ 656821561 w 10944"/>
              <a:gd name="T27" fmla="*/ 10771002 h 10652"/>
              <a:gd name="T28" fmla="*/ 619082409 w 10944"/>
              <a:gd name="T29" fmla="*/ 59930 h 10652"/>
              <a:gd name="T30" fmla="*/ 538858041 w 10944"/>
              <a:gd name="T31" fmla="*/ 14261453 h 10652"/>
              <a:gd name="T32" fmla="*/ 499836628 w 10944"/>
              <a:gd name="T33" fmla="*/ 15826966 h 10652"/>
              <a:gd name="T34" fmla="*/ 454782044 w 10944"/>
              <a:gd name="T35" fmla="*/ 34482211 h 10652"/>
              <a:gd name="T36" fmla="*/ 444961383 w 10944"/>
              <a:gd name="T37" fmla="*/ 97668646 h 10652"/>
              <a:gd name="T38" fmla="*/ 444961383 w 10944"/>
              <a:gd name="T39" fmla="*/ 124868816 h 10652"/>
              <a:gd name="T40" fmla="*/ 431162420 w 10944"/>
              <a:gd name="T41" fmla="*/ 138468137 h 10652"/>
              <a:gd name="T42" fmla="*/ 415566658 w 10944"/>
              <a:gd name="T43" fmla="*/ 185586397 h 10652"/>
              <a:gd name="T44" fmla="*/ 335085862 w 10944"/>
              <a:gd name="T45" fmla="*/ 220309818 h 10652"/>
              <a:gd name="T46" fmla="*/ 293945443 w 10944"/>
              <a:gd name="T47" fmla="*/ 247509987 h 10652"/>
              <a:gd name="T48" fmla="*/ 252678431 w 10944"/>
              <a:gd name="T49" fmla="*/ 301609187 h 10652"/>
              <a:gd name="T50" fmla="*/ 170399193 w 10944"/>
              <a:gd name="T51" fmla="*/ 315630998 h 10652"/>
              <a:gd name="T52" fmla="*/ 91072464 w 10944"/>
              <a:gd name="T53" fmla="*/ 376711138 h 10652"/>
              <a:gd name="T54" fmla="*/ 10846495 w 10944"/>
              <a:gd name="T55" fmla="*/ 372979477 h 10652"/>
              <a:gd name="T56" fmla="*/ 44990446 w 10944"/>
              <a:gd name="T57" fmla="*/ 421723141 h 10652"/>
              <a:gd name="T58" fmla="*/ 85423996 w 10944"/>
              <a:gd name="T59" fmla="*/ 440739456 h 10652"/>
              <a:gd name="T60" fmla="*/ 86515528 w 10944"/>
              <a:gd name="T61" fmla="*/ 460296554 h 10652"/>
              <a:gd name="T62" fmla="*/ 88055899 w 10944"/>
              <a:gd name="T63" fmla="*/ 479133079 h 10652"/>
              <a:gd name="T64" fmla="*/ 65014870 w 10944"/>
              <a:gd name="T65" fmla="*/ 489483159 h 10652"/>
              <a:gd name="T66" fmla="*/ 20665555 w 10944"/>
              <a:gd name="T67" fmla="*/ 524205012 h 10652"/>
              <a:gd name="T68" fmla="*/ 30035855 w 10944"/>
              <a:gd name="T69" fmla="*/ 552488275 h 10652"/>
              <a:gd name="T70" fmla="*/ 392783739 w 10944"/>
              <a:gd name="T71" fmla="*/ 641009795 h 10652"/>
              <a:gd name="T72" fmla="*/ 409535130 w 10944"/>
              <a:gd name="T73" fmla="*/ 632103879 h 10652"/>
              <a:gd name="T74" fmla="*/ 466397904 w 10944"/>
              <a:gd name="T75" fmla="*/ 611944579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6091551" y="3013717"/>
            <a:ext cx="821127" cy="1047289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5797017" y="2976380"/>
            <a:ext cx="398067" cy="322962"/>
          </a:xfrm>
          <a:custGeom>
            <a:avLst/>
            <a:gdLst>
              <a:gd name="T0" fmla="*/ 383016421 w 10348"/>
              <a:gd name="T1" fmla="*/ 5109433 h 11017"/>
              <a:gd name="T2" fmla="*/ 344410605 w 10348"/>
              <a:gd name="T3" fmla="*/ 18263315 h 11017"/>
              <a:gd name="T4" fmla="*/ 318326544 w 10348"/>
              <a:gd name="T5" fmla="*/ 18263315 h 11017"/>
              <a:gd name="T6" fmla="*/ 309604944 w 10348"/>
              <a:gd name="T7" fmla="*/ 4565667 h 11017"/>
              <a:gd name="T8" fmla="*/ 300924329 w 10348"/>
              <a:gd name="T9" fmla="*/ 0 h 11017"/>
              <a:gd name="T10" fmla="*/ 274840302 w 10348"/>
              <a:gd name="T11" fmla="*/ 13697623 h 11017"/>
              <a:gd name="T12" fmla="*/ 257438053 w 10348"/>
              <a:gd name="T13" fmla="*/ 22844512 h 11017"/>
              <a:gd name="T14" fmla="*/ 224192536 w 10348"/>
              <a:gd name="T15" fmla="*/ 18014727 h 11017"/>
              <a:gd name="T16" fmla="*/ 205269999 w 10348"/>
              <a:gd name="T17" fmla="*/ 18263315 h 11017"/>
              <a:gd name="T18" fmla="*/ 179146185 w 10348"/>
              <a:gd name="T19" fmla="*/ 18263315 h 11017"/>
              <a:gd name="T20" fmla="*/ 144381509 w 10348"/>
              <a:gd name="T21" fmla="*/ 13697623 h 11017"/>
              <a:gd name="T22" fmla="*/ 135659909 w 10348"/>
              <a:gd name="T23" fmla="*/ 36542135 h 11017"/>
              <a:gd name="T24" fmla="*/ 92213455 w 10348"/>
              <a:gd name="T25" fmla="*/ 45674117 h 11017"/>
              <a:gd name="T26" fmla="*/ 74811206 w 10348"/>
              <a:gd name="T27" fmla="*/ 54805450 h 11017"/>
              <a:gd name="T28" fmla="*/ 48727179 w 10348"/>
              <a:gd name="T29" fmla="*/ 50239783 h 11017"/>
              <a:gd name="T30" fmla="*/ 22963843 w 10348"/>
              <a:gd name="T31" fmla="*/ 44198819 h 11017"/>
              <a:gd name="T32" fmla="*/ 14242243 w 10348"/>
              <a:gd name="T33" fmla="*/ 73084295 h 11017"/>
              <a:gd name="T34" fmla="*/ 13921553 w 10348"/>
              <a:gd name="T35" fmla="*/ 91348208 h 11017"/>
              <a:gd name="T36" fmla="*/ 0 w 10348"/>
              <a:gd name="T37" fmla="*/ 120109391 h 11017"/>
              <a:gd name="T38" fmla="*/ 32004936 w 10348"/>
              <a:gd name="T39" fmla="*/ 130716645 h 11017"/>
              <a:gd name="T40" fmla="*/ 31324965 w 10348"/>
              <a:gd name="T41" fmla="*/ 150734881 h 11017"/>
              <a:gd name="T42" fmla="*/ 18882750 w 10348"/>
              <a:gd name="T43" fmla="*/ 164945185 h 11017"/>
              <a:gd name="T44" fmla="*/ 54608301 w 10348"/>
              <a:gd name="T45" fmla="*/ 168998170 h 11017"/>
              <a:gd name="T46" fmla="*/ 72331206 w 10348"/>
              <a:gd name="T47" fmla="*/ 169169081 h 11017"/>
              <a:gd name="T48" fmla="*/ 120977614 w 10348"/>
              <a:gd name="T49" fmla="*/ 170520059 h 11017"/>
              <a:gd name="T50" fmla="*/ 191308660 w 10348"/>
              <a:gd name="T51" fmla="*/ 159354156 h 11017"/>
              <a:gd name="T52" fmla="*/ 202070207 w 10348"/>
              <a:gd name="T53" fmla="*/ 138543591 h 11017"/>
              <a:gd name="T54" fmla="*/ 235875171 w 10348"/>
              <a:gd name="T55" fmla="*/ 133480774 h 11017"/>
              <a:gd name="T56" fmla="*/ 289922862 w 10348"/>
              <a:gd name="T57" fmla="*/ 120792982 h 11017"/>
              <a:gd name="T58" fmla="*/ 291923023 w 10348"/>
              <a:gd name="T59" fmla="*/ 105045233 h 11017"/>
              <a:gd name="T60" fmla="*/ 303524887 w 10348"/>
              <a:gd name="T61" fmla="*/ 100992248 h 11017"/>
              <a:gd name="T62" fmla="*/ 318806417 w 10348"/>
              <a:gd name="T63" fmla="*/ 94391986 h 11017"/>
              <a:gd name="T64" fmla="*/ 344810870 w 10348"/>
              <a:gd name="T65" fmla="*/ 76640754 h 11017"/>
              <a:gd name="T66" fmla="*/ 349770869 w 10348"/>
              <a:gd name="T67" fmla="*/ 65971976 h 11017"/>
              <a:gd name="T68" fmla="*/ 366974149 w 10348"/>
              <a:gd name="T69" fmla="*/ 49742633 h 11017"/>
              <a:gd name="T70" fmla="*/ 353092383 w 10348"/>
              <a:gd name="T71" fmla="*/ 31976469 h 11017"/>
              <a:gd name="T72" fmla="*/ 413980873 w 10348"/>
              <a:gd name="T73" fmla="*/ 27410802 h 11017"/>
              <a:gd name="T74" fmla="*/ 396578659 w 10348"/>
              <a:gd name="T75" fmla="*/ 13697623 h 11017"/>
              <a:gd name="T76" fmla="*/ 383016421 w 10348"/>
              <a:gd name="T77" fmla="*/ 5109433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6691330" y="3458021"/>
            <a:ext cx="126740" cy="162414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6418217" y="3243336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6809145" y="3403883"/>
            <a:ext cx="303460" cy="574982"/>
          </a:xfrm>
          <a:custGeom>
            <a:avLst/>
            <a:gdLst>
              <a:gd name="T0" fmla="*/ 61661990 w 12864"/>
              <a:gd name="T1" fmla="*/ 0 h 10000"/>
              <a:gd name="T2" fmla="*/ 48236946 w 12864"/>
              <a:gd name="T3" fmla="*/ 73483611 h 10000"/>
              <a:gd name="T4" fmla="*/ 41690569 w 12864"/>
              <a:gd name="T5" fmla="*/ 93173579 h 10000"/>
              <a:gd name="T6" fmla="*/ 39619366 w 12864"/>
              <a:gd name="T7" fmla="*/ 70552551 h 10000"/>
              <a:gd name="T8" fmla="*/ 17105342 w 12864"/>
              <a:gd name="T9" fmla="*/ 177087862 h 10000"/>
              <a:gd name="T10" fmla="*/ 3337878 w 12864"/>
              <a:gd name="T11" fmla="*/ 316435825 h 10000"/>
              <a:gd name="T12" fmla="*/ 0 w 12864"/>
              <a:gd name="T13" fmla="*/ 413360432 h 10000"/>
              <a:gd name="T14" fmla="*/ 22800976 w 12864"/>
              <a:gd name="T15" fmla="*/ 632988803 h 10000"/>
              <a:gd name="T16" fmla="*/ 17678386 w 12864"/>
              <a:gd name="T17" fmla="*/ 751946328 h 10000"/>
              <a:gd name="T18" fmla="*/ 43928156 w 12864"/>
              <a:gd name="T19" fmla="*/ 774916368 h 10000"/>
              <a:gd name="T20" fmla="*/ 58990009 w 12864"/>
              <a:gd name="T21" fmla="*/ 770933430 h 10000"/>
              <a:gd name="T22" fmla="*/ 50603933 w 12864"/>
              <a:gd name="T23" fmla="*/ 678697022 h 10000"/>
              <a:gd name="T24" fmla="*/ 56142434 w 12864"/>
              <a:gd name="T25" fmla="*/ 703778055 h 10000"/>
              <a:gd name="T26" fmla="*/ 61791830 w 12864"/>
              <a:gd name="T27" fmla="*/ 838323062 h 10000"/>
              <a:gd name="T28" fmla="*/ 68310032 w 12864"/>
              <a:gd name="T29" fmla="*/ 939347759 h 10000"/>
              <a:gd name="T30" fmla="*/ 69863240 w 12864"/>
              <a:gd name="T31" fmla="*/ 1171986453 h 10000"/>
              <a:gd name="T32" fmla="*/ 83279473 w 12864"/>
              <a:gd name="T33" fmla="*/ 1041192475 h 10000"/>
              <a:gd name="T34" fmla="*/ 77463712 w 12864"/>
              <a:gd name="T35" fmla="*/ 812773420 h 10000"/>
              <a:gd name="T36" fmla="*/ 67986556 w 12864"/>
              <a:gd name="T37" fmla="*/ 747843842 h 10000"/>
              <a:gd name="T38" fmla="*/ 72720508 w 12864"/>
              <a:gd name="T39" fmla="*/ 695924540 h 10000"/>
              <a:gd name="T40" fmla="*/ 71925212 w 12864"/>
              <a:gd name="T41" fmla="*/ 652795923 h 10000"/>
              <a:gd name="T42" fmla="*/ 59295024 w 12864"/>
              <a:gd name="T43" fmla="*/ 561967642 h 10000"/>
              <a:gd name="T44" fmla="*/ 65610338 w 12864"/>
              <a:gd name="T45" fmla="*/ 492820822 h 10000"/>
              <a:gd name="T46" fmla="*/ 73191887 w 12864"/>
              <a:gd name="T47" fmla="*/ 491766548 h 10000"/>
              <a:gd name="T48" fmla="*/ 89548570 w 12864"/>
              <a:gd name="T49" fmla="*/ 447815517 h 10000"/>
              <a:gd name="T50" fmla="*/ 95484498 w 12864"/>
              <a:gd name="T51" fmla="*/ 410195117 h 10000"/>
              <a:gd name="T52" fmla="*/ 102770284 w 12864"/>
              <a:gd name="T53" fmla="*/ 351830476 h 10000"/>
              <a:gd name="T54" fmla="*/ 118941700 w 12864"/>
              <a:gd name="T55" fmla="*/ 341165449 h 10000"/>
              <a:gd name="T56" fmla="*/ 113393948 w 12864"/>
              <a:gd name="T57" fmla="*/ 240492209 h 10000"/>
              <a:gd name="T58" fmla="*/ 102187569 w 12864"/>
              <a:gd name="T59" fmla="*/ 202403199 h 10000"/>
              <a:gd name="T60" fmla="*/ 87921012 w 12864"/>
              <a:gd name="T61" fmla="*/ 190447247 h 10000"/>
              <a:gd name="T62" fmla="*/ 71915960 w 12864"/>
              <a:gd name="T63" fmla="*/ 200526512 h 10000"/>
              <a:gd name="T64" fmla="*/ 68698230 w 12864"/>
              <a:gd name="T65" fmla="*/ 206620442 h 10000"/>
              <a:gd name="T66" fmla="*/ 65610338 w 12864"/>
              <a:gd name="T67" fmla="*/ 181658958 h 10000"/>
              <a:gd name="T68" fmla="*/ 72720508 w 12864"/>
              <a:gd name="T69" fmla="*/ 146967173 h 10000"/>
              <a:gd name="T70" fmla="*/ 72720508 w 12864"/>
              <a:gd name="T71" fmla="*/ 56256044 h 10000"/>
              <a:gd name="T72" fmla="*/ 61661990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6682406" y="3325476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7064408" y="4081540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7103680" y="3543895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6959090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7034062" y="3573764"/>
            <a:ext cx="237413" cy="270690"/>
          </a:xfrm>
          <a:custGeom>
            <a:avLst/>
            <a:gdLst>
              <a:gd name="T0" fmla="*/ 1557099446 w 10000"/>
              <a:gd name="T1" fmla="*/ 2147483647 h 10000"/>
              <a:gd name="T2" fmla="*/ 1795553424 w 10000"/>
              <a:gd name="T3" fmla="*/ 2147483647 h 10000"/>
              <a:gd name="T4" fmla="*/ 1795553424 w 10000"/>
              <a:gd name="T5" fmla="*/ 2019481425 h 10000"/>
              <a:gd name="T6" fmla="*/ 1561415592 w 10000"/>
              <a:gd name="T7" fmla="*/ 1716105542 h 10000"/>
              <a:gd name="T8" fmla="*/ 1249166454 w 10000"/>
              <a:gd name="T9" fmla="*/ 1211740132 h 10000"/>
              <a:gd name="T10" fmla="*/ 1014850316 w 10000"/>
              <a:gd name="T11" fmla="*/ 806974560 h 10000"/>
              <a:gd name="T12" fmla="*/ 1092952268 w 10000"/>
              <a:gd name="T13" fmla="*/ 605742369 h 10000"/>
              <a:gd name="T14" fmla="*/ 1014850316 w 10000"/>
              <a:gd name="T15" fmla="*/ 403998332 h 10000"/>
              <a:gd name="T16" fmla="*/ 780703130 w 10000"/>
              <a:gd name="T17" fmla="*/ 302621350 h 10000"/>
              <a:gd name="T18" fmla="*/ 624489387 w 10000"/>
              <a:gd name="T19" fmla="*/ 0 h 10000"/>
              <a:gd name="T20" fmla="*/ 546386970 w 10000"/>
              <a:gd name="T21" fmla="*/ 0 h 10000"/>
              <a:gd name="T22" fmla="*/ 156213743 w 10000"/>
              <a:gd name="T23" fmla="*/ 100622449 h 10000"/>
              <a:gd name="T24" fmla="*/ 0 w 10000"/>
              <a:gd name="T25" fmla="*/ 403998332 h 10000"/>
              <a:gd name="T26" fmla="*/ 78102417 w 10000"/>
              <a:gd name="T27" fmla="*/ 605742369 h 10000"/>
              <a:gd name="T28" fmla="*/ 156213743 w 10000"/>
              <a:gd name="T29" fmla="*/ 1211740132 h 10000"/>
              <a:gd name="T30" fmla="*/ 702600713 w 10000"/>
              <a:gd name="T31" fmla="*/ 1211740132 h 10000"/>
              <a:gd name="T32" fmla="*/ 936738546 w 10000"/>
              <a:gd name="T33" fmla="*/ 1312362604 h 10000"/>
              <a:gd name="T34" fmla="*/ 1327090100 w 10000"/>
              <a:gd name="T35" fmla="*/ 2120103874 h 10000"/>
              <a:gd name="T36" fmla="*/ 1249166454 w 10000"/>
              <a:gd name="T37" fmla="*/ 2147483647 h 10000"/>
              <a:gd name="T38" fmla="*/ 1557099446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7105464" y="3825786"/>
            <a:ext cx="166011" cy="138145"/>
          </a:xfrm>
          <a:custGeom>
            <a:avLst/>
            <a:gdLst>
              <a:gd name="T0" fmla="*/ 348872861 w 10000"/>
              <a:gd name="T1" fmla="*/ 27209600 h 6448"/>
              <a:gd name="T2" fmla="*/ 315095383 w 10000"/>
              <a:gd name="T3" fmla="*/ 15074732 h 6448"/>
              <a:gd name="T4" fmla="*/ 240533365 w 10000"/>
              <a:gd name="T5" fmla="*/ 0 h 6448"/>
              <a:gd name="T6" fmla="*/ 80162754 w 10000"/>
              <a:gd name="T7" fmla="*/ 50172884 h 6448"/>
              <a:gd name="T8" fmla="*/ 0 w 10000"/>
              <a:gd name="T9" fmla="*/ 150615594 h 6448"/>
              <a:gd name="T10" fmla="*/ 0 w 10000"/>
              <a:gd name="T11" fmla="*/ 351307147 h 6448"/>
              <a:gd name="T12" fmla="*/ 133606765 w 10000"/>
              <a:gd name="T13" fmla="*/ 601966131 h 6448"/>
              <a:gd name="T14" fmla="*/ 187047513 w 10000"/>
              <a:gd name="T15" fmla="*/ 652241915 h 6448"/>
              <a:gd name="T16" fmla="*/ 240533365 w 10000"/>
              <a:gd name="T17" fmla="*/ 601966131 h 6448"/>
              <a:gd name="T18" fmla="*/ 267168619 w 10000"/>
              <a:gd name="T19" fmla="*/ 501626339 h 6448"/>
              <a:gd name="T20" fmla="*/ 347418124 w 10000"/>
              <a:gd name="T21" fmla="*/ 451756161 h 6448"/>
              <a:gd name="T22" fmla="*/ 427539023 w 10000"/>
              <a:gd name="T23" fmla="*/ 351307147 h 6448"/>
              <a:gd name="T24" fmla="*/ 427539023 w 10000"/>
              <a:gd name="T25" fmla="*/ 50172884 h 6448"/>
              <a:gd name="T26" fmla="*/ 348872861 w 10000"/>
              <a:gd name="T27" fmla="*/ 2720960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5" name="Freeform 204"/>
          <p:cNvSpPr/>
          <p:nvPr/>
        </p:nvSpPr>
        <p:spPr>
          <a:xfrm>
            <a:off x="5488350" y="3332608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4922044" y="4075433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>
            <a:off x="5364126" y="2902688"/>
            <a:ext cx="50504" cy="61138"/>
          </a:xfrm>
          <a:custGeom>
            <a:avLst/>
            <a:gdLst>
              <a:gd name="connsiteX0" fmla="*/ 0 w 50504"/>
              <a:gd name="connsiteY0" fmla="*/ 7975 h 61138"/>
              <a:gd name="connsiteX1" fmla="*/ 50504 w 50504"/>
              <a:gd name="connsiteY1" fmla="*/ 0 h 61138"/>
              <a:gd name="connsiteX2" fmla="*/ 50504 w 50504"/>
              <a:gd name="connsiteY2" fmla="*/ 31898 h 61138"/>
              <a:gd name="connsiteX3" fmla="*/ 31897 w 50504"/>
              <a:gd name="connsiteY3" fmla="*/ 61138 h 61138"/>
              <a:gd name="connsiteX4" fmla="*/ 0 w 50504"/>
              <a:gd name="connsiteY4" fmla="*/ 7975 h 6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4" h="61138">
                <a:moveTo>
                  <a:pt x="0" y="7975"/>
                </a:moveTo>
                <a:lnTo>
                  <a:pt x="50504" y="0"/>
                </a:lnTo>
                <a:lnTo>
                  <a:pt x="50504" y="31898"/>
                </a:lnTo>
                <a:lnTo>
                  <a:pt x="31897" y="61138"/>
                </a:lnTo>
                <a:lnTo>
                  <a:pt x="0" y="7975"/>
                </a:lnTo>
                <a:close/>
              </a:path>
            </a:pathLst>
          </a:custGeom>
          <a:solidFill>
            <a:srgbClr val="000099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FF"/>
              </a:solidFill>
            </a:endParaRPr>
          </a:p>
        </p:txBody>
      </p:sp>
      <p:sp>
        <p:nvSpPr>
          <p:cNvPr id="581" name="Freeform 580"/>
          <p:cNvSpPr>
            <a:spLocks/>
          </p:cNvSpPr>
          <p:nvPr/>
        </p:nvSpPr>
        <p:spPr bwMode="auto">
          <a:xfrm rot="730076">
            <a:off x="3801323" y="2690756"/>
            <a:ext cx="405208" cy="33229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161364554 h 10009"/>
              <a:gd name="T14" fmla="*/ 2147483647 w 10000"/>
              <a:gd name="T15" fmla="*/ 2147483647 h 10009"/>
              <a:gd name="T16" fmla="*/ 2147483647 w 10000"/>
              <a:gd name="T17" fmla="*/ 161364554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2" name="Freeform 581"/>
          <p:cNvSpPr>
            <a:spLocks/>
          </p:cNvSpPr>
          <p:nvPr/>
        </p:nvSpPr>
        <p:spPr bwMode="auto">
          <a:xfrm rot="926903">
            <a:off x="3812033" y="2713158"/>
            <a:ext cx="101748" cy="233352"/>
          </a:xfrm>
          <a:custGeom>
            <a:avLst/>
            <a:gdLst>
              <a:gd name="T0" fmla="*/ 426029799 w 10000"/>
              <a:gd name="T1" fmla="*/ 2147483647 h 10437"/>
              <a:gd name="T2" fmla="*/ 426029799 w 10000"/>
              <a:gd name="T3" fmla="*/ 2147483647 h 10437"/>
              <a:gd name="T4" fmla="*/ 441127138 w 10000"/>
              <a:gd name="T5" fmla="*/ 2147483647 h 10437"/>
              <a:gd name="T6" fmla="*/ 486896829 w 10000"/>
              <a:gd name="T7" fmla="*/ 2147483647 h 10437"/>
              <a:gd name="T8" fmla="*/ 486896829 w 10000"/>
              <a:gd name="T9" fmla="*/ 2147483647 h 10437"/>
              <a:gd name="T10" fmla="*/ 505393367 w 10000"/>
              <a:gd name="T11" fmla="*/ 2147483647 h 10437"/>
              <a:gd name="T12" fmla="*/ 547757218 w 10000"/>
              <a:gd name="T13" fmla="*/ 2147483647 h 10437"/>
              <a:gd name="T14" fmla="*/ 556948788 w 10000"/>
              <a:gd name="T15" fmla="*/ 2147483647 h 10437"/>
              <a:gd name="T16" fmla="*/ 608617535 w 10000"/>
              <a:gd name="T17" fmla="*/ 2147483647 h 10437"/>
              <a:gd name="T18" fmla="*/ 547757218 w 10000"/>
              <a:gd name="T19" fmla="*/ 2147483647 h 10437"/>
              <a:gd name="T20" fmla="*/ 486896829 w 10000"/>
              <a:gd name="T21" fmla="*/ 1175804211 h 10437"/>
              <a:gd name="T22" fmla="*/ 304309174 w 10000"/>
              <a:gd name="T23" fmla="*/ 0 h 10437"/>
              <a:gd name="T24" fmla="*/ 182587736 w 10000"/>
              <a:gd name="T25" fmla="*/ 1175804211 h 10437"/>
              <a:gd name="T26" fmla="*/ 121720705 w 10000"/>
              <a:gd name="T27" fmla="*/ 2147483647 h 10437"/>
              <a:gd name="T28" fmla="*/ 75167108 w 10000"/>
              <a:gd name="T29" fmla="*/ 2147483647 h 10437"/>
              <a:gd name="T30" fmla="*/ 121720705 w 10000"/>
              <a:gd name="T31" fmla="*/ 2147483647 h 10437"/>
              <a:gd name="T32" fmla="*/ 121720705 w 10000"/>
              <a:gd name="T33" fmla="*/ 2147483647 h 10437"/>
              <a:gd name="T34" fmla="*/ 13937767 w 10000"/>
              <a:gd name="T35" fmla="*/ 2147483647 h 10437"/>
              <a:gd name="T36" fmla="*/ 0 w 10000"/>
              <a:gd name="T37" fmla="*/ 2147483647 h 10437"/>
              <a:gd name="T38" fmla="*/ 39560971 w 10000"/>
              <a:gd name="T39" fmla="*/ 2147483647 h 10437"/>
              <a:gd name="T40" fmla="*/ 121720705 w 10000"/>
              <a:gd name="T41" fmla="*/ 2147483647 h 10437"/>
              <a:gd name="T42" fmla="*/ 68959129 w 10000"/>
              <a:gd name="T43" fmla="*/ 2147483647 h 10437"/>
              <a:gd name="T44" fmla="*/ 394566826 w 10000"/>
              <a:gd name="T45" fmla="*/ 2147483647 h 10437"/>
              <a:gd name="T46" fmla="*/ 436863210 w 10000"/>
              <a:gd name="T47" fmla="*/ 2147483647 h 10437"/>
              <a:gd name="T48" fmla="*/ 426029799 w 10000"/>
              <a:gd name="T49" fmla="*/ 2147483647 h 10437"/>
              <a:gd name="T50" fmla="*/ 426029799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3" name="Freeform 582"/>
          <p:cNvSpPr>
            <a:spLocks/>
          </p:cNvSpPr>
          <p:nvPr/>
        </p:nvSpPr>
        <p:spPr bwMode="auto">
          <a:xfrm>
            <a:off x="4408243" y="2565678"/>
            <a:ext cx="214207" cy="98943"/>
          </a:xfrm>
          <a:custGeom>
            <a:avLst/>
            <a:gdLst>
              <a:gd name="T0" fmla="*/ 2147483647 w 10000"/>
              <a:gd name="T1" fmla="*/ 230353942 h 10000"/>
              <a:gd name="T2" fmla="*/ 2147483647 w 10000"/>
              <a:gd name="T3" fmla="*/ 153542679 h 10000"/>
              <a:gd name="T4" fmla="*/ 2147483647 w 10000"/>
              <a:gd name="T5" fmla="*/ 153542679 h 10000"/>
              <a:gd name="T6" fmla="*/ 2147483647 w 10000"/>
              <a:gd name="T7" fmla="*/ 76771339 h 10000"/>
              <a:gd name="T8" fmla="*/ 2147483647 w 10000"/>
              <a:gd name="T9" fmla="*/ 38383015 h 10000"/>
              <a:gd name="T10" fmla="*/ 2147483647 w 10000"/>
              <a:gd name="T11" fmla="*/ 38383015 h 10000"/>
              <a:gd name="T12" fmla="*/ 2147483647 w 10000"/>
              <a:gd name="T13" fmla="*/ 0 h 10000"/>
              <a:gd name="T14" fmla="*/ 2147483647 w 10000"/>
              <a:gd name="T15" fmla="*/ 38383015 h 10000"/>
              <a:gd name="T16" fmla="*/ 2147483647 w 10000"/>
              <a:gd name="T17" fmla="*/ 38383015 h 10000"/>
              <a:gd name="T18" fmla="*/ 2147483647 w 10000"/>
              <a:gd name="T19" fmla="*/ 76771339 h 10000"/>
              <a:gd name="T20" fmla="*/ 2147483647 w 10000"/>
              <a:gd name="T21" fmla="*/ 115154355 h 10000"/>
              <a:gd name="T22" fmla="*/ 2147483647 w 10000"/>
              <a:gd name="T23" fmla="*/ 191925686 h 10000"/>
              <a:gd name="T24" fmla="*/ 2147483647 w 10000"/>
              <a:gd name="T25" fmla="*/ 230353942 h 10000"/>
              <a:gd name="T26" fmla="*/ 2147483647 w 10000"/>
              <a:gd name="T27" fmla="*/ 230353942 h 10000"/>
              <a:gd name="T28" fmla="*/ 2147483647 w 10000"/>
              <a:gd name="T29" fmla="*/ 268737521 h 10000"/>
              <a:gd name="T30" fmla="*/ 2147483647 w 10000"/>
              <a:gd name="T31" fmla="*/ 268737521 h 10000"/>
              <a:gd name="T32" fmla="*/ 1048843394 w 10000"/>
              <a:gd name="T33" fmla="*/ 268737521 h 10000"/>
              <a:gd name="T34" fmla="*/ 0 w 10000"/>
              <a:gd name="T35" fmla="*/ 268737521 h 10000"/>
              <a:gd name="T36" fmla="*/ 1048843394 w 10000"/>
              <a:gd name="T37" fmla="*/ 307125281 h 10000"/>
              <a:gd name="T38" fmla="*/ 2147483647 w 10000"/>
              <a:gd name="T39" fmla="*/ 383896612 h 10000"/>
              <a:gd name="T40" fmla="*/ 2147483647 w 10000"/>
              <a:gd name="T41" fmla="*/ 422280200 h 10000"/>
              <a:gd name="T42" fmla="*/ 2147483647 w 10000"/>
              <a:gd name="T43" fmla="*/ 383896612 h 10000"/>
              <a:gd name="T44" fmla="*/ 2147483647 w 10000"/>
              <a:gd name="T45" fmla="*/ 383896612 h 10000"/>
              <a:gd name="T46" fmla="*/ 2147483647 w 10000"/>
              <a:gd name="T47" fmla="*/ 422280200 h 10000"/>
              <a:gd name="T48" fmla="*/ 2147483647 w 10000"/>
              <a:gd name="T49" fmla="*/ 422280200 h 10000"/>
              <a:gd name="T50" fmla="*/ 2147483647 w 10000"/>
              <a:gd name="T51" fmla="*/ 422280200 h 10000"/>
              <a:gd name="T52" fmla="*/ 2147483647 w 10000"/>
              <a:gd name="T53" fmla="*/ 345508860 h 10000"/>
              <a:gd name="T54" fmla="*/ 2147483647 w 10000"/>
              <a:gd name="T55" fmla="*/ 345508860 h 10000"/>
              <a:gd name="T56" fmla="*/ 2147483647 w 10000"/>
              <a:gd name="T57" fmla="*/ 230353942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4" name="Freeform 583"/>
          <p:cNvSpPr>
            <a:spLocks/>
          </p:cNvSpPr>
          <p:nvPr/>
        </p:nvSpPr>
        <p:spPr bwMode="auto">
          <a:xfrm rot="471028">
            <a:off x="4040521" y="2442467"/>
            <a:ext cx="342731" cy="345363"/>
          </a:xfrm>
          <a:custGeom>
            <a:avLst/>
            <a:gdLst>
              <a:gd name="T0" fmla="*/ 2147483647 w 10043"/>
              <a:gd name="T1" fmla="*/ 2147483647 h 10000"/>
              <a:gd name="T2" fmla="*/ 2147483647 w 10043"/>
              <a:gd name="T3" fmla="*/ 2147483647 h 10000"/>
              <a:gd name="T4" fmla="*/ 2147483647 w 10043"/>
              <a:gd name="T5" fmla="*/ 2147483647 h 10000"/>
              <a:gd name="T6" fmla="*/ 2147483647 w 10043"/>
              <a:gd name="T7" fmla="*/ 2147483647 h 10000"/>
              <a:gd name="T8" fmla="*/ 2147483647 w 10043"/>
              <a:gd name="T9" fmla="*/ 2147483647 h 10000"/>
              <a:gd name="T10" fmla="*/ 2147483647 w 10043"/>
              <a:gd name="T11" fmla="*/ 2147483647 h 10000"/>
              <a:gd name="T12" fmla="*/ 2147483647 w 10043"/>
              <a:gd name="T13" fmla="*/ 2147483647 h 10000"/>
              <a:gd name="T14" fmla="*/ 2147483647 w 10043"/>
              <a:gd name="T15" fmla="*/ 2147483647 h 10000"/>
              <a:gd name="T16" fmla="*/ 2147483647 w 10043"/>
              <a:gd name="T17" fmla="*/ 2147483647 h 10000"/>
              <a:gd name="T18" fmla="*/ 2147483647 w 10043"/>
              <a:gd name="T19" fmla="*/ 2147483647 h 10000"/>
              <a:gd name="T20" fmla="*/ 2147483647 w 10043"/>
              <a:gd name="T21" fmla="*/ 2147483647 h 10000"/>
              <a:gd name="T22" fmla="*/ 2147483647 w 10043"/>
              <a:gd name="T23" fmla="*/ 2147483647 h 10000"/>
              <a:gd name="T24" fmla="*/ 2147483647 w 10043"/>
              <a:gd name="T25" fmla="*/ 2147483647 h 10000"/>
              <a:gd name="T26" fmla="*/ 2147483647 w 10043"/>
              <a:gd name="T27" fmla="*/ 2147483647 h 10000"/>
              <a:gd name="T28" fmla="*/ 2147483647 w 10043"/>
              <a:gd name="T29" fmla="*/ 2147483647 h 10000"/>
              <a:gd name="T30" fmla="*/ 2147483647 w 10043"/>
              <a:gd name="T31" fmla="*/ 2147483647 h 10000"/>
              <a:gd name="T32" fmla="*/ 2147483647 w 10043"/>
              <a:gd name="T33" fmla="*/ 2147483647 h 10000"/>
              <a:gd name="T34" fmla="*/ 2147483647 w 10043"/>
              <a:gd name="T35" fmla="*/ 2147483647 h 10000"/>
              <a:gd name="T36" fmla="*/ 2147483647 w 10043"/>
              <a:gd name="T37" fmla="*/ 2147483647 h 10000"/>
              <a:gd name="T38" fmla="*/ 2147483647 w 10043"/>
              <a:gd name="T39" fmla="*/ 2147483647 h 10000"/>
              <a:gd name="T40" fmla="*/ 2147483647 w 10043"/>
              <a:gd name="T41" fmla="*/ 0 h 10000"/>
              <a:gd name="T42" fmla="*/ 2147483647 w 10043"/>
              <a:gd name="T43" fmla="*/ 2147483647 h 10000"/>
              <a:gd name="T44" fmla="*/ 2147483647 w 10043"/>
              <a:gd name="T45" fmla="*/ 2147483647 h 10000"/>
              <a:gd name="T46" fmla="*/ 2147483647 w 10043"/>
              <a:gd name="T47" fmla="*/ 2147483647 h 10000"/>
              <a:gd name="T48" fmla="*/ 2147483647 w 10043"/>
              <a:gd name="T49" fmla="*/ 2147483647 h 10000"/>
              <a:gd name="T50" fmla="*/ 2147483647 w 10043"/>
              <a:gd name="T51" fmla="*/ 2147483647 h 10000"/>
              <a:gd name="T52" fmla="*/ 2147483647 w 10043"/>
              <a:gd name="T53" fmla="*/ 2147483647 h 10000"/>
              <a:gd name="T54" fmla="*/ 2147483647 w 10043"/>
              <a:gd name="T55" fmla="*/ 2147483647 h 10000"/>
              <a:gd name="T56" fmla="*/ 2147483647 w 10043"/>
              <a:gd name="T57" fmla="*/ 2147483647 h 10000"/>
              <a:gd name="T58" fmla="*/ 2147483647 w 10043"/>
              <a:gd name="T59" fmla="*/ 2147483647 h 10000"/>
              <a:gd name="T60" fmla="*/ 2147483647 w 10043"/>
              <a:gd name="T61" fmla="*/ 2147483647 h 10000"/>
              <a:gd name="T62" fmla="*/ 2147483647 w 10043"/>
              <a:gd name="T63" fmla="*/ 2147483647 h 10000"/>
              <a:gd name="T64" fmla="*/ 2147483647 w 10043"/>
              <a:gd name="T65" fmla="*/ 2147483647 h 10000"/>
              <a:gd name="T66" fmla="*/ 852645632 w 10043"/>
              <a:gd name="T67" fmla="*/ 2147483647 h 10000"/>
              <a:gd name="T68" fmla="*/ 2147483647 w 10043"/>
              <a:gd name="T69" fmla="*/ 2147483647 h 10000"/>
              <a:gd name="T70" fmla="*/ 2147483647 w 10043"/>
              <a:gd name="T71" fmla="*/ 2147483647 h 10000"/>
              <a:gd name="T72" fmla="*/ 2147483647 w 10043"/>
              <a:gd name="T73" fmla="*/ 2147483647 h 10000"/>
              <a:gd name="T74" fmla="*/ 2147483647 w 10043"/>
              <a:gd name="T75" fmla="*/ 2147483647 h 10000"/>
              <a:gd name="T76" fmla="*/ 2147483647 w 10043"/>
              <a:gd name="T77" fmla="*/ 2147483647 h 10000"/>
              <a:gd name="T78" fmla="*/ 2147483647 w 10043"/>
              <a:gd name="T79" fmla="*/ 2147483647 h 10000"/>
              <a:gd name="T80" fmla="*/ 2147483647 w 10043"/>
              <a:gd name="T81" fmla="*/ 2147483647 h 10000"/>
              <a:gd name="T82" fmla="*/ 2147483647 w 10043"/>
              <a:gd name="T83" fmla="*/ 2147483647 h 10000"/>
              <a:gd name="T84" fmla="*/ 2147483647 w 10043"/>
              <a:gd name="T85" fmla="*/ 2147483647 h 10000"/>
              <a:gd name="T86" fmla="*/ 2147483647 w 10043"/>
              <a:gd name="T87" fmla="*/ 2147483647 h 10000"/>
              <a:gd name="T88" fmla="*/ 2147483647 w 10043"/>
              <a:gd name="T89" fmla="*/ 2147483647 h 10000"/>
              <a:gd name="T90" fmla="*/ 2147483647 w 10043"/>
              <a:gd name="T91" fmla="*/ 2147483647 h 10000"/>
              <a:gd name="T92" fmla="*/ 2147483647 w 10043"/>
              <a:gd name="T93" fmla="*/ 2147483647 h 10000"/>
              <a:gd name="T94" fmla="*/ 2147483647 w 10043"/>
              <a:gd name="T95" fmla="*/ 2147483647 h 10000"/>
              <a:gd name="T96" fmla="*/ 2147483647 w 10043"/>
              <a:gd name="T97" fmla="*/ 2147483647 h 10000"/>
              <a:gd name="T98" fmla="*/ 2147483647 w 10043"/>
              <a:gd name="T99" fmla="*/ 2147483647 h 10000"/>
              <a:gd name="T100" fmla="*/ 2147483647 w 10043"/>
              <a:gd name="T101" fmla="*/ 2147483647 h 10000"/>
              <a:gd name="T102" fmla="*/ 2147483647 w 10043"/>
              <a:gd name="T103" fmla="*/ 2147483647 h 10000"/>
              <a:gd name="T104" fmla="*/ 2147483647 w 10043"/>
              <a:gd name="T105" fmla="*/ 2147483647 h 10000"/>
              <a:gd name="T106" fmla="*/ 2147483647 w 10043"/>
              <a:gd name="T107" fmla="*/ 2147483647 h 10000"/>
              <a:gd name="T108" fmla="*/ 2147483647 w 10043"/>
              <a:gd name="T109" fmla="*/ 2147483647 h 10000"/>
              <a:gd name="T110" fmla="*/ 2147483647 w 10043"/>
              <a:gd name="T111" fmla="*/ 2147483647 h 10000"/>
              <a:gd name="T112" fmla="*/ 2147483647 w 10043"/>
              <a:gd name="T113" fmla="*/ 2147483647 h 10000"/>
              <a:gd name="T114" fmla="*/ 2147483647 w 10043"/>
              <a:gd name="T115" fmla="*/ 2147483647 h 10000"/>
              <a:gd name="T116" fmla="*/ 2147483647 w 10043"/>
              <a:gd name="T117" fmla="*/ 2147483647 h 10000"/>
              <a:gd name="T118" fmla="*/ 2147483647 w 10043"/>
              <a:gd name="T119" fmla="*/ 2147483647 h 10000"/>
              <a:gd name="T120" fmla="*/ 2147483647 w 10043"/>
              <a:gd name="T121" fmla="*/ 2147483647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5" name="Freeform 584"/>
          <p:cNvSpPr>
            <a:spLocks/>
          </p:cNvSpPr>
          <p:nvPr/>
        </p:nvSpPr>
        <p:spPr bwMode="auto">
          <a:xfrm>
            <a:off x="4331484" y="2649686"/>
            <a:ext cx="349871" cy="371498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6" name="Freeform 585"/>
          <p:cNvSpPr>
            <a:spLocks/>
          </p:cNvSpPr>
          <p:nvPr/>
        </p:nvSpPr>
        <p:spPr bwMode="auto">
          <a:xfrm>
            <a:off x="4322560" y="2287521"/>
            <a:ext cx="224917" cy="343496"/>
          </a:xfrm>
          <a:custGeom>
            <a:avLst/>
            <a:gdLst>
              <a:gd name="T0" fmla="*/ 2147483647 w 10045"/>
              <a:gd name="T1" fmla="*/ 2147483647 h 10019"/>
              <a:gd name="T2" fmla="*/ 2147483647 w 10045"/>
              <a:gd name="T3" fmla="*/ 2147483647 h 10019"/>
              <a:gd name="T4" fmla="*/ 2147483647 w 10045"/>
              <a:gd name="T5" fmla="*/ 2147483647 h 10019"/>
              <a:gd name="T6" fmla="*/ 2147483647 w 10045"/>
              <a:gd name="T7" fmla="*/ 2147483647 h 10019"/>
              <a:gd name="T8" fmla="*/ 2147483647 w 10045"/>
              <a:gd name="T9" fmla="*/ 2147483647 h 10019"/>
              <a:gd name="T10" fmla="*/ 1081275730 w 10045"/>
              <a:gd name="T11" fmla="*/ 2147483647 h 10019"/>
              <a:gd name="T12" fmla="*/ 1081275730 w 10045"/>
              <a:gd name="T13" fmla="*/ 2147483647 h 10019"/>
              <a:gd name="T14" fmla="*/ 2147483647 w 10045"/>
              <a:gd name="T15" fmla="*/ 2147483647 h 10019"/>
              <a:gd name="T16" fmla="*/ 1081275730 w 10045"/>
              <a:gd name="T17" fmla="*/ 2147483647 h 10019"/>
              <a:gd name="T18" fmla="*/ 0 w 10045"/>
              <a:gd name="T19" fmla="*/ 2147483647 h 10019"/>
              <a:gd name="T20" fmla="*/ 2147483647 w 10045"/>
              <a:gd name="T21" fmla="*/ 2147483647 h 10019"/>
              <a:gd name="T22" fmla="*/ 2147483647 w 10045"/>
              <a:gd name="T23" fmla="*/ 2147483647 h 10019"/>
              <a:gd name="T24" fmla="*/ 2147483647 w 10045"/>
              <a:gd name="T25" fmla="*/ 2147483647 h 10019"/>
              <a:gd name="T26" fmla="*/ 2147483647 w 10045"/>
              <a:gd name="T27" fmla="*/ 2147483647 h 10019"/>
              <a:gd name="T28" fmla="*/ 2147483647 w 10045"/>
              <a:gd name="T29" fmla="*/ 2147483647 h 10019"/>
              <a:gd name="T30" fmla="*/ 2147483647 w 10045"/>
              <a:gd name="T31" fmla="*/ 2147483647 h 10019"/>
              <a:gd name="T32" fmla="*/ 2147483647 w 10045"/>
              <a:gd name="T33" fmla="*/ 2147483647 h 10019"/>
              <a:gd name="T34" fmla="*/ 2147483647 w 10045"/>
              <a:gd name="T35" fmla="*/ 2147483647 h 10019"/>
              <a:gd name="T36" fmla="*/ 2147483647 w 10045"/>
              <a:gd name="T37" fmla="*/ 2147483647 h 10019"/>
              <a:gd name="T38" fmla="*/ 2147483647 w 10045"/>
              <a:gd name="T39" fmla="*/ 2147483647 h 10019"/>
              <a:gd name="T40" fmla="*/ 2147483647 w 10045"/>
              <a:gd name="T41" fmla="*/ 2147483647 h 10019"/>
              <a:gd name="T42" fmla="*/ 2147483647 w 10045"/>
              <a:gd name="T43" fmla="*/ 2147483647 h 10019"/>
              <a:gd name="T44" fmla="*/ 2147483647 w 10045"/>
              <a:gd name="T45" fmla="*/ 2147483647 h 10019"/>
              <a:gd name="T46" fmla="*/ 2147483647 w 10045"/>
              <a:gd name="T47" fmla="*/ 2147483647 h 10019"/>
              <a:gd name="T48" fmla="*/ 2147483647 w 10045"/>
              <a:gd name="T49" fmla="*/ 2147483647 h 10019"/>
              <a:gd name="T50" fmla="*/ 2147483647 w 10045"/>
              <a:gd name="T51" fmla="*/ 2147483647 h 10019"/>
              <a:gd name="T52" fmla="*/ 2147483647 w 10045"/>
              <a:gd name="T53" fmla="*/ 2147483647 h 10019"/>
              <a:gd name="T54" fmla="*/ 2147483647 w 10045"/>
              <a:gd name="T55" fmla="*/ 2147483647 h 10019"/>
              <a:gd name="T56" fmla="*/ 2147483647 w 10045"/>
              <a:gd name="T57" fmla="*/ 2147483647 h 10019"/>
              <a:gd name="T58" fmla="*/ 2147483647 w 10045"/>
              <a:gd name="T59" fmla="*/ 2147483647 h 10019"/>
              <a:gd name="T60" fmla="*/ 2147483647 w 10045"/>
              <a:gd name="T61" fmla="*/ 2147483647 h 10019"/>
              <a:gd name="T62" fmla="*/ 2147483647 w 10045"/>
              <a:gd name="T63" fmla="*/ 2147483647 h 10019"/>
              <a:gd name="T64" fmla="*/ 2147483647 w 10045"/>
              <a:gd name="T65" fmla="*/ 2147483647 h 10019"/>
              <a:gd name="T66" fmla="*/ 2147483647 w 10045"/>
              <a:gd name="T67" fmla="*/ 2147483647 h 10019"/>
              <a:gd name="T68" fmla="*/ 2147483647 w 10045"/>
              <a:gd name="T69" fmla="*/ 2147483647 h 10019"/>
              <a:gd name="T70" fmla="*/ 2147483647 w 10045"/>
              <a:gd name="T71" fmla="*/ 2147483647 h 10019"/>
              <a:gd name="T72" fmla="*/ 2147483647 w 10045"/>
              <a:gd name="T73" fmla="*/ 2147483647 h 10019"/>
              <a:gd name="T74" fmla="*/ 2147483647 w 10045"/>
              <a:gd name="T75" fmla="*/ 2147483647 h 10019"/>
              <a:gd name="T76" fmla="*/ 2147483647 w 10045"/>
              <a:gd name="T77" fmla="*/ 2147483647 h 10019"/>
              <a:gd name="T78" fmla="*/ 2147483647 w 10045"/>
              <a:gd name="T79" fmla="*/ 2147483647 h 10019"/>
              <a:gd name="T80" fmla="*/ 2147483647 w 10045"/>
              <a:gd name="T81" fmla="*/ 2147483647 h 10019"/>
              <a:gd name="T82" fmla="*/ 2147483647 w 10045"/>
              <a:gd name="T83" fmla="*/ 2147483647 h 10019"/>
              <a:gd name="T84" fmla="*/ 2147483647 w 10045"/>
              <a:gd name="T85" fmla="*/ 2147483647 h 10019"/>
              <a:gd name="T86" fmla="*/ 2147483647 w 10045"/>
              <a:gd name="T87" fmla="*/ 2147483647 h 10019"/>
              <a:gd name="T88" fmla="*/ 2147483647 w 10045"/>
              <a:gd name="T89" fmla="*/ 2147483647 h 10019"/>
              <a:gd name="T90" fmla="*/ 2147483647 w 10045"/>
              <a:gd name="T91" fmla="*/ 2147483647 h 10019"/>
              <a:gd name="T92" fmla="*/ 2147483647 w 10045"/>
              <a:gd name="T93" fmla="*/ 2147483647 h 10019"/>
              <a:gd name="T94" fmla="*/ 2147483647 w 10045"/>
              <a:gd name="T95" fmla="*/ 2147483647 h 10019"/>
              <a:gd name="T96" fmla="*/ 2147483647 w 10045"/>
              <a:gd name="T97" fmla="*/ 2147483647 h 10019"/>
              <a:gd name="T98" fmla="*/ 2147483647 w 10045"/>
              <a:gd name="T99" fmla="*/ 2147483647 h 10019"/>
              <a:gd name="T100" fmla="*/ 2147483647 w 10045"/>
              <a:gd name="T101" fmla="*/ 2147483647 h 10019"/>
              <a:gd name="T102" fmla="*/ 2147483647 w 10045"/>
              <a:gd name="T103" fmla="*/ 0 h 10019"/>
              <a:gd name="T104" fmla="*/ 2147483647 w 10045"/>
              <a:gd name="T105" fmla="*/ 2147483647 h 10019"/>
              <a:gd name="T106" fmla="*/ 2147483647 w 10045"/>
              <a:gd name="T107" fmla="*/ 2147483647 h 10019"/>
              <a:gd name="T108" fmla="*/ 2147483647 w 10045"/>
              <a:gd name="T109" fmla="*/ 2147483647 h 10019"/>
              <a:gd name="T110" fmla="*/ 2147483647 w 10045"/>
              <a:gd name="T111" fmla="*/ 2147483647 h 10019"/>
              <a:gd name="T112" fmla="*/ 2147483647 w 10045"/>
              <a:gd name="T113" fmla="*/ 2147483647 h 10019"/>
              <a:gd name="T114" fmla="*/ 2147483647 w 10045"/>
              <a:gd name="T115" fmla="*/ 2147483647 h 10019"/>
              <a:gd name="T116" fmla="*/ 2147483647 w 10045"/>
              <a:gd name="T117" fmla="*/ 2147483647 h 10019"/>
              <a:gd name="T118" fmla="*/ 2147483647 w 10045"/>
              <a:gd name="T119" fmla="*/ 2147483647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7" name="Freeform 586"/>
          <p:cNvSpPr>
            <a:spLocks/>
          </p:cNvSpPr>
          <p:nvPr/>
        </p:nvSpPr>
        <p:spPr bwMode="auto">
          <a:xfrm>
            <a:off x="4293999" y="2358461"/>
            <a:ext cx="85683" cy="119477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8" name="Freeform 587"/>
          <p:cNvSpPr>
            <a:spLocks/>
          </p:cNvSpPr>
          <p:nvPr/>
        </p:nvSpPr>
        <p:spPr bwMode="auto">
          <a:xfrm rot="20966185">
            <a:off x="4722413" y="2868104"/>
            <a:ext cx="178505" cy="192283"/>
          </a:xfrm>
          <a:custGeom>
            <a:avLst/>
            <a:gdLst>
              <a:gd name="T0" fmla="*/ 2147483647 w 9874"/>
              <a:gd name="T1" fmla="*/ 861456484 h 10000"/>
              <a:gd name="T2" fmla="*/ 2147483647 w 9874"/>
              <a:gd name="T3" fmla="*/ 573160271 h 10000"/>
              <a:gd name="T4" fmla="*/ 2147483647 w 9874"/>
              <a:gd name="T5" fmla="*/ 571945092 h 10000"/>
              <a:gd name="T6" fmla="*/ 2147483647 w 9874"/>
              <a:gd name="T7" fmla="*/ 0 h 10000"/>
              <a:gd name="T8" fmla="*/ 2147483647 w 9874"/>
              <a:gd name="T9" fmla="*/ 350414474 h 10000"/>
              <a:gd name="T10" fmla="*/ 2147483647 w 9874"/>
              <a:gd name="T11" fmla="*/ 1282208266 h 10000"/>
              <a:gd name="T12" fmla="*/ 1792679761 w 9874"/>
              <a:gd name="T13" fmla="*/ 1861231051 h 10000"/>
              <a:gd name="T14" fmla="*/ 1792679761 w 9874"/>
              <a:gd name="T15" fmla="*/ 2147483647 h 10000"/>
              <a:gd name="T16" fmla="*/ 1194741583 w 9874"/>
              <a:gd name="T17" fmla="*/ 2147483647 h 10000"/>
              <a:gd name="T18" fmla="*/ 0 w 9874"/>
              <a:gd name="T19" fmla="*/ 2147483647 h 10000"/>
              <a:gd name="T20" fmla="*/ 1194741583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083902531 h 10000"/>
              <a:gd name="T46" fmla="*/ 2147483647 w 9874"/>
              <a:gd name="T47" fmla="*/ 1331460655 h 10000"/>
              <a:gd name="T48" fmla="*/ 2147483647 w 9874"/>
              <a:gd name="T49" fmla="*/ 1056034845 h 10000"/>
              <a:gd name="T50" fmla="*/ 2147483647 w 9874"/>
              <a:gd name="T51" fmla="*/ 86145648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9" name="Freeform 588"/>
          <p:cNvSpPr>
            <a:spLocks/>
          </p:cNvSpPr>
          <p:nvPr/>
        </p:nvSpPr>
        <p:spPr bwMode="auto">
          <a:xfrm>
            <a:off x="4711702" y="2569412"/>
            <a:ext cx="230272" cy="19788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962987830 h 10000"/>
              <a:gd name="T10" fmla="*/ 2147483647 w 10000"/>
              <a:gd name="T11" fmla="*/ 1505821189 h 10000"/>
              <a:gd name="T12" fmla="*/ 2147483647 w 10000"/>
              <a:gd name="T13" fmla="*/ 962987830 h 10000"/>
              <a:gd name="T14" fmla="*/ 2147483647 w 10000"/>
              <a:gd name="T15" fmla="*/ 2147483647 h 10000"/>
              <a:gd name="T16" fmla="*/ 1839321513 w 10000"/>
              <a:gd name="T17" fmla="*/ 2147483647 h 10000"/>
              <a:gd name="T18" fmla="*/ 1728171895 w 10000"/>
              <a:gd name="T19" fmla="*/ 2147483647 h 10000"/>
              <a:gd name="T20" fmla="*/ 1513069159 w 10000"/>
              <a:gd name="T21" fmla="*/ 2147483647 h 10000"/>
              <a:gd name="T22" fmla="*/ 7214134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0" name="Freeform 589"/>
          <p:cNvSpPr>
            <a:spLocks/>
          </p:cNvSpPr>
          <p:nvPr/>
        </p:nvSpPr>
        <p:spPr bwMode="auto">
          <a:xfrm>
            <a:off x="4479645" y="2477938"/>
            <a:ext cx="178505" cy="97075"/>
          </a:xfrm>
          <a:custGeom>
            <a:avLst/>
            <a:gdLst>
              <a:gd name="T0" fmla="*/ 2147483647 w 10569"/>
              <a:gd name="T1" fmla="*/ 218132199 h 10092"/>
              <a:gd name="T2" fmla="*/ 2147483647 w 10569"/>
              <a:gd name="T3" fmla="*/ 122706788 h 10092"/>
              <a:gd name="T4" fmla="*/ 2147483647 w 10569"/>
              <a:gd name="T5" fmla="*/ 61371189 h 10092"/>
              <a:gd name="T6" fmla="*/ 2147483647 w 10569"/>
              <a:gd name="T7" fmla="*/ 0 h 10092"/>
              <a:gd name="T8" fmla="*/ 2147483647 w 10569"/>
              <a:gd name="T9" fmla="*/ 30665321 h 10092"/>
              <a:gd name="T10" fmla="*/ 2147483647 w 10569"/>
              <a:gd name="T11" fmla="*/ 0 h 10092"/>
              <a:gd name="T12" fmla="*/ 2097951320 w 10569"/>
              <a:gd name="T13" fmla="*/ 30665321 h 10092"/>
              <a:gd name="T14" fmla="*/ 1401434486 w 10569"/>
              <a:gd name="T15" fmla="*/ 61371189 h 10092"/>
              <a:gd name="T16" fmla="*/ 704917667 w 10569"/>
              <a:gd name="T17" fmla="*/ 92041467 h 10092"/>
              <a:gd name="T18" fmla="*/ 8448222 w 10569"/>
              <a:gd name="T19" fmla="*/ 122706788 h 10092"/>
              <a:gd name="T20" fmla="*/ 357065685 w 10569"/>
              <a:gd name="T21" fmla="*/ 164160932 h 10092"/>
              <a:gd name="T22" fmla="*/ 1012965140 w 10569"/>
              <a:gd name="T23" fmla="*/ 220119984 h 10092"/>
              <a:gd name="T24" fmla="*/ 1750099564 w 10569"/>
              <a:gd name="T25" fmla="*/ 306784830 h 10092"/>
              <a:gd name="T26" fmla="*/ 2097951320 w 10569"/>
              <a:gd name="T27" fmla="*/ 337490632 h 10092"/>
              <a:gd name="T28" fmla="*/ 2147483647 w 10569"/>
              <a:gd name="T29" fmla="*/ 371544855 h 10092"/>
              <a:gd name="T30" fmla="*/ 2147483647 w 10569"/>
              <a:gd name="T31" fmla="*/ 367936564 h 10092"/>
              <a:gd name="T32" fmla="*/ 2147483647 w 10569"/>
              <a:gd name="T33" fmla="*/ 337230696 h 10092"/>
              <a:gd name="T34" fmla="*/ 2147483647 w 10569"/>
              <a:gd name="T35" fmla="*/ 346435062 h 10092"/>
              <a:gd name="T36" fmla="*/ 2147483647 w 10569"/>
              <a:gd name="T37" fmla="*/ 347321125 h 10092"/>
              <a:gd name="T38" fmla="*/ 2147483647 w 10569"/>
              <a:gd name="T39" fmla="*/ 353615522 h 10092"/>
              <a:gd name="T40" fmla="*/ 2147483647 w 10569"/>
              <a:gd name="T41" fmla="*/ 369740943 h 10092"/>
              <a:gd name="T42" fmla="*/ 2147483647 w 10569"/>
              <a:gd name="T43" fmla="*/ 344411753 h 10092"/>
              <a:gd name="T44" fmla="*/ 2147483647 w 10569"/>
              <a:gd name="T45" fmla="*/ 35921159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1" name="Freeform 590"/>
          <p:cNvSpPr>
            <a:spLocks/>
          </p:cNvSpPr>
          <p:nvPr/>
        </p:nvSpPr>
        <p:spPr bwMode="auto">
          <a:xfrm>
            <a:off x="4606384" y="2578746"/>
            <a:ext cx="155301" cy="11201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120347451 h 10000"/>
              <a:gd name="T4" fmla="*/ 2048295641 w 9980"/>
              <a:gd name="T5" fmla="*/ 174854502 h 10000"/>
              <a:gd name="T6" fmla="*/ 1295790420 w 9980"/>
              <a:gd name="T7" fmla="*/ 229369258 h 10000"/>
              <a:gd name="T8" fmla="*/ 794318046 w 9980"/>
              <a:gd name="T9" fmla="*/ 209556601 h 10000"/>
              <a:gd name="T10" fmla="*/ 543839063 w 9980"/>
              <a:gd name="T11" fmla="*/ 174854502 h 10000"/>
              <a:gd name="T12" fmla="*/ 292843180 w 9980"/>
              <a:gd name="T13" fmla="*/ 283793289 h 10000"/>
              <a:gd name="T14" fmla="*/ 41849789 w 9980"/>
              <a:gd name="T15" fmla="*/ 447321156 h 10000"/>
              <a:gd name="T16" fmla="*/ 11224449 w 9980"/>
              <a:gd name="T17" fmla="*/ 470376980 h 10000"/>
              <a:gd name="T18" fmla="*/ 159185930 w 9980"/>
              <a:gd name="T19" fmla="*/ 536612402 h 10000"/>
              <a:gd name="T20" fmla="*/ 838699122 w 9980"/>
              <a:gd name="T21" fmla="*/ 744424260 h 10000"/>
              <a:gd name="T22" fmla="*/ 1841683506 w 9980"/>
              <a:gd name="T23" fmla="*/ 792279756 h 10000"/>
              <a:gd name="T24" fmla="*/ 2147483647 w 9980"/>
              <a:gd name="T25" fmla="*/ 746169002 h 10000"/>
              <a:gd name="T26" fmla="*/ 2147483647 w 9980"/>
              <a:gd name="T27" fmla="*/ 678509460 h 10000"/>
              <a:gd name="T28" fmla="*/ 2147483647 w 9980"/>
              <a:gd name="T29" fmla="*/ 678509460 h 10000"/>
              <a:gd name="T30" fmla="*/ 2147483647 w 9980"/>
              <a:gd name="T31" fmla="*/ 610766908 h 10000"/>
              <a:gd name="T32" fmla="*/ 2147483647 w 9980"/>
              <a:gd name="T33" fmla="*/ 392815010 h 10000"/>
              <a:gd name="T34" fmla="*/ 2147483647 w 9980"/>
              <a:gd name="T35" fmla="*/ 120347451 h 10000"/>
              <a:gd name="T36" fmla="*/ 2147483647 w 9980"/>
              <a:gd name="T37" fmla="*/ 9902428 h 10000"/>
              <a:gd name="T38" fmla="*/ 2147483647 w 9980"/>
              <a:gd name="T39" fmla="*/ 26306802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2" name="Freeform 591"/>
          <p:cNvSpPr>
            <a:spLocks/>
          </p:cNvSpPr>
          <p:nvPr/>
        </p:nvSpPr>
        <p:spPr bwMode="auto">
          <a:xfrm>
            <a:off x="4611740" y="2532076"/>
            <a:ext cx="149945" cy="82140"/>
          </a:xfrm>
          <a:custGeom>
            <a:avLst/>
            <a:gdLst>
              <a:gd name="T0" fmla="*/ 2147483647 w 10000"/>
              <a:gd name="T1" fmla="*/ 11717197 h 9595"/>
              <a:gd name="T2" fmla="*/ 2117831042 w 10000"/>
              <a:gd name="T3" fmla="*/ 1864984 h 9595"/>
              <a:gd name="T4" fmla="*/ 1670018673 w 10000"/>
              <a:gd name="T5" fmla="*/ 1985706 h 9595"/>
              <a:gd name="T6" fmla="*/ 1192608324 w 10000"/>
              <a:gd name="T7" fmla="*/ 11717197 h 9595"/>
              <a:gd name="T8" fmla="*/ 954346452 w 10000"/>
              <a:gd name="T9" fmla="*/ 56295023 h 9595"/>
              <a:gd name="T10" fmla="*/ 0 w 10000"/>
              <a:gd name="T11" fmla="*/ 100895271 h 9595"/>
              <a:gd name="T12" fmla="*/ 238705181 w 10000"/>
              <a:gd name="T13" fmla="*/ 145472777 h 9595"/>
              <a:gd name="T14" fmla="*/ 413599734 w 10000"/>
              <a:gd name="T15" fmla="*/ 172255509 h 9595"/>
              <a:gd name="T16" fmla="*/ 852527046 w 10000"/>
              <a:gd name="T17" fmla="*/ 192499706 h 9595"/>
              <a:gd name="T18" fmla="*/ 1872358309 w 10000"/>
              <a:gd name="T19" fmla="*/ 165736637 h 9595"/>
              <a:gd name="T20" fmla="*/ 2147483647 w 10000"/>
              <a:gd name="T21" fmla="*/ 153539079 h 9595"/>
              <a:gd name="T22" fmla="*/ 2147483647 w 10000"/>
              <a:gd name="T23" fmla="*/ 109902201 h 9595"/>
              <a:gd name="T24" fmla="*/ 2147483647 w 10000"/>
              <a:gd name="T25" fmla="*/ 118909553 h 9595"/>
              <a:gd name="T26" fmla="*/ 2147483647 w 10000"/>
              <a:gd name="T27" fmla="*/ 99771804 h 9595"/>
              <a:gd name="T28" fmla="*/ 2147483647 w 10000"/>
              <a:gd name="T29" fmla="*/ 78603679 h 9595"/>
              <a:gd name="T30" fmla="*/ 2147483647 w 10000"/>
              <a:gd name="T31" fmla="*/ 43215616 h 9595"/>
              <a:gd name="T32" fmla="*/ 2147483647 w 10000"/>
              <a:gd name="T33" fmla="*/ 24356051 h 9595"/>
              <a:gd name="T34" fmla="*/ 2147483647 w 10000"/>
              <a:gd name="T35" fmla="*/ 11717197 h 9595"/>
              <a:gd name="T36" fmla="*/ 2147483647 w 10000"/>
              <a:gd name="T37" fmla="*/ 11717197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3" name="Freeform 592"/>
          <p:cNvSpPr>
            <a:spLocks/>
          </p:cNvSpPr>
          <p:nvPr/>
        </p:nvSpPr>
        <p:spPr bwMode="auto">
          <a:xfrm>
            <a:off x="4779535" y="2744893"/>
            <a:ext cx="205281" cy="166148"/>
          </a:xfrm>
          <a:custGeom>
            <a:avLst/>
            <a:gdLst>
              <a:gd name="T0" fmla="*/ 2147483647 w 10000"/>
              <a:gd name="T1" fmla="*/ 293810106 h 10000"/>
              <a:gd name="T2" fmla="*/ 1846282842 w 10000"/>
              <a:gd name="T3" fmla="*/ 293810106 h 10000"/>
              <a:gd name="T4" fmla="*/ 0 w 10000"/>
              <a:gd name="T5" fmla="*/ 0 h 10000"/>
              <a:gd name="T6" fmla="*/ 0 w 10000"/>
              <a:gd name="T7" fmla="*/ 587019553 h 10000"/>
              <a:gd name="T8" fmla="*/ 924200281 w 10000"/>
              <a:gd name="T9" fmla="*/ 1468447271 h 10000"/>
              <a:gd name="T10" fmla="*/ 1379187541 w 10000"/>
              <a:gd name="T11" fmla="*/ 2147483647 h 10000"/>
              <a:gd name="T12" fmla="*/ 924200281 w 10000"/>
              <a:gd name="T13" fmla="*/ 2147483647 h 10000"/>
              <a:gd name="T14" fmla="*/ 1846282842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1761659502 h 10000"/>
              <a:gd name="T42" fmla="*/ 2147483647 w 10000"/>
              <a:gd name="T43" fmla="*/ 587019553 h 10000"/>
              <a:gd name="T44" fmla="*/ 2147483647 w 10000"/>
              <a:gd name="T45" fmla="*/ 0 h 10000"/>
              <a:gd name="T46" fmla="*/ 2147483647 w 10000"/>
              <a:gd name="T47" fmla="*/ 29381010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4" name="Freeform 593"/>
          <p:cNvSpPr>
            <a:spLocks/>
          </p:cNvSpPr>
          <p:nvPr/>
        </p:nvSpPr>
        <p:spPr bwMode="auto">
          <a:xfrm>
            <a:off x="4322560" y="2610482"/>
            <a:ext cx="128524" cy="76540"/>
          </a:xfrm>
          <a:custGeom>
            <a:avLst/>
            <a:gdLst>
              <a:gd name="T0" fmla="*/ 1523412940 w 10000"/>
              <a:gd name="T1" fmla="*/ 20703172 h 11466"/>
              <a:gd name="T2" fmla="*/ 1384973249 w 10000"/>
              <a:gd name="T3" fmla="*/ 13260037 h 11466"/>
              <a:gd name="T4" fmla="*/ 1107889269 w 10000"/>
              <a:gd name="T5" fmla="*/ 5816929 h 11466"/>
              <a:gd name="T6" fmla="*/ 705952907 w 10000"/>
              <a:gd name="T7" fmla="*/ 11598732 h 11466"/>
              <a:gd name="T8" fmla="*/ 629180878 w 10000"/>
              <a:gd name="T9" fmla="*/ 0 h 11466"/>
              <a:gd name="T10" fmla="*/ 415505657 w 10000"/>
              <a:gd name="T11" fmla="*/ 11182239 h 11466"/>
              <a:gd name="T12" fmla="*/ 0 w 10000"/>
              <a:gd name="T13" fmla="*/ 35589387 h 11466"/>
              <a:gd name="T14" fmla="*/ 0 w 10000"/>
              <a:gd name="T15" fmla="*/ 50474506 h 11466"/>
              <a:gd name="T16" fmla="*/ 277065955 w 10000"/>
              <a:gd name="T17" fmla="*/ 50474506 h 11466"/>
              <a:gd name="T18" fmla="*/ 408729233 w 10000"/>
              <a:gd name="T19" fmla="*/ 68272305 h 11466"/>
              <a:gd name="T20" fmla="*/ 553945349 w 10000"/>
              <a:gd name="T21" fmla="*/ 65360750 h 11466"/>
              <a:gd name="T22" fmla="*/ 860112323 w 10000"/>
              <a:gd name="T23" fmla="*/ 53797304 h 11466"/>
              <a:gd name="T24" fmla="*/ 1019100903 w 10000"/>
              <a:gd name="T25" fmla="*/ 60412870 h 11466"/>
              <a:gd name="T26" fmla="*/ 1523412940 w 10000"/>
              <a:gd name="T27" fmla="*/ 50474506 h 11466"/>
              <a:gd name="T28" fmla="*/ 1800478906 w 10000"/>
              <a:gd name="T29" fmla="*/ 43031399 h 11466"/>
              <a:gd name="T30" fmla="*/ 1938918597 w 10000"/>
              <a:gd name="T31" fmla="*/ 43031399 h 11466"/>
              <a:gd name="T32" fmla="*/ 1800478906 w 10000"/>
              <a:gd name="T33" fmla="*/ 35589387 h 11466"/>
              <a:gd name="T34" fmla="*/ 1523412940 w 10000"/>
              <a:gd name="T35" fmla="*/ 20703172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5" name="Freeform 594"/>
          <p:cNvSpPr>
            <a:spLocks/>
          </p:cNvSpPr>
          <p:nvPr/>
        </p:nvSpPr>
        <p:spPr bwMode="auto">
          <a:xfrm>
            <a:off x="4258298" y="2438734"/>
            <a:ext cx="80327" cy="87741"/>
          </a:xfrm>
          <a:custGeom>
            <a:avLst/>
            <a:gdLst>
              <a:gd name="T0" fmla="*/ 43091458 w 10056"/>
              <a:gd name="T1" fmla="*/ 105833347 h 10000"/>
              <a:gd name="T2" fmla="*/ 60516545 w 10056"/>
              <a:gd name="T3" fmla="*/ 148181948 h 10000"/>
              <a:gd name="T4" fmla="*/ 95382098 w 10056"/>
              <a:gd name="T5" fmla="*/ 169343381 h 10000"/>
              <a:gd name="T6" fmla="*/ 127165973 w 10056"/>
              <a:gd name="T7" fmla="*/ 196710131 h 10000"/>
              <a:gd name="T8" fmla="*/ 159904912 w 10056"/>
              <a:gd name="T9" fmla="*/ 231533339 h 10000"/>
              <a:gd name="T10" fmla="*/ 180375846 w 10056"/>
              <a:gd name="T11" fmla="*/ 174299266 h 10000"/>
              <a:gd name="T12" fmla="*/ 168237950 w 10056"/>
              <a:gd name="T13" fmla="*/ 131951061 h 10000"/>
              <a:gd name="T14" fmla="*/ 181386826 w 10056"/>
              <a:gd name="T15" fmla="*/ 75990916 h 10000"/>
              <a:gd name="T16" fmla="*/ 155827284 w 10056"/>
              <a:gd name="T17" fmla="*/ 54825744 h 10000"/>
              <a:gd name="T18" fmla="*/ 130232265 w 10056"/>
              <a:gd name="T19" fmla="*/ 42323709 h 10000"/>
              <a:gd name="T20" fmla="*/ 95382098 w 10056"/>
              <a:gd name="T21" fmla="*/ 21161829 h 10000"/>
              <a:gd name="T22" fmla="*/ 60516545 w 10056"/>
              <a:gd name="T23" fmla="*/ 21161829 h 10000"/>
              <a:gd name="T24" fmla="*/ 43091458 w 10056"/>
              <a:gd name="T25" fmla="*/ 0 h 10000"/>
              <a:gd name="T26" fmla="*/ 8243820 w 10056"/>
              <a:gd name="T27" fmla="*/ 21161829 h 10000"/>
              <a:gd name="T28" fmla="*/ 0 w 10056"/>
              <a:gd name="T29" fmla="*/ 22481897 h 10000"/>
              <a:gd name="T30" fmla="*/ 16414107 w 10056"/>
              <a:gd name="T31" fmla="*/ 79716022 h 10000"/>
              <a:gd name="T32" fmla="*/ 43091458 w 10056"/>
              <a:gd name="T33" fmla="*/ 1058333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6" name="Freeform 595"/>
          <p:cNvSpPr>
            <a:spLocks/>
          </p:cNvSpPr>
          <p:nvPr/>
        </p:nvSpPr>
        <p:spPr bwMode="auto">
          <a:xfrm rot="21133526">
            <a:off x="4518916" y="2645952"/>
            <a:ext cx="99964" cy="5600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7" name="Freeform 596"/>
          <p:cNvSpPr>
            <a:spLocks/>
          </p:cNvSpPr>
          <p:nvPr/>
        </p:nvSpPr>
        <p:spPr bwMode="auto">
          <a:xfrm>
            <a:off x="4524271" y="2657153"/>
            <a:ext cx="160655" cy="175482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8" name="Freeform 597"/>
          <p:cNvSpPr>
            <a:spLocks/>
          </p:cNvSpPr>
          <p:nvPr/>
        </p:nvSpPr>
        <p:spPr bwMode="auto">
          <a:xfrm>
            <a:off x="4590319" y="2718758"/>
            <a:ext cx="110674" cy="115743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99" name="Freeform 598"/>
          <p:cNvSpPr>
            <a:spLocks/>
          </p:cNvSpPr>
          <p:nvPr/>
        </p:nvSpPr>
        <p:spPr bwMode="auto">
          <a:xfrm rot="286500">
            <a:off x="4670646" y="2789698"/>
            <a:ext cx="49981" cy="69073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0" name="Freeform 599"/>
          <p:cNvSpPr>
            <a:spLocks/>
          </p:cNvSpPr>
          <p:nvPr/>
        </p:nvSpPr>
        <p:spPr bwMode="auto">
          <a:xfrm>
            <a:off x="4672431" y="2670220"/>
            <a:ext cx="80327" cy="67206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1" name="Freeform 600"/>
          <p:cNvSpPr>
            <a:spLocks/>
          </p:cNvSpPr>
          <p:nvPr/>
        </p:nvSpPr>
        <p:spPr bwMode="auto">
          <a:xfrm>
            <a:off x="4686712" y="2731826"/>
            <a:ext cx="112458" cy="113876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2" name="Freeform 601"/>
          <p:cNvSpPr>
            <a:spLocks/>
          </p:cNvSpPr>
          <p:nvPr/>
        </p:nvSpPr>
        <p:spPr bwMode="auto">
          <a:xfrm>
            <a:off x="4717057" y="2802765"/>
            <a:ext cx="44627" cy="57871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3" name="Freeform 602"/>
          <p:cNvSpPr>
            <a:spLocks/>
          </p:cNvSpPr>
          <p:nvPr/>
        </p:nvSpPr>
        <p:spPr bwMode="auto">
          <a:xfrm>
            <a:off x="4736693" y="2834501"/>
            <a:ext cx="73187" cy="70939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4" name="Freeform 603"/>
          <p:cNvSpPr>
            <a:spLocks/>
          </p:cNvSpPr>
          <p:nvPr/>
        </p:nvSpPr>
        <p:spPr bwMode="auto">
          <a:xfrm>
            <a:off x="4692067" y="2823300"/>
            <a:ext cx="60692" cy="128812"/>
          </a:xfrm>
          <a:custGeom>
            <a:avLst/>
            <a:gdLst>
              <a:gd name="T0" fmla="*/ 0 w 444747"/>
              <a:gd name="T1" fmla="*/ 6 h 900169"/>
              <a:gd name="T2" fmla="*/ 3 w 444747"/>
              <a:gd name="T3" fmla="*/ 8 h 900169"/>
              <a:gd name="T4" fmla="*/ 3 w 444747"/>
              <a:gd name="T5" fmla="*/ 19 h 900169"/>
              <a:gd name="T6" fmla="*/ 7 w 444747"/>
              <a:gd name="T7" fmla="*/ 24 h 900169"/>
              <a:gd name="T8" fmla="*/ 8 w 444747"/>
              <a:gd name="T9" fmla="*/ 22 h 900169"/>
              <a:gd name="T10" fmla="*/ 10 w 444747"/>
              <a:gd name="T11" fmla="*/ 18 h 900169"/>
              <a:gd name="T12" fmla="*/ 9 w 444747"/>
              <a:gd name="T13" fmla="*/ 16 h 900169"/>
              <a:gd name="T14" fmla="*/ 12 w 444747"/>
              <a:gd name="T15" fmla="*/ 15 h 900169"/>
              <a:gd name="T16" fmla="*/ 8 w 444747"/>
              <a:gd name="T17" fmla="*/ 13 h 900169"/>
              <a:gd name="T18" fmla="*/ 8 w 444747"/>
              <a:gd name="T19" fmla="*/ 7 h 900169"/>
              <a:gd name="T20" fmla="*/ 5 w 444747"/>
              <a:gd name="T21" fmla="*/ 0 h 900169"/>
              <a:gd name="T22" fmla="*/ 0 w 444747"/>
              <a:gd name="T23" fmla="*/ 6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5" name="Freeform 604"/>
          <p:cNvSpPr>
            <a:spLocks/>
          </p:cNvSpPr>
          <p:nvPr/>
        </p:nvSpPr>
        <p:spPr bwMode="auto">
          <a:xfrm>
            <a:off x="3829884" y="2252051"/>
            <a:ext cx="123168" cy="19228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6" name="Freeform 605"/>
          <p:cNvSpPr>
            <a:spLocks/>
          </p:cNvSpPr>
          <p:nvPr/>
        </p:nvSpPr>
        <p:spPr bwMode="auto">
          <a:xfrm>
            <a:off x="5604231" y="682052"/>
            <a:ext cx="490890" cy="655256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7" name="Freeform 606"/>
          <p:cNvSpPr>
            <a:spLocks/>
          </p:cNvSpPr>
          <p:nvPr/>
        </p:nvSpPr>
        <p:spPr bwMode="auto">
          <a:xfrm>
            <a:off x="5313267" y="4537046"/>
            <a:ext cx="187432" cy="406968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8" name="Freeform 607"/>
          <p:cNvSpPr>
            <a:spLocks/>
          </p:cNvSpPr>
          <p:nvPr/>
        </p:nvSpPr>
        <p:spPr bwMode="auto">
          <a:xfrm>
            <a:off x="8774494" y="5474192"/>
            <a:ext cx="201711" cy="240821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9" name="Freeform 608"/>
          <p:cNvSpPr>
            <a:spLocks/>
          </p:cNvSpPr>
          <p:nvPr/>
        </p:nvSpPr>
        <p:spPr bwMode="auto">
          <a:xfrm>
            <a:off x="8949430" y="5257640"/>
            <a:ext cx="141019" cy="237087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0" name="Freeform 609"/>
          <p:cNvSpPr>
            <a:spLocks/>
          </p:cNvSpPr>
          <p:nvPr/>
        </p:nvSpPr>
        <p:spPr bwMode="auto">
          <a:xfrm>
            <a:off x="7282186" y="4520245"/>
            <a:ext cx="1112090" cy="883008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1" name="Freeform 610"/>
          <p:cNvSpPr>
            <a:spLocks/>
          </p:cNvSpPr>
          <p:nvPr/>
        </p:nvSpPr>
        <p:spPr bwMode="auto">
          <a:xfrm>
            <a:off x="8155078" y="5455524"/>
            <a:ext cx="98178" cy="14001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2" name="Freeform 611"/>
          <p:cNvSpPr>
            <a:spLocks/>
          </p:cNvSpPr>
          <p:nvPr/>
        </p:nvSpPr>
        <p:spPr bwMode="auto">
          <a:xfrm>
            <a:off x="2341146" y="2449934"/>
            <a:ext cx="178505" cy="210952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3" name="Freeform 612"/>
          <p:cNvSpPr>
            <a:spLocks/>
          </p:cNvSpPr>
          <p:nvPr/>
        </p:nvSpPr>
        <p:spPr bwMode="auto">
          <a:xfrm>
            <a:off x="1918087" y="3616701"/>
            <a:ext cx="192786" cy="5600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4" name="Freeform 613"/>
          <p:cNvSpPr>
            <a:spLocks/>
          </p:cNvSpPr>
          <p:nvPr/>
        </p:nvSpPr>
        <p:spPr bwMode="auto">
          <a:xfrm>
            <a:off x="4461795" y="2996915"/>
            <a:ext cx="87467" cy="541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5" name="Freeform 614"/>
          <p:cNvSpPr>
            <a:spLocks/>
          </p:cNvSpPr>
          <p:nvPr/>
        </p:nvSpPr>
        <p:spPr bwMode="auto">
          <a:xfrm>
            <a:off x="4363615" y="2892373"/>
            <a:ext cx="35701" cy="72806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6" name="Freeform 615"/>
          <p:cNvSpPr>
            <a:spLocks/>
          </p:cNvSpPr>
          <p:nvPr/>
        </p:nvSpPr>
        <p:spPr bwMode="auto">
          <a:xfrm>
            <a:off x="4354691" y="2817700"/>
            <a:ext cx="44625" cy="5600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Freeform 616"/>
          <p:cNvSpPr>
            <a:spLocks/>
          </p:cNvSpPr>
          <p:nvPr/>
        </p:nvSpPr>
        <p:spPr bwMode="auto">
          <a:xfrm>
            <a:off x="5252574" y="3024917"/>
            <a:ext cx="44627" cy="9334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>
            <a:spLocks noChangeArrowheads="1"/>
          </p:cNvSpPr>
          <p:nvPr/>
        </p:nvSpPr>
        <p:spPr bwMode="auto">
          <a:xfrm>
            <a:off x="5095489" y="3297473"/>
            <a:ext cx="0" cy="3734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9" name="Freeform 618"/>
          <p:cNvSpPr>
            <a:spLocks/>
          </p:cNvSpPr>
          <p:nvPr/>
        </p:nvSpPr>
        <p:spPr bwMode="auto">
          <a:xfrm>
            <a:off x="4804526" y="2849435"/>
            <a:ext cx="553367" cy="210952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808041496 h 10000"/>
              <a:gd name="T22" fmla="*/ 2147483647 w 10616"/>
              <a:gd name="T23" fmla="*/ 808041496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808041496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808041496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0" name="Freeform 619"/>
          <p:cNvSpPr>
            <a:spLocks/>
          </p:cNvSpPr>
          <p:nvPr/>
        </p:nvSpPr>
        <p:spPr bwMode="auto">
          <a:xfrm>
            <a:off x="4684926" y="2197914"/>
            <a:ext cx="178505" cy="126944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1" name="Freeform 620"/>
          <p:cNvSpPr>
            <a:spLocks/>
          </p:cNvSpPr>
          <p:nvPr/>
        </p:nvSpPr>
        <p:spPr bwMode="auto">
          <a:xfrm>
            <a:off x="4763469" y="2022432"/>
            <a:ext cx="133880" cy="119477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2" name="Freeform 621"/>
          <p:cNvSpPr>
            <a:spLocks/>
          </p:cNvSpPr>
          <p:nvPr/>
        </p:nvSpPr>
        <p:spPr bwMode="auto">
          <a:xfrm>
            <a:off x="4693852" y="2106439"/>
            <a:ext cx="214207" cy="126944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3" name="Freeform 622"/>
          <p:cNvSpPr>
            <a:spLocks/>
          </p:cNvSpPr>
          <p:nvPr/>
        </p:nvSpPr>
        <p:spPr bwMode="auto">
          <a:xfrm>
            <a:off x="3628172" y="3693241"/>
            <a:ext cx="166011" cy="130678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4" name="Freeform 623"/>
          <p:cNvSpPr>
            <a:spLocks/>
          </p:cNvSpPr>
          <p:nvPr/>
        </p:nvSpPr>
        <p:spPr bwMode="auto">
          <a:xfrm>
            <a:off x="4313634" y="3024917"/>
            <a:ext cx="116030" cy="227753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5" name="Freeform 624"/>
          <p:cNvSpPr>
            <a:spLocks/>
          </p:cNvSpPr>
          <p:nvPr/>
        </p:nvSpPr>
        <p:spPr bwMode="auto">
          <a:xfrm>
            <a:off x="3744201" y="3079055"/>
            <a:ext cx="333805" cy="266955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6" name="Freeform 625"/>
          <p:cNvSpPr>
            <a:spLocks/>
          </p:cNvSpPr>
          <p:nvPr/>
        </p:nvSpPr>
        <p:spPr bwMode="auto">
          <a:xfrm>
            <a:off x="3644238" y="3346012"/>
            <a:ext cx="230272" cy="209085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7" name="Freeform 626"/>
          <p:cNvSpPr>
            <a:spLocks/>
          </p:cNvSpPr>
          <p:nvPr/>
        </p:nvSpPr>
        <p:spPr bwMode="auto">
          <a:xfrm>
            <a:off x="3874510" y="3878057"/>
            <a:ext cx="167795" cy="173615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>
            <a:spLocks noChangeArrowheads="1"/>
          </p:cNvSpPr>
          <p:nvPr/>
        </p:nvSpPr>
        <p:spPr bwMode="auto">
          <a:xfrm>
            <a:off x="3863800" y="3346012"/>
            <a:ext cx="10710" cy="2800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9" name="Freeform 628"/>
          <p:cNvSpPr>
            <a:spLocks/>
          </p:cNvSpPr>
          <p:nvPr/>
        </p:nvSpPr>
        <p:spPr bwMode="auto">
          <a:xfrm>
            <a:off x="5506053" y="3013717"/>
            <a:ext cx="28561" cy="20536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0" name="Freeform 629"/>
          <p:cNvSpPr>
            <a:spLocks/>
          </p:cNvSpPr>
          <p:nvPr/>
        </p:nvSpPr>
        <p:spPr bwMode="auto">
          <a:xfrm>
            <a:off x="5464997" y="2968912"/>
            <a:ext cx="16065" cy="2800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1" name="Freeform 630"/>
          <p:cNvSpPr>
            <a:spLocks/>
          </p:cNvSpPr>
          <p:nvPr/>
        </p:nvSpPr>
        <p:spPr bwMode="auto">
          <a:xfrm>
            <a:off x="4684926" y="1307438"/>
            <a:ext cx="299890" cy="688860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2" name="Freeform 631"/>
          <p:cNvSpPr>
            <a:spLocks/>
          </p:cNvSpPr>
          <p:nvPr/>
        </p:nvSpPr>
        <p:spPr bwMode="auto">
          <a:xfrm>
            <a:off x="4993742" y="2399531"/>
            <a:ext cx="17850" cy="9333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3" name="Freeform 632"/>
          <p:cNvSpPr>
            <a:spLocks/>
          </p:cNvSpPr>
          <p:nvPr/>
        </p:nvSpPr>
        <p:spPr bwMode="auto">
          <a:xfrm>
            <a:off x="4879499" y="534572"/>
            <a:ext cx="4264502" cy="2387670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4" name="Freeform 633"/>
          <p:cNvSpPr>
            <a:spLocks/>
          </p:cNvSpPr>
          <p:nvPr/>
        </p:nvSpPr>
        <p:spPr bwMode="auto">
          <a:xfrm>
            <a:off x="5534613" y="3024917"/>
            <a:ext cx="80328" cy="9334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5" name="Freeform 634"/>
          <p:cNvSpPr>
            <a:spLocks/>
          </p:cNvSpPr>
          <p:nvPr/>
        </p:nvSpPr>
        <p:spPr bwMode="auto">
          <a:xfrm>
            <a:off x="5411445" y="2252051"/>
            <a:ext cx="1137082" cy="834472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6" name="Freeform 635"/>
          <p:cNvSpPr>
            <a:spLocks/>
          </p:cNvSpPr>
          <p:nvPr/>
        </p:nvSpPr>
        <p:spPr bwMode="auto">
          <a:xfrm>
            <a:off x="5481062" y="2996916"/>
            <a:ext cx="24991" cy="16800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>
            <a:spLocks noChangeArrowheads="1"/>
          </p:cNvSpPr>
          <p:nvPr/>
        </p:nvSpPr>
        <p:spPr bwMode="auto">
          <a:xfrm>
            <a:off x="4561757" y="2563812"/>
            <a:ext cx="10710" cy="1866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15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8" name="Freeform 637"/>
          <p:cNvSpPr>
            <a:spLocks/>
          </p:cNvSpPr>
          <p:nvPr/>
        </p:nvSpPr>
        <p:spPr bwMode="auto">
          <a:xfrm>
            <a:off x="4238662" y="1204764"/>
            <a:ext cx="730089" cy="901676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39" name="Freeform 638"/>
          <p:cNvSpPr>
            <a:spLocks/>
          </p:cNvSpPr>
          <p:nvPr/>
        </p:nvSpPr>
        <p:spPr bwMode="auto">
          <a:xfrm>
            <a:off x="4413598" y="1380245"/>
            <a:ext cx="360581" cy="862473"/>
          </a:xfrm>
          <a:custGeom>
            <a:avLst/>
            <a:gdLst>
              <a:gd name="T0" fmla="*/ 329757991 w 10000"/>
              <a:gd name="T1" fmla="*/ 900343932 h 9895"/>
              <a:gd name="T2" fmla="*/ 321712352 w 10000"/>
              <a:gd name="T3" fmla="*/ 642988176 h 9895"/>
              <a:gd name="T4" fmla="*/ 305620110 w 10000"/>
              <a:gd name="T5" fmla="*/ 257355682 h 9895"/>
              <a:gd name="T6" fmla="*/ 281514137 w 10000"/>
              <a:gd name="T7" fmla="*/ 214195752 h 9895"/>
              <a:gd name="T8" fmla="*/ 249329623 w 10000"/>
              <a:gd name="T9" fmla="*/ 0 h 9895"/>
              <a:gd name="T10" fmla="*/ 233237382 w 10000"/>
              <a:gd name="T11" fmla="*/ 128677878 h 9895"/>
              <a:gd name="T12" fmla="*/ 217145140 w 10000"/>
              <a:gd name="T13" fmla="*/ 214195752 h 9895"/>
              <a:gd name="T14" fmla="*/ 176947920 w 10000"/>
              <a:gd name="T15" fmla="*/ 385627008 h 9895"/>
              <a:gd name="T16" fmla="*/ 144763406 w 10000"/>
              <a:gd name="T17" fmla="*/ 471551434 h 9895"/>
              <a:gd name="T18" fmla="*/ 144763406 w 10000"/>
              <a:gd name="T19" fmla="*/ 685741627 h 9895"/>
              <a:gd name="T20" fmla="*/ 112612851 w 10000"/>
              <a:gd name="T21" fmla="*/ 1028615184 h 9895"/>
              <a:gd name="T22" fmla="*/ 88473944 w 10000"/>
              <a:gd name="T23" fmla="*/ 1328729803 h 9895"/>
              <a:gd name="T24" fmla="*/ 80428336 w 10000"/>
              <a:gd name="T25" fmla="*/ 1586085559 h 9895"/>
              <a:gd name="T26" fmla="*/ 48243854 w 10000"/>
              <a:gd name="T27" fmla="*/ 1757522301 h 9895"/>
              <a:gd name="T28" fmla="*/ 32184514 w 10000"/>
              <a:gd name="T29" fmla="*/ 1971718053 h 9895"/>
              <a:gd name="T30" fmla="*/ 32184514 w 10000"/>
              <a:gd name="T31" fmla="*/ 2147483647 h 9895"/>
              <a:gd name="T32" fmla="*/ 32184514 w 10000"/>
              <a:gd name="T33" fmla="*/ 2147483647 h 9895"/>
              <a:gd name="T34" fmla="*/ 32184514 w 10000"/>
              <a:gd name="T35" fmla="*/ 2147483647 h 9895"/>
              <a:gd name="T36" fmla="*/ 8045607 w 10000"/>
              <a:gd name="T37" fmla="*/ 2147483647 h 9895"/>
              <a:gd name="T38" fmla="*/ 16092241 w 10000"/>
              <a:gd name="T39" fmla="*/ 2147483647 h 9895"/>
              <a:gd name="T40" fmla="*/ 57377416 w 10000"/>
              <a:gd name="T41" fmla="*/ 2147483647 h 9895"/>
              <a:gd name="T42" fmla="*/ 62950940 w 10000"/>
              <a:gd name="T43" fmla="*/ 2147483647 h 9895"/>
              <a:gd name="T44" fmla="*/ 80428336 w 10000"/>
              <a:gd name="T45" fmla="*/ 2147483647 h 9895"/>
              <a:gd name="T46" fmla="*/ 104566217 w 10000"/>
              <a:gd name="T47" fmla="*/ 2147483647 h 9895"/>
              <a:gd name="T48" fmla="*/ 144763406 w 10000"/>
              <a:gd name="T49" fmla="*/ 2147483647 h 9895"/>
              <a:gd name="T50" fmla="*/ 152810071 w 10000"/>
              <a:gd name="T51" fmla="*/ 2147483647 h 9895"/>
              <a:gd name="T52" fmla="*/ 193040161 w 10000"/>
              <a:gd name="T53" fmla="*/ 2147483647 h 9895"/>
              <a:gd name="T54" fmla="*/ 184994553 w 10000"/>
              <a:gd name="T55" fmla="*/ 2147483647 h 9895"/>
              <a:gd name="T56" fmla="*/ 168902312 w 10000"/>
              <a:gd name="T57" fmla="*/ 2147483647 h 9895"/>
              <a:gd name="T58" fmla="*/ 193040161 w 10000"/>
              <a:gd name="T59" fmla="*/ 1971718053 h 9895"/>
              <a:gd name="T60" fmla="*/ 265421864 w 10000"/>
              <a:gd name="T61" fmla="*/ 1714768849 h 9895"/>
              <a:gd name="T62" fmla="*/ 265421864 w 10000"/>
              <a:gd name="T63" fmla="*/ 1457407681 h 9895"/>
              <a:gd name="T64" fmla="*/ 305620110 w 10000"/>
              <a:gd name="T65" fmla="*/ 1157293062 h 9895"/>
              <a:gd name="T66" fmla="*/ 329757991 w 10000"/>
              <a:gd name="T67" fmla="*/ 1157293062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0" name="Freeform 639"/>
          <p:cNvSpPr>
            <a:spLocks/>
          </p:cNvSpPr>
          <p:nvPr/>
        </p:nvSpPr>
        <p:spPr bwMode="auto">
          <a:xfrm>
            <a:off x="4722414" y="2399532"/>
            <a:ext cx="501601" cy="337895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1" name="Freeform 640"/>
          <p:cNvSpPr>
            <a:spLocks/>
          </p:cNvSpPr>
          <p:nvPr/>
        </p:nvSpPr>
        <p:spPr bwMode="auto">
          <a:xfrm>
            <a:off x="5011592" y="2399532"/>
            <a:ext cx="62477" cy="35469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2" name="Freeform 641"/>
          <p:cNvSpPr>
            <a:spLocks/>
          </p:cNvSpPr>
          <p:nvPr/>
        </p:nvSpPr>
        <p:spPr bwMode="auto">
          <a:xfrm>
            <a:off x="4659936" y="2252051"/>
            <a:ext cx="87468" cy="5600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3" name="Freeform 642"/>
          <p:cNvSpPr>
            <a:spLocks/>
          </p:cNvSpPr>
          <p:nvPr/>
        </p:nvSpPr>
        <p:spPr bwMode="auto">
          <a:xfrm>
            <a:off x="4501067" y="2280054"/>
            <a:ext cx="273113" cy="255755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4" name="Freeform 643"/>
          <p:cNvSpPr>
            <a:spLocks/>
          </p:cNvSpPr>
          <p:nvPr/>
        </p:nvSpPr>
        <p:spPr bwMode="auto">
          <a:xfrm>
            <a:off x="3769192" y="3435619"/>
            <a:ext cx="458759" cy="451772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5" name="Freeform 644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6" name="Freeform 645"/>
          <p:cNvSpPr>
            <a:spLocks/>
          </p:cNvSpPr>
          <p:nvPr/>
        </p:nvSpPr>
        <p:spPr bwMode="auto">
          <a:xfrm>
            <a:off x="4501067" y="3823918"/>
            <a:ext cx="35701" cy="145612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7" name="Freeform 646"/>
          <p:cNvSpPr>
            <a:spLocks/>
          </p:cNvSpPr>
          <p:nvPr/>
        </p:nvSpPr>
        <p:spPr bwMode="auto">
          <a:xfrm>
            <a:off x="4572468" y="4841339"/>
            <a:ext cx="448049" cy="416301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48" name="Freeform 647"/>
          <p:cNvSpPr>
            <a:spLocks/>
          </p:cNvSpPr>
          <p:nvPr/>
        </p:nvSpPr>
        <p:spPr bwMode="auto">
          <a:xfrm>
            <a:off x="4447514" y="4354097"/>
            <a:ext cx="335591" cy="350963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9" name="Freeform 648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0" name="Freeform 649"/>
          <p:cNvSpPr>
            <a:spLocks/>
          </p:cNvSpPr>
          <p:nvPr/>
        </p:nvSpPr>
        <p:spPr bwMode="auto">
          <a:xfrm>
            <a:off x="3972689" y="3739912"/>
            <a:ext cx="210636" cy="16614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1" name="Freeform 650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2" name="Freeform 651"/>
          <p:cNvSpPr>
            <a:spLocks/>
          </p:cNvSpPr>
          <p:nvPr/>
        </p:nvSpPr>
        <p:spPr bwMode="auto">
          <a:xfrm>
            <a:off x="4111923" y="3861255"/>
            <a:ext cx="26775" cy="7467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3" name="Freeform 652"/>
          <p:cNvSpPr>
            <a:spLocks/>
          </p:cNvSpPr>
          <p:nvPr/>
        </p:nvSpPr>
        <p:spPr bwMode="auto">
          <a:xfrm>
            <a:off x="4024456" y="3868724"/>
            <a:ext cx="114243" cy="154947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4" name="Freeform 653"/>
          <p:cNvSpPr>
            <a:spLocks/>
          </p:cNvSpPr>
          <p:nvPr/>
        </p:nvSpPr>
        <p:spPr bwMode="auto">
          <a:xfrm>
            <a:off x="4368971" y="4128212"/>
            <a:ext cx="132095" cy="15308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5" name="Freeform 654"/>
          <p:cNvSpPr>
            <a:spLocks/>
          </p:cNvSpPr>
          <p:nvPr/>
        </p:nvSpPr>
        <p:spPr bwMode="auto">
          <a:xfrm>
            <a:off x="4138698" y="3812717"/>
            <a:ext cx="71402" cy="184816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6" name="Freeform 655"/>
          <p:cNvSpPr>
            <a:spLocks/>
          </p:cNvSpPr>
          <p:nvPr/>
        </p:nvSpPr>
        <p:spPr bwMode="auto">
          <a:xfrm>
            <a:off x="4138698" y="3629768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7" name="Freeform 656"/>
          <p:cNvSpPr>
            <a:spLocks/>
          </p:cNvSpPr>
          <p:nvPr/>
        </p:nvSpPr>
        <p:spPr bwMode="auto">
          <a:xfrm>
            <a:off x="56272" y="1146890"/>
            <a:ext cx="2383053" cy="1708146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8" name="Freeform 657"/>
          <p:cNvSpPr>
            <a:spLocks/>
          </p:cNvSpPr>
          <p:nvPr/>
        </p:nvSpPr>
        <p:spPr bwMode="auto">
          <a:xfrm>
            <a:off x="1536086" y="3752979"/>
            <a:ext cx="124954" cy="132546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9" name="Freeform 658"/>
          <p:cNvSpPr>
            <a:spLocks/>
          </p:cNvSpPr>
          <p:nvPr/>
        </p:nvSpPr>
        <p:spPr bwMode="auto">
          <a:xfrm>
            <a:off x="1580712" y="3874323"/>
            <a:ext cx="107103" cy="8214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0" name="Freeform 659"/>
          <p:cNvSpPr>
            <a:spLocks/>
          </p:cNvSpPr>
          <p:nvPr/>
        </p:nvSpPr>
        <p:spPr bwMode="auto">
          <a:xfrm>
            <a:off x="1784208" y="3838853"/>
            <a:ext cx="326665" cy="448066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connsiteX0" fmla="*/ 10000 w 10000"/>
              <a:gd name="connsiteY0" fmla="*/ 8293 h 11045"/>
              <a:gd name="connsiteX1" fmla="*/ 10000 w 10000"/>
              <a:gd name="connsiteY1" fmla="*/ 8293 h 11045"/>
              <a:gd name="connsiteX2" fmla="*/ 10000 w 10000"/>
              <a:gd name="connsiteY2" fmla="*/ 6585 h 11045"/>
              <a:gd name="connsiteX3" fmla="*/ 9459 w 10000"/>
              <a:gd name="connsiteY3" fmla="*/ 5610 h 11045"/>
              <a:gd name="connsiteX4" fmla="*/ 9730 w 10000"/>
              <a:gd name="connsiteY4" fmla="*/ 5122 h 11045"/>
              <a:gd name="connsiteX5" fmla="*/ 8378 w 10000"/>
              <a:gd name="connsiteY5" fmla="*/ 4878 h 11045"/>
              <a:gd name="connsiteX6" fmla="*/ 5676 w 10000"/>
              <a:gd name="connsiteY6" fmla="*/ 3902 h 11045"/>
              <a:gd name="connsiteX7" fmla="*/ 5135 w 10000"/>
              <a:gd name="connsiteY7" fmla="*/ 2683 h 11045"/>
              <a:gd name="connsiteX8" fmla="*/ 5405 w 10000"/>
              <a:gd name="connsiteY8" fmla="*/ 732 h 11045"/>
              <a:gd name="connsiteX9" fmla="*/ 6486 w 10000"/>
              <a:gd name="connsiteY9" fmla="*/ 244 h 11045"/>
              <a:gd name="connsiteX10" fmla="*/ 6486 w 10000"/>
              <a:gd name="connsiteY10" fmla="*/ 0 h 11045"/>
              <a:gd name="connsiteX11" fmla="*/ 4595 w 10000"/>
              <a:gd name="connsiteY11" fmla="*/ 488 h 11045"/>
              <a:gd name="connsiteX12" fmla="*/ 3514 w 10000"/>
              <a:gd name="connsiteY12" fmla="*/ 976 h 11045"/>
              <a:gd name="connsiteX13" fmla="*/ 2973 w 10000"/>
              <a:gd name="connsiteY13" fmla="*/ 2195 h 11045"/>
              <a:gd name="connsiteX14" fmla="*/ 2432 w 10000"/>
              <a:gd name="connsiteY14" fmla="*/ 2439 h 11045"/>
              <a:gd name="connsiteX15" fmla="*/ 1622 w 10000"/>
              <a:gd name="connsiteY15" fmla="*/ 3171 h 11045"/>
              <a:gd name="connsiteX16" fmla="*/ 811 w 10000"/>
              <a:gd name="connsiteY16" fmla="*/ 3902 h 11045"/>
              <a:gd name="connsiteX17" fmla="*/ 1081 w 10000"/>
              <a:gd name="connsiteY17" fmla="*/ 4390 h 11045"/>
              <a:gd name="connsiteX18" fmla="*/ 1351 w 10000"/>
              <a:gd name="connsiteY18" fmla="*/ 5610 h 11045"/>
              <a:gd name="connsiteX19" fmla="*/ 1351 w 10000"/>
              <a:gd name="connsiteY19" fmla="*/ 6341 h 11045"/>
              <a:gd name="connsiteX20" fmla="*/ 1622 w 10000"/>
              <a:gd name="connsiteY20" fmla="*/ 7317 h 11045"/>
              <a:gd name="connsiteX21" fmla="*/ 541 w 10000"/>
              <a:gd name="connsiteY21" fmla="*/ 8049 h 11045"/>
              <a:gd name="connsiteX22" fmla="*/ 0 w 10000"/>
              <a:gd name="connsiteY22" fmla="*/ 8537 h 11045"/>
              <a:gd name="connsiteX23" fmla="*/ 2162 w 10000"/>
              <a:gd name="connsiteY23" fmla="*/ 9268 h 11045"/>
              <a:gd name="connsiteX24" fmla="*/ 7669 w 10000"/>
              <a:gd name="connsiteY24" fmla="*/ 11045 h 11045"/>
              <a:gd name="connsiteX0" fmla="*/ 10000 w 10000"/>
              <a:gd name="connsiteY0" fmla="*/ 8293 h 11941"/>
              <a:gd name="connsiteX1" fmla="*/ 10000 w 10000"/>
              <a:gd name="connsiteY1" fmla="*/ 8293 h 11941"/>
              <a:gd name="connsiteX2" fmla="*/ 10000 w 10000"/>
              <a:gd name="connsiteY2" fmla="*/ 6585 h 11941"/>
              <a:gd name="connsiteX3" fmla="*/ 9459 w 10000"/>
              <a:gd name="connsiteY3" fmla="*/ 5610 h 11941"/>
              <a:gd name="connsiteX4" fmla="*/ 9730 w 10000"/>
              <a:gd name="connsiteY4" fmla="*/ 5122 h 11941"/>
              <a:gd name="connsiteX5" fmla="*/ 8378 w 10000"/>
              <a:gd name="connsiteY5" fmla="*/ 4878 h 11941"/>
              <a:gd name="connsiteX6" fmla="*/ 5676 w 10000"/>
              <a:gd name="connsiteY6" fmla="*/ 3902 h 11941"/>
              <a:gd name="connsiteX7" fmla="*/ 5135 w 10000"/>
              <a:gd name="connsiteY7" fmla="*/ 2683 h 11941"/>
              <a:gd name="connsiteX8" fmla="*/ 5405 w 10000"/>
              <a:gd name="connsiteY8" fmla="*/ 732 h 11941"/>
              <a:gd name="connsiteX9" fmla="*/ 6486 w 10000"/>
              <a:gd name="connsiteY9" fmla="*/ 244 h 11941"/>
              <a:gd name="connsiteX10" fmla="*/ 6486 w 10000"/>
              <a:gd name="connsiteY10" fmla="*/ 0 h 11941"/>
              <a:gd name="connsiteX11" fmla="*/ 4595 w 10000"/>
              <a:gd name="connsiteY11" fmla="*/ 488 h 11941"/>
              <a:gd name="connsiteX12" fmla="*/ 3514 w 10000"/>
              <a:gd name="connsiteY12" fmla="*/ 976 h 11941"/>
              <a:gd name="connsiteX13" fmla="*/ 2973 w 10000"/>
              <a:gd name="connsiteY13" fmla="*/ 2195 h 11941"/>
              <a:gd name="connsiteX14" fmla="*/ 2432 w 10000"/>
              <a:gd name="connsiteY14" fmla="*/ 2439 h 11941"/>
              <a:gd name="connsiteX15" fmla="*/ 1622 w 10000"/>
              <a:gd name="connsiteY15" fmla="*/ 3171 h 11941"/>
              <a:gd name="connsiteX16" fmla="*/ 811 w 10000"/>
              <a:gd name="connsiteY16" fmla="*/ 3902 h 11941"/>
              <a:gd name="connsiteX17" fmla="*/ 1081 w 10000"/>
              <a:gd name="connsiteY17" fmla="*/ 4390 h 11941"/>
              <a:gd name="connsiteX18" fmla="*/ 1351 w 10000"/>
              <a:gd name="connsiteY18" fmla="*/ 5610 h 11941"/>
              <a:gd name="connsiteX19" fmla="*/ 1351 w 10000"/>
              <a:gd name="connsiteY19" fmla="*/ 6341 h 11941"/>
              <a:gd name="connsiteX20" fmla="*/ 1622 w 10000"/>
              <a:gd name="connsiteY20" fmla="*/ 7317 h 11941"/>
              <a:gd name="connsiteX21" fmla="*/ 541 w 10000"/>
              <a:gd name="connsiteY21" fmla="*/ 8049 h 11941"/>
              <a:gd name="connsiteX22" fmla="*/ 0 w 10000"/>
              <a:gd name="connsiteY22" fmla="*/ 8537 h 11941"/>
              <a:gd name="connsiteX23" fmla="*/ 2162 w 10000"/>
              <a:gd name="connsiteY23" fmla="*/ 9268 h 11941"/>
              <a:gd name="connsiteX24" fmla="*/ 7669 w 10000"/>
              <a:gd name="connsiteY24" fmla="*/ 11941 h 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00" h="11941">
                <a:moveTo>
                  <a:pt x="10000" y="8293"/>
                </a:moveTo>
                <a:lnTo>
                  <a:pt x="10000" y="8293"/>
                </a:lnTo>
                <a:lnTo>
                  <a:pt x="10000" y="6585"/>
                </a:lnTo>
                <a:lnTo>
                  <a:pt x="9459" y="5610"/>
                </a:lnTo>
                <a:cubicBezTo>
                  <a:pt x="9549" y="5447"/>
                  <a:pt x="9640" y="5285"/>
                  <a:pt x="9730" y="5122"/>
                </a:cubicBezTo>
                <a:lnTo>
                  <a:pt x="8378" y="4878"/>
                </a:lnTo>
                <a:lnTo>
                  <a:pt x="5676" y="3902"/>
                </a:lnTo>
                <a:lnTo>
                  <a:pt x="5135" y="2683"/>
                </a:lnTo>
                <a:lnTo>
                  <a:pt x="5405" y="732"/>
                </a:lnTo>
                <a:lnTo>
                  <a:pt x="6486" y="244"/>
                </a:lnTo>
                <a:lnTo>
                  <a:pt x="6486" y="0"/>
                </a:lnTo>
                <a:lnTo>
                  <a:pt x="4595" y="488"/>
                </a:lnTo>
                <a:lnTo>
                  <a:pt x="3514" y="976"/>
                </a:lnTo>
                <a:lnTo>
                  <a:pt x="2973" y="2195"/>
                </a:lnTo>
                <a:lnTo>
                  <a:pt x="2432" y="2439"/>
                </a:lnTo>
                <a:lnTo>
                  <a:pt x="1622" y="3171"/>
                </a:lnTo>
                <a:lnTo>
                  <a:pt x="811" y="3902"/>
                </a:lnTo>
                <a:lnTo>
                  <a:pt x="1081" y="4390"/>
                </a:lnTo>
                <a:lnTo>
                  <a:pt x="1351" y="5610"/>
                </a:lnTo>
                <a:lnTo>
                  <a:pt x="1351" y="6341"/>
                </a:lnTo>
                <a:lnTo>
                  <a:pt x="1622" y="7317"/>
                </a:lnTo>
                <a:lnTo>
                  <a:pt x="541" y="8049"/>
                </a:lnTo>
                <a:lnTo>
                  <a:pt x="0" y="8537"/>
                </a:lnTo>
                <a:lnTo>
                  <a:pt x="2162" y="9268"/>
                </a:lnTo>
                <a:cubicBezTo>
                  <a:pt x="3243" y="10000"/>
                  <a:pt x="7669" y="11941"/>
                  <a:pt x="7669" y="11941"/>
                </a:cubicBez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1" name="Freeform 660"/>
          <p:cNvSpPr>
            <a:spLocks/>
          </p:cNvSpPr>
          <p:nvPr/>
        </p:nvSpPr>
        <p:spPr bwMode="auto">
          <a:xfrm>
            <a:off x="716743" y="3192931"/>
            <a:ext cx="847902" cy="580584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2" name="Freeform 661"/>
          <p:cNvSpPr>
            <a:spLocks/>
          </p:cNvSpPr>
          <p:nvPr/>
        </p:nvSpPr>
        <p:spPr bwMode="auto">
          <a:xfrm rot="20747712">
            <a:off x="2103733" y="866867"/>
            <a:ext cx="913950" cy="1054757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3" name="Freeform 662"/>
          <p:cNvSpPr>
            <a:spLocks/>
          </p:cNvSpPr>
          <p:nvPr/>
        </p:nvSpPr>
        <p:spPr bwMode="auto">
          <a:xfrm>
            <a:off x="1016634" y="1150626"/>
            <a:ext cx="46412" cy="42937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4" name="Freeform 663"/>
          <p:cNvSpPr>
            <a:spLocks/>
          </p:cNvSpPr>
          <p:nvPr/>
        </p:nvSpPr>
        <p:spPr bwMode="auto">
          <a:xfrm>
            <a:off x="1412918" y="1497854"/>
            <a:ext cx="0" cy="5601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5" name="Freeform 664"/>
          <p:cNvSpPr>
            <a:spLocks/>
          </p:cNvSpPr>
          <p:nvPr/>
        </p:nvSpPr>
        <p:spPr bwMode="auto">
          <a:xfrm>
            <a:off x="1814554" y="1537058"/>
            <a:ext cx="3570" cy="7467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6" name="Freeform 665"/>
          <p:cNvSpPr>
            <a:spLocks/>
          </p:cNvSpPr>
          <p:nvPr/>
        </p:nvSpPr>
        <p:spPr bwMode="auto">
          <a:xfrm>
            <a:off x="1420056" y="1046082"/>
            <a:ext cx="16065" cy="16802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7" name="Freeform 666"/>
          <p:cNvSpPr>
            <a:spLocks/>
          </p:cNvSpPr>
          <p:nvPr/>
        </p:nvSpPr>
        <p:spPr bwMode="auto">
          <a:xfrm>
            <a:off x="1630693" y="1596798"/>
            <a:ext cx="162439" cy="141879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8" name="Freeform 667"/>
          <p:cNvSpPr>
            <a:spLocks/>
          </p:cNvSpPr>
          <p:nvPr/>
        </p:nvSpPr>
        <p:spPr bwMode="auto">
          <a:xfrm>
            <a:off x="1500383" y="1171161"/>
            <a:ext cx="672967" cy="47044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9" name="Freeform 668"/>
          <p:cNvSpPr>
            <a:spLocks/>
          </p:cNvSpPr>
          <p:nvPr/>
        </p:nvSpPr>
        <p:spPr bwMode="auto">
          <a:xfrm>
            <a:off x="918453" y="1092753"/>
            <a:ext cx="178505" cy="171748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0" name="Freeform 669"/>
          <p:cNvSpPr>
            <a:spLocks/>
          </p:cNvSpPr>
          <p:nvPr/>
        </p:nvSpPr>
        <p:spPr bwMode="auto">
          <a:xfrm>
            <a:off x="1107670" y="1029281"/>
            <a:ext cx="162440" cy="11014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1" name="Freeform 670"/>
          <p:cNvSpPr>
            <a:spLocks/>
          </p:cNvSpPr>
          <p:nvPr/>
        </p:nvSpPr>
        <p:spPr bwMode="auto">
          <a:xfrm>
            <a:off x="1039839" y="971410"/>
            <a:ext cx="123170" cy="72807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2" name="Freeform 671"/>
          <p:cNvSpPr>
            <a:spLocks/>
          </p:cNvSpPr>
          <p:nvPr/>
        </p:nvSpPr>
        <p:spPr bwMode="auto">
          <a:xfrm>
            <a:off x="1282606" y="1044216"/>
            <a:ext cx="103533" cy="95207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3" name="Freeform 672"/>
          <p:cNvSpPr>
            <a:spLocks/>
          </p:cNvSpPr>
          <p:nvPr/>
        </p:nvSpPr>
        <p:spPr bwMode="auto">
          <a:xfrm>
            <a:off x="1387925" y="1102088"/>
            <a:ext cx="41056" cy="54139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4" name="Freeform 673"/>
          <p:cNvSpPr>
            <a:spLocks/>
          </p:cNvSpPr>
          <p:nvPr/>
        </p:nvSpPr>
        <p:spPr bwMode="auto">
          <a:xfrm>
            <a:off x="1377215" y="1027414"/>
            <a:ext cx="242767" cy="121344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5" name="Freeform 674"/>
          <p:cNvSpPr>
            <a:spLocks/>
          </p:cNvSpPr>
          <p:nvPr/>
        </p:nvSpPr>
        <p:spPr bwMode="auto">
          <a:xfrm>
            <a:off x="1186213" y="950875"/>
            <a:ext cx="49981" cy="44804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6" name="Freeform 675"/>
          <p:cNvSpPr>
            <a:spLocks/>
          </p:cNvSpPr>
          <p:nvPr/>
        </p:nvSpPr>
        <p:spPr bwMode="auto">
          <a:xfrm flipV="1">
            <a:off x="1377215" y="667118"/>
            <a:ext cx="242767" cy="380831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7" name="Freeform 676"/>
          <p:cNvSpPr>
            <a:spLocks/>
          </p:cNvSpPr>
          <p:nvPr/>
        </p:nvSpPr>
        <p:spPr bwMode="auto">
          <a:xfrm>
            <a:off x="1382570" y="982610"/>
            <a:ext cx="41057" cy="20536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8" name="Freeform 677"/>
          <p:cNvSpPr>
            <a:spLocks/>
          </p:cNvSpPr>
          <p:nvPr/>
        </p:nvSpPr>
        <p:spPr bwMode="auto">
          <a:xfrm>
            <a:off x="1361149" y="928473"/>
            <a:ext cx="37487" cy="5600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9" name="Freeform 678"/>
          <p:cNvSpPr>
            <a:spLocks/>
          </p:cNvSpPr>
          <p:nvPr/>
        </p:nvSpPr>
        <p:spPr bwMode="auto">
          <a:xfrm>
            <a:off x="1286176" y="902337"/>
            <a:ext cx="67833" cy="80273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0" name="Freeform 679"/>
          <p:cNvSpPr>
            <a:spLocks/>
          </p:cNvSpPr>
          <p:nvPr/>
        </p:nvSpPr>
        <p:spPr bwMode="auto">
          <a:xfrm>
            <a:off x="1013063" y="1193562"/>
            <a:ext cx="303460" cy="27629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1" name="Freeform 680"/>
          <p:cNvSpPr>
            <a:spLocks/>
          </p:cNvSpPr>
          <p:nvPr/>
        </p:nvSpPr>
        <p:spPr bwMode="auto">
          <a:xfrm>
            <a:off x="3342562" y="1619198"/>
            <a:ext cx="148161" cy="59739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83" name="Group 682"/>
          <p:cNvGrpSpPr>
            <a:grpSpLocks/>
          </p:cNvGrpSpPr>
          <p:nvPr/>
        </p:nvGrpSpPr>
        <p:grpSpPr bwMode="auto">
          <a:xfrm>
            <a:off x="3874510" y="2076569"/>
            <a:ext cx="282039" cy="433104"/>
            <a:chOff x="2201" y="1250"/>
            <a:chExt cx="133" cy="193"/>
          </a:xfrm>
          <a:solidFill>
            <a:srgbClr val="0070C0"/>
          </a:solidFill>
        </p:grpSpPr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543767 w 24"/>
                <a:gd name="T1" fmla="*/ 2833725 h 47"/>
                <a:gd name="T2" fmla="*/ 371667 w 24"/>
                <a:gd name="T3" fmla="*/ 2675083 h 47"/>
                <a:gd name="T4" fmla="*/ 915658 w 24"/>
                <a:gd name="T5" fmla="*/ 2344646 h 47"/>
                <a:gd name="T6" fmla="*/ 826458 w 24"/>
                <a:gd name="T7" fmla="*/ 2028208 h 47"/>
                <a:gd name="T8" fmla="*/ 722154 w 24"/>
                <a:gd name="T9" fmla="*/ 1773736 h 47"/>
                <a:gd name="T10" fmla="*/ 282692 w 24"/>
                <a:gd name="T11" fmla="*/ 1773736 h 47"/>
                <a:gd name="T12" fmla="*/ 371667 w 24"/>
                <a:gd name="T13" fmla="*/ 1299416 h 47"/>
                <a:gd name="T14" fmla="*/ 89200 w 24"/>
                <a:gd name="T15" fmla="*/ 1457232 h 47"/>
                <a:gd name="T16" fmla="*/ 0 w 24"/>
                <a:gd name="T17" fmla="*/ 1044943 h 47"/>
                <a:gd name="T18" fmla="*/ 0 w 24"/>
                <a:gd name="T19" fmla="*/ 651445 h 47"/>
                <a:gd name="T20" fmla="*/ 89200 w 24"/>
                <a:gd name="T21" fmla="*/ 316438 h 47"/>
                <a:gd name="T22" fmla="*/ 460867 w 24"/>
                <a:gd name="T23" fmla="*/ 0 h 47"/>
                <a:gd name="T24" fmla="*/ 722154 w 24"/>
                <a:gd name="T25" fmla="*/ 77060 h 47"/>
                <a:gd name="T26" fmla="*/ 632950 w 24"/>
                <a:gd name="T27" fmla="*/ 493916 h 47"/>
                <a:gd name="T28" fmla="*/ 1177883 w 24"/>
                <a:gd name="T29" fmla="*/ 493916 h 47"/>
                <a:gd name="T30" fmla="*/ 1004638 w 24"/>
                <a:gd name="T31" fmla="*/ 887418 h 47"/>
                <a:gd name="T32" fmla="*/ 826458 w 24"/>
                <a:gd name="T33" fmla="*/ 1222355 h 47"/>
                <a:gd name="T34" fmla="*/ 1177883 w 24"/>
                <a:gd name="T35" fmla="*/ 1376492 h 47"/>
                <a:gd name="T36" fmla="*/ 1548613 w 24"/>
                <a:gd name="T37" fmla="*/ 1951148 h 47"/>
                <a:gd name="T38" fmla="*/ 1721929 w 24"/>
                <a:gd name="T39" fmla="*/ 2344646 h 47"/>
                <a:gd name="T40" fmla="*/ 1721929 w 24"/>
                <a:gd name="T41" fmla="*/ 2579252 h 47"/>
                <a:gd name="T42" fmla="*/ 2093613 w 24"/>
                <a:gd name="T43" fmla="*/ 2579252 h 47"/>
                <a:gd name="T44" fmla="*/ 2004342 w 24"/>
                <a:gd name="T45" fmla="*/ 3150228 h 47"/>
                <a:gd name="T46" fmla="*/ 2182796 w 24"/>
                <a:gd name="T47" fmla="*/ 3227223 h 47"/>
                <a:gd name="T48" fmla="*/ 1548613 w 24"/>
                <a:gd name="T49" fmla="*/ 3485436 h 47"/>
                <a:gd name="T50" fmla="*/ 1004638 w 24"/>
                <a:gd name="T51" fmla="*/ 3562497 h 47"/>
                <a:gd name="T52" fmla="*/ 722154 w 24"/>
                <a:gd name="T53" fmla="*/ 3644078 h 47"/>
                <a:gd name="T54" fmla="*/ 371667 w 24"/>
                <a:gd name="T55" fmla="*/ 3644078 h 47"/>
                <a:gd name="T56" fmla="*/ 89200 w 24"/>
                <a:gd name="T57" fmla="*/ 3721139 h 47"/>
                <a:gd name="T58" fmla="*/ 460867 w 24"/>
                <a:gd name="T59" fmla="*/ 3384752 h 47"/>
                <a:gd name="T60" fmla="*/ 543767 w 24"/>
                <a:gd name="T61" fmla="*/ 3073151 h 47"/>
                <a:gd name="T62" fmla="*/ 282692 w 24"/>
                <a:gd name="T63" fmla="*/ 299152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5" name="Freeform 684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000099"/>
            </a:solidFill>
            <a:ln w="9525" cap="flat" cmpd="sng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6" name="Freeform 685"/>
          <p:cNvSpPr>
            <a:spLocks/>
          </p:cNvSpPr>
          <p:nvPr/>
        </p:nvSpPr>
        <p:spPr bwMode="auto">
          <a:xfrm>
            <a:off x="4979460" y="3075322"/>
            <a:ext cx="82112" cy="52271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7" name="Freeform 686"/>
          <p:cNvSpPr>
            <a:spLocks/>
          </p:cNvSpPr>
          <p:nvPr/>
        </p:nvSpPr>
        <p:spPr bwMode="auto">
          <a:xfrm>
            <a:off x="7476755" y="3428151"/>
            <a:ext cx="35701" cy="11014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8" name="Freeform 687"/>
          <p:cNvSpPr>
            <a:spLocks/>
          </p:cNvSpPr>
          <p:nvPr/>
        </p:nvSpPr>
        <p:spPr bwMode="auto">
          <a:xfrm>
            <a:off x="7740944" y="3142528"/>
            <a:ext cx="51768" cy="8214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89" name="Freeform 688"/>
          <p:cNvSpPr>
            <a:spLocks/>
          </p:cNvSpPr>
          <p:nvPr/>
        </p:nvSpPr>
        <p:spPr bwMode="auto">
          <a:xfrm>
            <a:off x="7803420" y="2720624"/>
            <a:ext cx="387356" cy="440571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0" name="Freeform 689"/>
          <p:cNvSpPr>
            <a:spLocks/>
          </p:cNvSpPr>
          <p:nvPr/>
        </p:nvSpPr>
        <p:spPr bwMode="auto">
          <a:xfrm>
            <a:off x="8076534" y="2315523"/>
            <a:ext cx="69618" cy="360297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1" name="Freeform 690"/>
          <p:cNvSpPr>
            <a:spLocks/>
          </p:cNvSpPr>
          <p:nvPr/>
        </p:nvSpPr>
        <p:spPr bwMode="auto">
          <a:xfrm>
            <a:off x="7457121" y="3639103"/>
            <a:ext cx="158870" cy="229619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2" name="Freeform 691"/>
          <p:cNvSpPr>
            <a:spLocks/>
          </p:cNvSpPr>
          <p:nvPr/>
        </p:nvSpPr>
        <p:spPr bwMode="auto">
          <a:xfrm>
            <a:off x="7521383" y="3906058"/>
            <a:ext cx="130308" cy="108276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3" name="Line 449"/>
          <p:cNvSpPr>
            <a:spLocks noChangeShapeType="1"/>
          </p:cNvSpPr>
          <p:nvPr/>
        </p:nvSpPr>
        <p:spPr bwMode="auto">
          <a:xfrm>
            <a:off x="7414279" y="3659637"/>
            <a:ext cx="0" cy="0"/>
          </a:xfrm>
          <a:prstGeom prst="line">
            <a:avLst/>
          </a:prstGeom>
          <a:solidFill>
            <a:srgbClr val="0070C0"/>
          </a:solidFill>
          <a:ln w="0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4" name="Freeform 693"/>
          <p:cNvSpPr>
            <a:spLocks/>
          </p:cNvSpPr>
          <p:nvPr/>
        </p:nvSpPr>
        <p:spPr bwMode="auto">
          <a:xfrm>
            <a:off x="7635626" y="2983847"/>
            <a:ext cx="96393" cy="123210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5" name="Freeform 694"/>
          <p:cNvSpPr>
            <a:spLocks/>
          </p:cNvSpPr>
          <p:nvPr/>
        </p:nvSpPr>
        <p:spPr bwMode="auto">
          <a:xfrm>
            <a:off x="2330435" y="5022421"/>
            <a:ext cx="142805" cy="196017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6" name="Freeform 695"/>
          <p:cNvSpPr>
            <a:spLocks/>
          </p:cNvSpPr>
          <p:nvPr/>
        </p:nvSpPr>
        <p:spPr bwMode="auto">
          <a:xfrm>
            <a:off x="1714590" y="4210351"/>
            <a:ext cx="360581" cy="461105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7" name="Freeform 696"/>
          <p:cNvSpPr>
            <a:spLocks/>
          </p:cNvSpPr>
          <p:nvPr/>
        </p:nvSpPr>
        <p:spPr bwMode="auto">
          <a:xfrm>
            <a:off x="1930582" y="4772265"/>
            <a:ext cx="531947" cy="1114494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806443005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8" name="Freeform 697"/>
          <p:cNvSpPr>
            <a:spLocks/>
          </p:cNvSpPr>
          <p:nvPr/>
        </p:nvSpPr>
        <p:spPr bwMode="auto">
          <a:xfrm>
            <a:off x="1859179" y="4654655"/>
            <a:ext cx="273113" cy="1387051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000099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99" name="Freeform 698"/>
          <p:cNvSpPr>
            <a:spLocks/>
          </p:cNvSpPr>
          <p:nvPr/>
        </p:nvSpPr>
        <p:spPr bwMode="auto">
          <a:xfrm>
            <a:off x="2219762" y="4716261"/>
            <a:ext cx="224917" cy="22028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0" name="Freeform 699"/>
          <p:cNvSpPr>
            <a:spLocks/>
          </p:cNvSpPr>
          <p:nvPr/>
        </p:nvSpPr>
        <p:spPr bwMode="auto">
          <a:xfrm>
            <a:off x="4397532" y="2201649"/>
            <a:ext cx="55336" cy="113876"/>
          </a:xfrm>
          <a:custGeom>
            <a:avLst/>
            <a:gdLst>
              <a:gd name="T0" fmla="*/ 1 w 429209"/>
              <a:gd name="T1" fmla="*/ 16 h 839755"/>
              <a:gd name="T2" fmla="*/ 1 w 429209"/>
              <a:gd name="T3" fmla="*/ 11 h 839755"/>
              <a:gd name="T4" fmla="*/ 0 w 429209"/>
              <a:gd name="T5" fmla="*/ 11 h 839755"/>
              <a:gd name="T6" fmla="*/ 2 w 429209"/>
              <a:gd name="T7" fmla="*/ 3 h 839755"/>
              <a:gd name="T8" fmla="*/ 5 w 429209"/>
              <a:gd name="T9" fmla="*/ 3 h 839755"/>
              <a:gd name="T10" fmla="*/ 8 w 429209"/>
              <a:gd name="T11" fmla="*/ 0 h 839755"/>
              <a:gd name="T12" fmla="*/ 8 w 429209"/>
              <a:gd name="T13" fmla="*/ 5 h 839755"/>
              <a:gd name="T14" fmla="*/ 8 w 429209"/>
              <a:gd name="T15" fmla="*/ 8 h 839755"/>
              <a:gd name="T16" fmla="*/ 4 w 429209"/>
              <a:gd name="T17" fmla="*/ 13 h 839755"/>
              <a:gd name="T18" fmla="*/ 4 w 429209"/>
              <a:gd name="T19" fmla="*/ 17 h 839755"/>
              <a:gd name="T20" fmla="*/ 2 w 429209"/>
              <a:gd name="T21" fmla="*/ 16 h 839755"/>
              <a:gd name="T22" fmla="*/ 1 w 429209"/>
              <a:gd name="T23" fmla="*/ 16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1" name="Freeform 700"/>
          <p:cNvSpPr>
            <a:spLocks/>
          </p:cNvSpPr>
          <p:nvPr/>
        </p:nvSpPr>
        <p:spPr bwMode="auto">
          <a:xfrm>
            <a:off x="5306126" y="3618568"/>
            <a:ext cx="298105" cy="19415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2" name="Freeform 701"/>
          <p:cNvSpPr>
            <a:spLocks/>
          </p:cNvSpPr>
          <p:nvPr/>
        </p:nvSpPr>
        <p:spPr bwMode="auto">
          <a:xfrm>
            <a:off x="4808095" y="4639721"/>
            <a:ext cx="212422" cy="210951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3" name="Freeform 702"/>
          <p:cNvSpPr>
            <a:spLocks/>
          </p:cNvSpPr>
          <p:nvPr/>
        </p:nvSpPr>
        <p:spPr bwMode="auto">
          <a:xfrm>
            <a:off x="506107" y="2569412"/>
            <a:ext cx="1613692" cy="871809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4" name="Freeform 703"/>
          <p:cNvSpPr>
            <a:spLocks/>
          </p:cNvSpPr>
          <p:nvPr/>
        </p:nvSpPr>
        <p:spPr bwMode="auto">
          <a:xfrm>
            <a:off x="6418214" y="3243337"/>
            <a:ext cx="240982" cy="141879"/>
          </a:xfrm>
          <a:custGeom>
            <a:avLst/>
            <a:gdLst>
              <a:gd name="T0" fmla="*/ 2147483647 w 10000"/>
              <a:gd name="T1" fmla="*/ 243402179 h 11631"/>
              <a:gd name="T2" fmla="*/ 2147483647 w 10000"/>
              <a:gd name="T3" fmla="*/ 201909865 h 11631"/>
              <a:gd name="T4" fmla="*/ 1716206681 w 10000"/>
              <a:gd name="T5" fmla="*/ 52554460 h 11631"/>
              <a:gd name="T6" fmla="*/ 729640913 w 10000"/>
              <a:gd name="T7" fmla="*/ 0 h 11631"/>
              <a:gd name="T8" fmla="*/ 0 w 10000"/>
              <a:gd name="T9" fmla="*/ 216853640 h 11631"/>
              <a:gd name="T10" fmla="*/ 2147483647 w 10000"/>
              <a:gd name="T11" fmla="*/ 419168950 h 11631"/>
              <a:gd name="T12" fmla="*/ 2147483647 w 10000"/>
              <a:gd name="T13" fmla="*/ 463190339 h 11631"/>
              <a:gd name="T14" fmla="*/ 2147483647 w 10000"/>
              <a:gd name="T15" fmla="*/ 525135769 h 11631"/>
              <a:gd name="T16" fmla="*/ 2147483647 w 10000"/>
              <a:gd name="T17" fmla="*/ 393253317 h 11631"/>
              <a:gd name="T18" fmla="*/ 2147483647 w 10000"/>
              <a:gd name="T19" fmla="*/ 366976575 h 11631"/>
              <a:gd name="T20" fmla="*/ 2147483647 w 10000"/>
              <a:gd name="T21" fmla="*/ 305167054 h 11631"/>
              <a:gd name="T22" fmla="*/ 2147483647 w 10000"/>
              <a:gd name="T23" fmla="*/ 298981436 h 11631"/>
              <a:gd name="T24" fmla="*/ 2147483647 w 10000"/>
              <a:gd name="T25" fmla="*/ 24340217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5" name="Freeform 704"/>
          <p:cNvSpPr>
            <a:spLocks/>
          </p:cNvSpPr>
          <p:nvPr/>
        </p:nvSpPr>
        <p:spPr bwMode="auto">
          <a:xfrm>
            <a:off x="6959085" y="3620435"/>
            <a:ext cx="249908" cy="47044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" name="Freeform 705"/>
          <p:cNvSpPr>
            <a:spLocks/>
          </p:cNvSpPr>
          <p:nvPr/>
        </p:nvSpPr>
        <p:spPr bwMode="auto">
          <a:xfrm>
            <a:off x="7215814" y="3995141"/>
            <a:ext cx="255263" cy="311760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7" name="Freeform 706"/>
          <p:cNvSpPr>
            <a:spLocks/>
          </p:cNvSpPr>
          <p:nvPr/>
        </p:nvSpPr>
        <p:spPr bwMode="auto">
          <a:xfrm>
            <a:off x="7437160" y="4150088"/>
            <a:ext cx="158870" cy="203483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8" name="Freeform 707"/>
          <p:cNvSpPr>
            <a:spLocks/>
          </p:cNvSpPr>
          <p:nvPr/>
        </p:nvSpPr>
        <p:spPr bwMode="auto">
          <a:xfrm>
            <a:off x="7076579" y="4381574"/>
            <a:ext cx="298104" cy="70939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9" name="Freeform 708"/>
          <p:cNvSpPr>
            <a:spLocks/>
          </p:cNvSpPr>
          <p:nvPr/>
        </p:nvSpPr>
        <p:spPr bwMode="auto">
          <a:xfrm>
            <a:off x="5555709" y="3425760"/>
            <a:ext cx="133879" cy="91474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0" name="Freeform 709"/>
          <p:cNvSpPr>
            <a:spLocks/>
          </p:cNvSpPr>
          <p:nvPr/>
        </p:nvSpPr>
        <p:spPr bwMode="auto">
          <a:xfrm>
            <a:off x="7840582" y="4135153"/>
            <a:ext cx="242767" cy="218418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1" name="Freeform 710"/>
          <p:cNvSpPr>
            <a:spLocks/>
          </p:cNvSpPr>
          <p:nvPr/>
        </p:nvSpPr>
        <p:spPr bwMode="auto">
          <a:xfrm>
            <a:off x="6096579" y="3020660"/>
            <a:ext cx="821127" cy="1047290"/>
          </a:xfrm>
          <a:custGeom>
            <a:avLst/>
            <a:gdLst>
              <a:gd name="T0" fmla="*/ 639173 w 10736"/>
              <a:gd name="T1" fmla="*/ 413856 h 10000"/>
              <a:gd name="T2" fmla="*/ 649104 w 10736"/>
              <a:gd name="T3" fmla="*/ 463284 h 10000"/>
              <a:gd name="T4" fmla="*/ 730250 w 10736"/>
              <a:gd name="T5" fmla="*/ 360688 h 10000"/>
              <a:gd name="T6" fmla="*/ 720523 w 10736"/>
              <a:gd name="T7" fmla="*/ 301019 h 10000"/>
              <a:gd name="T8" fmla="*/ 683929 w 10736"/>
              <a:gd name="T9" fmla="*/ 248474 h 10000"/>
              <a:gd name="T10" fmla="*/ 617271 w 10736"/>
              <a:gd name="T11" fmla="*/ 226209 h 10000"/>
              <a:gd name="T12" fmla="*/ 598089 w 10736"/>
              <a:gd name="T13" fmla="*/ 287927 h 10000"/>
              <a:gd name="T14" fmla="*/ 573875 w 10736"/>
              <a:gd name="T15" fmla="*/ 308054 h 10000"/>
              <a:gd name="T16" fmla="*/ 561971 w 10736"/>
              <a:gd name="T17" fmla="*/ 280446 h 10000"/>
              <a:gd name="T18" fmla="*/ 493408 w 10736"/>
              <a:gd name="T19" fmla="*/ 280713 h 10000"/>
              <a:gd name="T20" fmla="*/ 463072 w 10736"/>
              <a:gd name="T21" fmla="*/ 308856 h 10000"/>
              <a:gd name="T22" fmla="*/ 417499 w 10736"/>
              <a:gd name="T23" fmla="*/ 299505 h 10000"/>
              <a:gd name="T24" fmla="*/ 288400 w 10736"/>
              <a:gd name="T25" fmla="*/ 243309 h 10000"/>
              <a:gd name="T26" fmla="*/ 273232 w 10736"/>
              <a:gd name="T27" fmla="*/ 168410 h 10000"/>
              <a:gd name="T28" fmla="*/ 273232 w 10736"/>
              <a:gd name="T29" fmla="*/ 102952 h 10000"/>
              <a:gd name="T30" fmla="*/ 287924 w 10736"/>
              <a:gd name="T31" fmla="*/ 53524 h 10000"/>
              <a:gd name="T32" fmla="*/ 242895 w 10736"/>
              <a:gd name="T33" fmla="*/ 0 h 10000"/>
              <a:gd name="T34" fmla="*/ 220109 w 10736"/>
              <a:gd name="T35" fmla="*/ 9351 h 10000"/>
              <a:gd name="T36" fmla="*/ 144200 w 10736"/>
              <a:gd name="T37" fmla="*/ 37405 h 10000"/>
              <a:gd name="T38" fmla="*/ 166986 w 10736"/>
              <a:gd name="T39" fmla="*/ 102952 h 10000"/>
              <a:gd name="T40" fmla="*/ 136650 w 10736"/>
              <a:gd name="T41" fmla="*/ 187202 h 10000"/>
              <a:gd name="T42" fmla="*/ 60741 w 10736"/>
              <a:gd name="T43" fmla="*/ 271362 h 10000"/>
              <a:gd name="T44" fmla="*/ 53123 w 10736"/>
              <a:gd name="T45" fmla="*/ 336909 h 10000"/>
              <a:gd name="T46" fmla="*/ 45573 w 10736"/>
              <a:gd name="T47" fmla="*/ 393016 h 10000"/>
              <a:gd name="T48" fmla="*/ 0 w 10736"/>
              <a:gd name="T49" fmla="*/ 411719 h 10000"/>
              <a:gd name="T50" fmla="*/ 53123 w 10736"/>
              <a:gd name="T51" fmla="*/ 495968 h 10000"/>
              <a:gd name="T52" fmla="*/ 113795 w 10736"/>
              <a:gd name="T53" fmla="*/ 636325 h 10000"/>
              <a:gd name="T54" fmla="*/ 174536 w 10736"/>
              <a:gd name="T55" fmla="*/ 796987 h 10000"/>
              <a:gd name="T56" fmla="*/ 220109 w 10736"/>
              <a:gd name="T57" fmla="*/ 890588 h 10000"/>
              <a:gd name="T58" fmla="*/ 273232 w 10736"/>
              <a:gd name="T59" fmla="*/ 815690 h 10000"/>
              <a:gd name="T60" fmla="*/ 288400 w 10736"/>
              <a:gd name="T61" fmla="*/ 712827 h 10000"/>
              <a:gd name="T62" fmla="*/ 349141 w 10736"/>
              <a:gd name="T63" fmla="*/ 598920 h 10000"/>
              <a:gd name="T64" fmla="*/ 451577 w 10736"/>
              <a:gd name="T65" fmla="*/ 523220 h 10000"/>
              <a:gd name="T66" fmla="*/ 548368 w 10736"/>
              <a:gd name="T67" fmla="*/ 472546 h 10000"/>
              <a:gd name="T68" fmla="*/ 541022 w 10736"/>
              <a:gd name="T69" fmla="*/ 391235 h 10000"/>
              <a:gd name="T70" fmla="*/ 572106 w 10736"/>
              <a:gd name="T71" fmla="*/ 376541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2" name="Freeform 711"/>
          <p:cNvSpPr>
            <a:spLocks/>
          </p:cNvSpPr>
          <p:nvPr/>
        </p:nvSpPr>
        <p:spPr bwMode="auto">
          <a:xfrm>
            <a:off x="7069432" y="4088487"/>
            <a:ext cx="144589" cy="173616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3" name="Freeform 712"/>
          <p:cNvSpPr>
            <a:spLocks/>
          </p:cNvSpPr>
          <p:nvPr/>
        </p:nvSpPr>
        <p:spPr bwMode="auto">
          <a:xfrm>
            <a:off x="7108699" y="3550840"/>
            <a:ext cx="224917" cy="461106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4" name="Freeform 713"/>
          <p:cNvSpPr/>
          <p:nvPr/>
        </p:nvSpPr>
        <p:spPr>
          <a:xfrm>
            <a:off x="5493380" y="3339550"/>
            <a:ext cx="27432" cy="27432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5" name="Freeform 714"/>
          <p:cNvSpPr>
            <a:spLocks/>
          </p:cNvSpPr>
          <p:nvPr/>
        </p:nvSpPr>
        <p:spPr bwMode="auto">
          <a:xfrm>
            <a:off x="6179019" y="2352860"/>
            <a:ext cx="1695805" cy="1232104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7032 w 10000"/>
              <a:gd name="connsiteY24" fmla="*/ 1333 h 10000"/>
              <a:gd name="connsiteX25" fmla="*/ 6926 w 10000"/>
              <a:gd name="connsiteY25" fmla="*/ 1636 h 10000"/>
              <a:gd name="connsiteX26" fmla="*/ 6926 w 10000"/>
              <a:gd name="connsiteY26" fmla="*/ 2000 h 10000"/>
              <a:gd name="connsiteX27" fmla="*/ 7389 w 10000"/>
              <a:gd name="connsiteY27" fmla="*/ 2091 h 10000"/>
              <a:gd name="connsiteX28" fmla="*/ 7495 w 10000"/>
              <a:gd name="connsiteY28" fmla="*/ 2394 h 10000"/>
              <a:gd name="connsiteX29" fmla="*/ 7032 w 10000"/>
              <a:gd name="connsiteY29" fmla="*/ 2606 h 10000"/>
              <a:gd name="connsiteX30" fmla="*/ 6653 w 10000"/>
              <a:gd name="connsiteY30" fmla="*/ 2848 h 10000"/>
              <a:gd name="connsiteX31" fmla="*/ 6295 w 10000"/>
              <a:gd name="connsiteY31" fmla="*/ 3061 h 10000"/>
              <a:gd name="connsiteX32" fmla="*/ 6189 w 10000"/>
              <a:gd name="connsiteY32" fmla="*/ 3576 h 10000"/>
              <a:gd name="connsiteX33" fmla="*/ 5621 w 10000"/>
              <a:gd name="connsiteY33" fmla="*/ 3667 h 10000"/>
              <a:gd name="connsiteX34" fmla="*/ 5053 w 10000"/>
              <a:gd name="connsiteY34" fmla="*/ 4182 h 10000"/>
              <a:gd name="connsiteX35" fmla="*/ 4526 w 10000"/>
              <a:gd name="connsiteY35" fmla="*/ 3818 h 10000"/>
              <a:gd name="connsiteX36" fmla="*/ 3895 w 10000"/>
              <a:gd name="connsiteY36" fmla="*/ 3727 h 10000"/>
              <a:gd name="connsiteX37" fmla="*/ 3432 w 10000"/>
              <a:gd name="connsiteY37" fmla="*/ 3061 h 10000"/>
              <a:gd name="connsiteX38" fmla="*/ 2758 w 10000"/>
              <a:gd name="connsiteY38" fmla="*/ 2758 h 10000"/>
              <a:gd name="connsiteX39" fmla="*/ 2695 w 10000"/>
              <a:gd name="connsiteY39" fmla="*/ 2000 h 10000"/>
              <a:gd name="connsiteX40" fmla="*/ 2379 w 10000"/>
              <a:gd name="connsiteY40" fmla="*/ 1788 h 10000"/>
              <a:gd name="connsiteX41" fmla="*/ 2337 w 10000"/>
              <a:gd name="connsiteY41" fmla="*/ 1727 h 10000"/>
              <a:gd name="connsiteX42" fmla="*/ 2316 w 10000"/>
              <a:gd name="connsiteY42" fmla="*/ 1758 h 10000"/>
              <a:gd name="connsiteX43" fmla="*/ 2295 w 10000"/>
              <a:gd name="connsiteY43" fmla="*/ 1818 h 10000"/>
              <a:gd name="connsiteX44" fmla="*/ 2295 w 10000"/>
              <a:gd name="connsiteY44" fmla="*/ 1848 h 10000"/>
              <a:gd name="connsiteX45" fmla="*/ 2295 w 10000"/>
              <a:gd name="connsiteY45" fmla="*/ 1879 h 10000"/>
              <a:gd name="connsiteX46" fmla="*/ 2295 w 10000"/>
              <a:gd name="connsiteY46" fmla="*/ 1848 h 10000"/>
              <a:gd name="connsiteX47" fmla="*/ 2295 w 10000"/>
              <a:gd name="connsiteY47" fmla="*/ 1818 h 10000"/>
              <a:gd name="connsiteX48" fmla="*/ 2337 w 10000"/>
              <a:gd name="connsiteY48" fmla="*/ 1727 h 10000"/>
              <a:gd name="connsiteX49" fmla="*/ 2295 w 10000"/>
              <a:gd name="connsiteY49" fmla="*/ 1636 h 10000"/>
              <a:gd name="connsiteX50" fmla="*/ 2189 w 10000"/>
              <a:gd name="connsiteY50" fmla="*/ 1727 h 10000"/>
              <a:gd name="connsiteX51" fmla="*/ 2189 w 10000"/>
              <a:gd name="connsiteY51" fmla="*/ 1879 h 10000"/>
              <a:gd name="connsiteX52" fmla="*/ 2189 w 10000"/>
              <a:gd name="connsiteY52" fmla="*/ 1727 h 10000"/>
              <a:gd name="connsiteX53" fmla="*/ 2021 w 10000"/>
              <a:gd name="connsiteY53" fmla="*/ 1788 h 10000"/>
              <a:gd name="connsiteX54" fmla="*/ 1916 w 10000"/>
              <a:gd name="connsiteY54" fmla="*/ 2242 h 10000"/>
              <a:gd name="connsiteX55" fmla="*/ 1495 w 10000"/>
              <a:gd name="connsiteY55" fmla="*/ 2152 h 10000"/>
              <a:gd name="connsiteX56" fmla="*/ 1389 w 10000"/>
              <a:gd name="connsiteY56" fmla="*/ 2909 h 10000"/>
              <a:gd name="connsiteX57" fmla="*/ 1032 w 10000"/>
              <a:gd name="connsiteY57" fmla="*/ 3000 h 10000"/>
              <a:gd name="connsiteX58" fmla="*/ 926 w 10000"/>
              <a:gd name="connsiteY58" fmla="*/ 3879 h 10000"/>
              <a:gd name="connsiteX59" fmla="*/ 716 w 10000"/>
              <a:gd name="connsiteY59" fmla="*/ 4182 h 10000"/>
              <a:gd name="connsiteX60" fmla="*/ 463 w 10000"/>
              <a:gd name="connsiteY60" fmla="*/ 4485 h 10000"/>
              <a:gd name="connsiteX61" fmla="*/ 42 w 10000"/>
              <a:gd name="connsiteY61" fmla="*/ 4636 h 10000"/>
              <a:gd name="connsiteX62" fmla="*/ 0 w 10000"/>
              <a:gd name="connsiteY62" fmla="*/ 4939 h 10000"/>
              <a:gd name="connsiteX63" fmla="*/ 105 w 10000"/>
              <a:gd name="connsiteY63" fmla="*/ 5061 h 10000"/>
              <a:gd name="connsiteX64" fmla="*/ 147 w 10000"/>
              <a:gd name="connsiteY64" fmla="*/ 5303 h 10000"/>
              <a:gd name="connsiteX65" fmla="*/ 42 w 10000"/>
              <a:gd name="connsiteY65" fmla="*/ 5364 h 10000"/>
              <a:gd name="connsiteX66" fmla="*/ 147 w 10000"/>
              <a:gd name="connsiteY66" fmla="*/ 5515 h 10000"/>
              <a:gd name="connsiteX67" fmla="*/ 316 w 10000"/>
              <a:gd name="connsiteY67" fmla="*/ 5606 h 10000"/>
              <a:gd name="connsiteX68" fmla="*/ 463 w 10000"/>
              <a:gd name="connsiteY68" fmla="*/ 5909 h 10000"/>
              <a:gd name="connsiteX69" fmla="*/ 674 w 10000"/>
              <a:gd name="connsiteY69" fmla="*/ 5909 h 10000"/>
              <a:gd name="connsiteX70" fmla="*/ 989 w 10000"/>
              <a:gd name="connsiteY70" fmla="*/ 5909 h 10000"/>
              <a:gd name="connsiteX71" fmla="*/ 1032 w 10000"/>
              <a:gd name="connsiteY71" fmla="*/ 6030 h 10000"/>
              <a:gd name="connsiteX72" fmla="*/ 821 w 10000"/>
              <a:gd name="connsiteY72" fmla="*/ 6485 h 10000"/>
              <a:gd name="connsiteX73" fmla="*/ 884 w 10000"/>
              <a:gd name="connsiteY73" fmla="*/ 6727 h 10000"/>
              <a:gd name="connsiteX74" fmla="*/ 779 w 10000"/>
              <a:gd name="connsiteY74" fmla="*/ 6939 h 10000"/>
              <a:gd name="connsiteX75" fmla="*/ 884 w 10000"/>
              <a:gd name="connsiteY75" fmla="*/ 7242 h 10000"/>
              <a:gd name="connsiteX76" fmla="*/ 1137 w 10000"/>
              <a:gd name="connsiteY76" fmla="*/ 7394 h 10000"/>
              <a:gd name="connsiteX77" fmla="*/ 1095 w 10000"/>
              <a:gd name="connsiteY77" fmla="*/ 7455 h 10000"/>
              <a:gd name="connsiteX78" fmla="*/ 1200 w 10000"/>
              <a:gd name="connsiteY78" fmla="*/ 7455 h 10000"/>
              <a:gd name="connsiteX79" fmla="*/ 1558 w 10000"/>
              <a:gd name="connsiteY79" fmla="*/ 7697 h 10000"/>
              <a:gd name="connsiteX80" fmla="*/ 1874 w 10000"/>
              <a:gd name="connsiteY80" fmla="*/ 7909 h 10000"/>
              <a:gd name="connsiteX81" fmla="*/ 2189 w 10000"/>
              <a:gd name="connsiteY81" fmla="*/ 8000 h 10000"/>
              <a:gd name="connsiteX82" fmla="*/ 2295 w 10000"/>
              <a:gd name="connsiteY82" fmla="*/ 8121 h 10000"/>
              <a:gd name="connsiteX83" fmla="*/ 2379 w 10000"/>
              <a:gd name="connsiteY83" fmla="*/ 8121 h 10000"/>
              <a:gd name="connsiteX84" fmla="*/ 2547 w 10000"/>
              <a:gd name="connsiteY84" fmla="*/ 8273 h 10000"/>
              <a:gd name="connsiteX85" fmla="*/ 2758 w 10000"/>
              <a:gd name="connsiteY85" fmla="*/ 8273 h 10000"/>
              <a:gd name="connsiteX86" fmla="*/ 2968 w 10000"/>
              <a:gd name="connsiteY86" fmla="*/ 8273 h 10000"/>
              <a:gd name="connsiteX87" fmla="*/ 3116 w 10000"/>
              <a:gd name="connsiteY87" fmla="*/ 8000 h 10000"/>
              <a:gd name="connsiteX88" fmla="*/ 3326 w 10000"/>
              <a:gd name="connsiteY88" fmla="*/ 7758 h 10000"/>
              <a:gd name="connsiteX89" fmla="*/ 3579 w 10000"/>
              <a:gd name="connsiteY89" fmla="*/ 7758 h 10000"/>
              <a:gd name="connsiteX90" fmla="*/ 3789 w 10000"/>
              <a:gd name="connsiteY90" fmla="*/ 8000 h 10000"/>
              <a:gd name="connsiteX91" fmla="*/ 3895 w 10000"/>
              <a:gd name="connsiteY91" fmla="*/ 8000 h 10000"/>
              <a:gd name="connsiteX92" fmla="*/ 4000 w 10000"/>
              <a:gd name="connsiteY92" fmla="*/ 8061 h 10000"/>
              <a:gd name="connsiteX93" fmla="*/ 4063 w 10000"/>
              <a:gd name="connsiteY93" fmla="*/ 8424 h 10000"/>
              <a:gd name="connsiteX94" fmla="*/ 3958 w 10000"/>
              <a:gd name="connsiteY94" fmla="*/ 8879 h 10000"/>
              <a:gd name="connsiteX95" fmla="*/ 3958 w 10000"/>
              <a:gd name="connsiteY95" fmla="*/ 9030 h 10000"/>
              <a:gd name="connsiteX96" fmla="*/ 4105 w 10000"/>
              <a:gd name="connsiteY96" fmla="*/ 9091 h 10000"/>
              <a:gd name="connsiteX97" fmla="*/ 4211 w 10000"/>
              <a:gd name="connsiteY97" fmla="*/ 9333 h 10000"/>
              <a:gd name="connsiteX98" fmla="*/ 4211 w 10000"/>
              <a:gd name="connsiteY98" fmla="*/ 9485 h 10000"/>
              <a:gd name="connsiteX99" fmla="*/ 4463 w 10000"/>
              <a:gd name="connsiteY99" fmla="*/ 9636 h 10000"/>
              <a:gd name="connsiteX100" fmla="*/ 4421 w 10000"/>
              <a:gd name="connsiteY100" fmla="*/ 9697 h 10000"/>
              <a:gd name="connsiteX101" fmla="*/ 4674 w 10000"/>
              <a:gd name="connsiteY101" fmla="*/ 9636 h 10000"/>
              <a:gd name="connsiteX102" fmla="*/ 4737 w 10000"/>
              <a:gd name="connsiteY102" fmla="*/ 9333 h 10000"/>
              <a:gd name="connsiteX103" fmla="*/ 5263 w 10000"/>
              <a:gd name="connsiteY103" fmla="*/ 9333 h 10000"/>
              <a:gd name="connsiteX104" fmla="*/ 5453 w 10000"/>
              <a:gd name="connsiteY104" fmla="*/ 9545 h 10000"/>
              <a:gd name="connsiteX105" fmla="*/ 5516 w 10000"/>
              <a:gd name="connsiteY105" fmla="*/ 9788 h 10000"/>
              <a:gd name="connsiteX106" fmla="*/ 5621 w 10000"/>
              <a:gd name="connsiteY106" fmla="*/ 9697 h 10000"/>
              <a:gd name="connsiteX107" fmla="*/ 5979 w 10000"/>
              <a:gd name="connsiteY107" fmla="*/ 10000 h 10000"/>
              <a:gd name="connsiteX108" fmla="*/ 5979 w 10000"/>
              <a:gd name="connsiteY108" fmla="*/ 9788 h 10000"/>
              <a:gd name="connsiteX109" fmla="*/ 6400 w 10000"/>
              <a:gd name="connsiteY109" fmla="*/ 9545 h 10000"/>
              <a:gd name="connsiteX110" fmla="*/ 6442 w 10000"/>
              <a:gd name="connsiteY110" fmla="*/ 9485 h 10000"/>
              <a:gd name="connsiteX111" fmla="*/ 6547 w 10000"/>
              <a:gd name="connsiteY111" fmla="*/ 9394 h 10000"/>
              <a:gd name="connsiteX112" fmla="*/ 6653 w 10000"/>
              <a:gd name="connsiteY112" fmla="*/ 9485 h 10000"/>
              <a:gd name="connsiteX113" fmla="*/ 6863 w 10000"/>
              <a:gd name="connsiteY113" fmla="*/ 9333 h 10000"/>
              <a:gd name="connsiteX114" fmla="*/ 7137 w 10000"/>
              <a:gd name="connsiteY114" fmla="*/ 9091 h 10000"/>
              <a:gd name="connsiteX115" fmla="*/ 7389 w 10000"/>
              <a:gd name="connsiteY115" fmla="*/ 8818 h 10000"/>
              <a:gd name="connsiteX116" fmla="*/ 7495 w 10000"/>
              <a:gd name="connsiteY116" fmla="*/ 8515 h 10000"/>
              <a:gd name="connsiteX117" fmla="*/ 7642 w 10000"/>
              <a:gd name="connsiteY117" fmla="*/ 8212 h 10000"/>
              <a:gd name="connsiteX118" fmla="*/ 7811 w 10000"/>
              <a:gd name="connsiteY118" fmla="*/ 7758 h 10000"/>
              <a:gd name="connsiteX119" fmla="*/ 7811 w 10000"/>
              <a:gd name="connsiteY119" fmla="*/ 7545 h 10000"/>
              <a:gd name="connsiteX120" fmla="*/ 7747 w 10000"/>
              <a:gd name="connsiteY120" fmla="*/ 7394 h 10000"/>
              <a:gd name="connsiteX121" fmla="*/ 7811 w 10000"/>
              <a:gd name="connsiteY121" fmla="*/ 7152 h 10000"/>
              <a:gd name="connsiteX122" fmla="*/ 7747 w 10000"/>
              <a:gd name="connsiteY122" fmla="*/ 6879 h 10000"/>
              <a:gd name="connsiteX123" fmla="*/ 7495 w 10000"/>
              <a:gd name="connsiteY123" fmla="*/ 6121 h 10000"/>
              <a:gd name="connsiteX124" fmla="*/ 7537 w 10000"/>
              <a:gd name="connsiteY124" fmla="*/ 6030 h 10000"/>
              <a:gd name="connsiteX125" fmla="*/ 7747 w 10000"/>
              <a:gd name="connsiteY125" fmla="*/ 5667 h 10000"/>
              <a:gd name="connsiteX126" fmla="*/ 7916 w 10000"/>
              <a:gd name="connsiteY126" fmla="*/ 5606 h 10000"/>
              <a:gd name="connsiteX127" fmla="*/ 7937 w 10000"/>
              <a:gd name="connsiteY127" fmla="*/ 5576 h 10000"/>
              <a:gd name="connsiteX128" fmla="*/ 7937 w 10000"/>
              <a:gd name="connsiteY128" fmla="*/ 5515 h 10000"/>
              <a:gd name="connsiteX129" fmla="*/ 7916 w 10000"/>
              <a:gd name="connsiteY129" fmla="*/ 5455 h 10000"/>
              <a:gd name="connsiteX130" fmla="*/ 7642 w 10000"/>
              <a:gd name="connsiteY130" fmla="*/ 5364 h 10000"/>
              <a:gd name="connsiteX131" fmla="*/ 7495 w 10000"/>
              <a:gd name="connsiteY131" fmla="*/ 5455 h 10000"/>
              <a:gd name="connsiteX132" fmla="*/ 7389 w 10000"/>
              <a:gd name="connsiteY132" fmla="*/ 5364 h 10000"/>
              <a:gd name="connsiteX133" fmla="*/ 7284 w 10000"/>
              <a:gd name="connsiteY133" fmla="*/ 5152 h 10000"/>
              <a:gd name="connsiteX134" fmla="*/ 7179 w 10000"/>
              <a:gd name="connsiteY134" fmla="*/ 5000 h 10000"/>
              <a:gd name="connsiteX135" fmla="*/ 7432 w 10000"/>
              <a:gd name="connsiteY135" fmla="*/ 4848 h 10000"/>
              <a:gd name="connsiteX136" fmla="*/ 7600 w 10000"/>
              <a:gd name="connsiteY136" fmla="*/ 4636 h 10000"/>
              <a:gd name="connsiteX137" fmla="*/ 7853 w 10000"/>
              <a:gd name="connsiteY137" fmla="*/ 4394 h 10000"/>
              <a:gd name="connsiteX138" fmla="*/ 7958 w 10000"/>
              <a:gd name="connsiteY138" fmla="*/ 4394 h 10000"/>
              <a:gd name="connsiteX139" fmla="*/ 7811 w 10000"/>
              <a:gd name="connsiteY139" fmla="*/ 4697 h 10000"/>
              <a:gd name="connsiteX140" fmla="*/ 7916 w 10000"/>
              <a:gd name="connsiteY140" fmla="*/ 4848 h 10000"/>
              <a:gd name="connsiteX141" fmla="*/ 8021 w 10000"/>
              <a:gd name="connsiteY141" fmla="*/ 4788 h 10000"/>
              <a:gd name="connsiteX142" fmla="*/ 8274 w 10000"/>
              <a:gd name="connsiteY142" fmla="*/ 4636 h 10000"/>
              <a:gd name="connsiteX143" fmla="*/ 8337 w 10000"/>
              <a:gd name="connsiteY143" fmla="*/ 4303 h 10000"/>
              <a:gd name="connsiteX144" fmla="*/ 8484 w 10000"/>
              <a:gd name="connsiteY144" fmla="*/ 4121 h 10000"/>
              <a:gd name="connsiteX145" fmla="*/ 8632 w 10000"/>
              <a:gd name="connsiteY145" fmla="*/ 4273 h 10000"/>
              <a:gd name="connsiteX146" fmla="*/ 8611 w 10000"/>
              <a:gd name="connsiteY146" fmla="*/ 3970 h 10000"/>
              <a:gd name="connsiteX147" fmla="*/ 8821 w 10000"/>
              <a:gd name="connsiteY147" fmla="*/ 3788 h 10000"/>
              <a:gd name="connsiteX148" fmla="*/ 9095 w 10000"/>
              <a:gd name="connsiteY148" fmla="*/ 3848 h 10000"/>
              <a:gd name="connsiteX149" fmla="*/ 9221 w 10000"/>
              <a:gd name="connsiteY149" fmla="*/ 3727 h 10000"/>
              <a:gd name="connsiteX150" fmla="*/ 9368 w 10000"/>
              <a:gd name="connsiteY150" fmla="*/ 3818 h 10000"/>
              <a:gd name="connsiteX151" fmla="*/ 9474 w 10000"/>
              <a:gd name="connsiteY151" fmla="*/ 3000 h 10000"/>
              <a:gd name="connsiteX152" fmla="*/ 9726 w 10000"/>
              <a:gd name="connsiteY152" fmla="*/ 2909 h 10000"/>
              <a:gd name="connsiteX153" fmla="*/ 10000 w 10000"/>
              <a:gd name="connsiteY153" fmla="*/ 1788 h 10000"/>
              <a:gd name="connsiteX154" fmla="*/ 9368 w 10000"/>
              <a:gd name="connsiteY154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053 w 10000"/>
              <a:gd name="connsiteY23" fmla="*/ 1364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7100 w 10000"/>
              <a:gd name="connsiteY23" fmla="*/ 1319 h 10000"/>
              <a:gd name="connsiteX24" fmla="*/ 6926 w 10000"/>
              <a:gd name="connsiteY24" fmla="*/ 1636 h 10000"/>
              <a:gd name="connsiteX25" fmla="*/ 6926 w 10000"/>
              <a:gd name="connsiteY25" fmla="*/ 2000 h 10000"/>
              <a:gd name="connsiteX26" fmla="*/ 7389 w 10000"/>
              <a:gd name="connsiteY26" fmla="*/ 2091 h 10000"/>
              <a:gd name="connsiteX27" fmla="*/ 7495 w 10000"/>
              <a:gd name="connsiteY27" fmla="*/ 2394 h 10000"/>
              <a:gd name="connsiteX28" fmla="*/ 7032 w 10000"/>
              <a:gd name="connsiteY28" fmla="*/ 2606 h 10000"/>
              <a:gd name="connsiteX29" fmla="*/ 6653 w 10000"/>
              <a:gd name="connsiteY29" fmla="*/ 2848 h 10000"/>
              <a:gd name="connsiteX30" fmla="*/ 6295 w 10000"/>
              <a:gd name="connsiteY30" fmla="*/ 3061 h 10000"/>
              <a:gd name="connsiteX31" fmla="*/ 6189 w 10000"/>
              <a:gd name="connsiteY31" fmla="*/ 3576 h 10000"/>
              <a:gd name="connsiteX32" fmla="*/ 5621 w 10000"/>
              <a:gd name="connsiteY32" fmla="*/ 3667 h 10000"/>
              <a:gd name="connsiteX33" fmla="*/ 5053 w 10000"/>
              <a:gd name="connsiteY33" fmla="*/ 4182 h 10000"/>
              <a:gd name="connsiteX34" fmla="*/ 4526 w 10000"/>
              <a:gd name="connsiteY34" fmla="*/ 3818 h 10000"/>
              <a:gd name="connsiteX35" fmla="*/ 3895 w 10000"/>
              <a:gd name="connsiteY35" fmla="*/ 3727 h 10000"/>
              <a:gd name="connsiteX36" fmla="*/ 3432 w 10000"/>
              <a:gd name="connsiteY36" fmla="*/ 3061 h 10000"/>
              <a:gd name="connsiteX37" fmla="*/ 2758 w 10000"/>
              <a:gd name="connsiteY37" fmla="*/ 2758 h 10000"/>
              <a:gd name="connsiteX38" fmla="*/ 2695 w 10000"/>
              <a:gd name="connsiteY38" fmla="*/ 2000 h 10000"/>
              <a:gd name="connsiteX39" fmla="*/ 2379 w 10000"/>
              <a:gd name="connsiteY39" fmla="*/ 1788 h 10000"/>
              <a:gd name="connsiteX40" fmla="*/ 2337 w 10000"/>
              <a:gd name="connsiteY40" fmla="*/ 1727 h 10000"/>
              <a:gd name="connsiteX41" fmla="*/ 2316 w 10000"/>
              <a:gd name="connsiteY41" fmla="*/ 1758 h 10000"/>
              <a:gd name="connsiteX42" fmla="*/ 2295 w 10000"/>
              <a:gd name="connsiteY42" fmla="*/ 1818 h 10000"/>
              <a:gd name="connsiteX43" fmla="*/ 2295 w 10000"/>
              <a:gd name="connsiteY43" fmla="*/ 1848 h 10000"/>
              <a:gd name="connsiteX44" fmla="*/ 2295 w 10000"/>
              <a:gd name="connsiteY44" fmla="*/ 1879 h 10000"/>
              <a:gd name="connsiteX45" fmla="*/ 2295 w 10000"/>
              <a:gd name="connsiteY45" fmla="*/ 1848 h 10000"/>
              <a:gd name="connsiteX46" fmla="*/ 2295 w 10000"/>
              <a:gd name="connsiteY46" fmla="*/ 1818 h 10000"/>
              <a:gd name="connsiteX47" fmla="*/ 2337 w 10000"/>
              <a:gd name="connsiteY47" fmla="*/ 1727 h 10000"/>
              <a:gd name="connsiteX48" fmla="*/ 2295 w 10000"/>
              <a:gd name="connsiteY48" fmla="*/ 1636 h 10000"/>
              <a:gd name="connsiteX49" fmla="*/ 2189 w 10000"/>
              <a:gd name="connsiteY49" fmla="*/ 1727 h 10000"/>
              <a:gd name="connsiteX50" fmla="*/ 2189 w 10000"/>
              <a:gd name="connsiteY50" fmla="*/ 1879 h 10000"/>
              <a:gd name="connsiteX51" fmla="*/ 2189 w 10000"/>
              <a:gd name="connsiteY51" fmla="*/ 1727 h 10000"/>
              <a:gd name="connsiteX52" fmla="*/ 2021 w 10000"/>
              <a:gd name="connsiteY52" fmla="*/ 1788 h 10000"/>
              <a:gd name="connsiteX53" fmla="*/ 1916 w 10000"/>
              <a:gd name="connsiteY53" fmla="*/ 2242 h 10000"/>
              <a:gd name="connsiteX54" fmla="*/ 1495 w 10000"/>
              <a:gd name="connsiteY54" fmla="*/ 2152 h 10000"/>
              <a:gd name="connsiteX55" fmla="*/ 1389 w 10000"/>
              <a:gd name="connsiteY55" fmla="*/ 2909 h 10000"/>
              <a:gd name="connsiteX56" fmla="*/ 1032 w 10000"/>
              <a:gd name="connsiteY56" fmla="*/ 3000 h 10000"/>
              <a:gd name="connsiteX57" fmla="*/ 926 w 10000"/>
              <a:gd name="connsiteY57" fmla="*/ 3879 h 10000"/>
              <a:gd name="connsiteX58" fmla="*/ 716 w 10000"/>
              <a:gd name="connsiteY58" fmla="*/ 4182 h 10000"/>
              <a:gd name="connsiteX59" fmla="*/ 463 w 10000"/>
              <a:gd name="connsiteY59" fmla="*/ 4485 h 10000"/>
              <a:gd name="connsiteX60" fmla="*/ 42 w 10000"/>
              <a:gd name="connsiteY60" fmla="*/ 4636 h 10000"/>
              <a:gd name="connsiteX61" fmla="*/ 0 w 10000"/>
              <a:gd name="connsiteY61" fmla="*/ 4939 h 10000"/>
              <a:gd name="connsiteX62" fmla="*/ 105 w 10000"/>
              <a:gd name="connsiteY62" fmla="*/ 5061 h 10000"/>
              <a:gd name="connsiteX63" fmla="*/ 147 w 10000"/>
              <a:gd name="connsiteY63" fmla="*/ 5303 h 10000"/>
              <a:gd name="connsiteX64" fmla="*/ 42 w 10000"/>
              <a:gd name="connsiteY64" fmla="*/ 5364 h 10000"/>
              <a:gd name="connsiteX65" fmla="*/ 147 w 10000"/>
              <a:gd name="connsiteY65" fmla="*/ 5515 h 10000"/>
              <a:gd name="connsiteX66" fmla="*/ 316 w 10000"/>
              <a:gd name="connsiteY66" fmla="*/ 5606 h 10000"/>
              <a:gd name="connsiteX67" fmla="*/ 463 w 10000"/>
              <a:gd name="connsiteY67" fmla="*/ 5909 h 10000"/>
              <a:gd name="connsiteX68" fmla="*/ 674 w 10000"/>
              <a:gd name="connsiteY68" fmla="*/ 5909 h 10000"/>
              <a:gd name="connsiteX69" fmla="*/ 989 w 10000"/>
              <a:gd name="connsiteY69" fmla="*/ 5909 h 10000"/>
              <a:gd name="connsiteX70" fmla="*/ 1032 w 10000"/>
              <a:gd name="connsiteY70" fmla="*/ 6030 h 10000"/>
              <a:gd name="connsiteX71" fmla="*/ 821 w 10000"/>
              <a:gd name="connsiteY71" fmla="*/ 6485 h 10000"/>
              <a:gd name="connsiteX72" fmla="*/ 884 w 10000"/>
              <a:gd name="connsiteY72" fmla="*/ 6727 h 10000"/>
              <a:gd name="connsiteX73" fmla="*/ 779 w 10000"/>
              <a:gd name="connsiteY73" fmla="*/ 6939 h 10000"/>
              <a:gd name="connsiteX74" fmla="*/ 884 w 10000"/>
              <a:gd name="connsiteY74" fmla="*/ 7242 h 10000"/>
              <a:gd name="connsiteX75" fmla="*/ 1137 w 10000"/>
              <a:gd name="connsiteY75" fmla="*/ 7394 h 10000"/>
              <a:gd name="connsiteX76" fmla="*/ 1095 w 10000"/>
              <a:gd name="connsiteY76" fmla="*/ 7455 h 10000"/>
              <a:gd name="connsiteX77" fmla="*/ 1200 w 10000"/>
              <a:gd name="connsiteY77" fmla="*/ 7455 h 10000"/>
              <a:gd name="connsiteX78" fmla="*/ 1558 w 10000"/>
              <a:gd name="connsiteY78" fmla="*/ 7697 h 10000"/>
              <a:gd name="connsiteX79" fmla="*/ 1874 w 10000"/>
              <a:gd name="connsiteY79" fmla="*/ 7909 h 10000"/>
              <a:gd name="connsiteX80" fmla="*/ 2189 w 10000"/>
              <a:gd name="connsiteY80" fmla="*/ 8000 h 10000"/>
              <a:gd name="connsiteX81" fmla="*/ 2295 w 10000"/>
              <a:gd name="connsiteY81" fmla="*/ 8121 h 10000"/>
              <a:gd name="connsiteX82" fmla="*/ 2379 w 10000"/>
              <a:gd name="connsiteY82" fmla="*/ 8121 h 10000"/>
              <a:gd name="connsiteX83" fmla="*/ 2547 w 10000"/>
              <a:gd name="connsiteY83" fmla="*/ 8273 h 10000"/>
              <a:gd name="connsiteX84" fmla="*/ 2758 w 10000"/>
              <a:gd name="connsiteY84" fmla="*/ 8273 h 10000"/>
              <a:gd name="connsiteX85" fmla="*/ 2968 w 10000"/>
              <a:gd name="connsiteY85" fmla="*/ 8273 h 10000"/>
              <a:gd name="connsiteX86" fmla="*/ 3116 w 10000"/>
              <a:gd name="connsiteY86" fmla="*/ 8000 h 10000"/>
              <a:gd name="connsiteX87" fmla="*/ 3326 w 10000"/>
              <a:gd name="connsiteY87" fmla="*/ 7758 h 10000"/>
              <a:gd name="connsiteX88" fmla="*/ 3579 w 10000"/>
              <a:gd name="connsiteY88" fmla="*/ 7758 h 10000"/>
              <a:gd name="connsiteX89" fmla="*/ 3789 w 10000"/>
              <a:gd name="connsiteY89" fmla="*/ 8000 h 10000"/>
              <a:gd name="connsiteX90" fmla="*/ 3895 w 10000"/>
              <a:gd name="connsiteY90" fmla="*/ 8000 h 10000"/>
              <a:gd name="connsiteX91" fmla="*/ 4000 w 10000"/>
              <a:gd name="connsiteY91" fmla="*/ 8061 h 10000"/>
              <a:gd name="connsiteX92" fmla="*/ 4063 w 10000"/>
              <a:gd name="connsiteY92" fmla="*/ 8424 h 10000"/>
              <a:gd name="connsiteX93" fmla="*/ 3958 w 10000"/>
              <a:gd name="connsiteY93" fmla="*/ 8879 h 10000"/>
              <a:gd name="connsiteX94" fmla="*/ 3958 w 10000"/>
              <a:gd name="connsiteY94" fmla="*/ 9030 h 10000"/>
              <a:gd name="connsiteX95" fmla="*/ 4105 w 10000"/>
              <a:gd name="connsiteY95" fmla="*/ 9091 h 10000"/>
              <a:gd name="connsiteX96" fmla="*/ 4211 w 10000"/>
              <a:gd name="connsiteY96" fmla="*/ 9333 h 10000"/>
              <a:gd name="connsiteX97" fmla="*/ 4211 w 10000"/>
              <a:gd name="connsiteY97" fmla="*/ 9485 h 10000"/>
              <a:gd name="connsiteX98" fmla="*/ 4463 w 10000"/>
              <a:gd name="connsiteY98" fmla="*/ 9636 h 10000"/>
              <a:gd name="connsiteX99" fmla="*/ 4421 w 10000"/>
              <a:gd name="connsiteY99" fmla="*/ 9697 h 10000"/>
              <a:gd name="connsiteX100" fmla="*/ 4674 w 10000"/>
              <a:gd name="connsiteY100" fmla="*/ 9636 h 10000"/>
              <a:gd name="connsiteX101" fmla="*/ 4737 w 10000"/>
              <a:gd name="connsiteY101" fmla="*/ 9333 h 10000"/>
              <a:gd name="connsiteX102" fmla="*/ 5263 w 10000"/>
              <a:gd name="connsiteY102" fmla="*/ 9333 h 10000"/>
              <a:gd name="connsiteX103" fmla="*/ 5453 w 10000"/>
              <a:gd name="connsiteY103" fmla="*/ 9545 h 10000"/>
              <a:gd name="connsiteX104" fmla="*/ 5516 w 10000"/>
              <a:gd name="connsiteY104" fmla="*/ 9788 h 10000"/>
              <a:gd name="connsiteX105" fmla="*/ 5621 w 10000"/>
              <a:gd name="connsiteY105" fmla="*/ 9697 h 10000"/>
              <a:gd name="connsiteX106" fmla="*/ 5979 w 10000"/>
              <a:gd name="connsiteY106" fmla="*/ 10000 h 10000"/>
              <a:gd name="connsiteX107" fmla="*/ 5979 w 10000"/>
              <a:gd name="connsiteY107" fmla="*/ 9788 h 10000"/>
              <a:gd name="connsiteX108" fmla="*/ 6400 w 10000"/>
              <a:gd name="connsiteY108" fmla="*/ 9545 h 10000"/>
              <a:gd name="connsiteX109" fmla="*/ 6442 w 10000"/>
              <a:gd name="connsiteY109" fmla="*/ 9485 h 10000"/>
              <a:gd name="connsiteX110" fmla="*/ 6547 w 10000"/>
              <a:gd name="connsiteY110" fmla="*/ 9394 h 10000"/>
              <a:gd name="connsiteX111" fmla="*/ 6653 w 10000"/>
              <a:gd name="connsiteY111" fmla="*/ 9485 h 10000"/>
              <a:gd name="connsiteX112" fmla="*/ 6863 w 10000"/>
              <a:gd name="connsiteY112" fmla="*/ 9333 h 10000"/>
              <a:gd name="connsiteX113" fmla="*/ 7137 w 10000"/>
              <a:gd name="connsiteY113" fmla="*/ 9091 h 10000"/>
              <a:gd name="connsiteX114" fmla="*/ 7389 w 10000"/>
              <a:gd name="connsiteY114" fmla="*/ 8818 h 10000"/>
              <a:gd name="connsiteX115" fmla="*/ 7495 w 10000"/>
              <a:gd name="connsiteY115" fmla="*/ 8515 h 10000"/>
              <a:gd name="connsiteX116" fmla="*/ 7642 w 10000"/>
              <a:gd name="connsiteY116" fmla="*/ 8212 h 10000"/>
              <a:gd name="connsiteX117" fmla="*/ 7811 w 10000"/>
              <a:gd name="connsiteY117" fmla="*/ 7758 h 10000"/>
              <a:gd name="connsiteX118" fmla="*/ 7811 w 10000"/>
              <a:gd name="connsiteY118" fmla="*/ 7545 h 10000"/>
              <a:gd name="connsiteX119" fmla="*/ 7747 w 10000"/>
              <a:gd name="connsiteY119" fmla="*/ 7394 h 10000"/>
              <a:gd name="connsiteX120" fmla="*/ 7811 w 10000"/>
              <a:gd name="connsiteY120" fmla="*/ 7152 h 10000"/>
              <a:gd name="connsiteX121" fmla="*/ 7747 w 10000"/>
              <a:gd name="connsiteY121" fmla="*/ 6879 h 10000"/>
              <a:gd name="connsiteX122" fmla="*/ 7495 w 10000"/>
              <a:gd name="connsiteY122" fmla="*/ 6121 h 10000"/>
              <a:gd name="connsiteX123" fmla="*/ 7537 w 10000"/>
              <a:gd name="connsiteY123" fmla="*/ 6030 h 10000"/>
              <a:gd name="connsiteX124" fmla="*/ 7747 w 10000"/>
              <a:gd name="connsiteY124" fmla="*/ 5667 h 10000"/>
              <a:gd name="connsiteX125" fmla="*/ 7916 w 10000"/>
              <a:gd name="connsiteY125" fmla="*/ 5606 h 10000"/>
              <a:gd name="connsiteX126" fmla="*/ 7937 w 10000"/>
              <a:gd name="connsiteY126" fmla="*/ 5576 h 10000"/>
              <a:gd name="connsiteX127" fmla="*/ 7937 w 10000"/>
              <a:gd name="connsiteY127" fmla="*/ 5515 h 10000"/>
              <a:gd name="connsiteX128" fmla="*/ 7916 w 10000"/>
              <a:gd name="connsiteY128" fmla="*/ 5455 h 10000"/>
              <a:gd name="connsiteX129" fmla="*/ 7642 w 10000"/>
              <a:gd name="connsiteY129" fmla="*/ 5364 h 10000"/>
              <a:gd name="connsiteX130" fmla="*/ 7495 w 10000"/>
              <a:gd name="connsiteY130" fmla="*/ 5455 h 10000"/>
              <a:gd name="connsiteX131" fmla="*/ 7389 w 10000"/>
              <a:gd name="connsiteY131" fmla="*/ 5364 h 10000"/>
              <a:gd name="connsiteX132" fmla="*/ 7284 w 10000"/>
              <a:gd name="connsiteY132" fmla="*/ 5152 h 10000"/>
              <a:gd name="connsiteX133" fmla="*/ 7179 w 10000"/>
              <a:gd name="connsiteY133" fmla="*/ 5000 h 10000"/>
              <a:gd name="connsiteX134" fmla="*/ 7432 w 10000"/>
              <a:gd name="connsiteY134" fmla="*/ 4848 h 10000"/>
              <a:gd name="connsiteX135" fmla="*/ 7600 w 10000"/>
              <a:gd name="connsiteY135" fmla="*/ 4636 h 10000"/>
              <a:gd name="connsiteX136" fmla="*/ 7853 w 10000"/>
              <a:gd name="connsiteY136" fmla="*/ 4394 h 10000"/>
              <a:gd name="connsiteX137" fmla="*/ 7958 w 10000"/>
              <a:gd name="connsiteY137" fmla="*/ 4394 h 10000"/>
              <a:gd name="connsiteX138" fmla="*/ 7811 w 10000"/>
              <a:gd name="connsiteY138" fmla="*/ 4697 h 10000"/>
              <a:gd name="connsiteX139" fmla="*/ 7916 w 10000"/>
              <a:gd name="connsiteY139" fmla="*/ 4848 h 10000"/>
              <a:gd name="connsiteX140" fmla="*/ 8021 w 10000"/>
              <a:gd name="connsiteY140" fmla="*/ 4788 h 10000"/>
              <a:gd name="connsiteX141" fmla="*/ 8274 w 10000"/>
              <a:gd name="connsiteY141" fmla="*/ 4636 h 10000"/>
              <a:gd name="connsiteX142" fmla="*/ 8337 w 10000"/>
              <a:gd name="connsiteY142" fmla="*/ 4303 h 10000"/>
              <a:gd name="connsiteX143" fmla="*/ 8484 w 10000"/>
              <a:gd name="connsiteY143" fmla="*/ 4121 h 10000"/>
              <a:gd name="connsiteX144" fmla="*/ 8632 w 10000"/>
              <a:gd name="connsiteY144" fmla="*/ 4273 h 10000"/>
              <a:gd name="connsiteX145" fmla="*/ 8611 w 10000"/>
              <a:gd name="connsiteY145" fmla="*/ 3970 h 10000"/>
              <a:gd name="connsiteX146" fmla="*/ 8821 w 10000"/>
              <a:gd name="connsiteY146" fmla="*/ 3788 h 10000"/>
              <a:gd name="connsiteX147" fmla="*/ 9095 w 10000"/>
              <a:gd name="connsiteY147" fmla="*/ 3848 h 10000"/>
              <a:gd name="connsiteX148" fmla="*/ 9221 w 10000"/>
              <a:gd name="connsiteY148" fmla="*/ 3727 h 10000"/>
              <a:gd name="connsiteX149" fmla="*/ 9368 w 10000"/>
              <a:gd name="connsiteY149" fmla="*/ 3818 h 10000"/>
              <a:gd name="connsiteX150" fmla="*/ 9474 w 10000"/>
              <a:gd name="connsiteY150" fmla="*/ 3000 h 10000"/>
              <a:gd name="connsiteX151" fmla="*/ 9726 w 10000"/>
              <a:gd name="connsiteY151" fmla="*/ 2909 h 10000"/>
              <a:gd name="connsiteX152" fmla="*/ 10000 w 10000"/>
              <a:gd name="connsiteY152" fmla="*/ 1788 h 10000"/>
              <a:gd name="connsiteX153" fmla="*/ 9368 w 10000"/>
              <a:gd name="connsiteY153" fmla="*/ 1788 h 10000"/>
              <a:gd name="connsiteX0" fmla="*/ 9368 w 10000"/>
              <a:gd name="connsiteY0" fmla="*/ 1788 h 10000"/>
              <a:gd name="connsiteX1" fmla="*/ 9368 w 10000"/>
              <a:gd name="connsiteY1" fmla="*/ 1788 h 10000"/>
              <a:gd name="connsiteX2" fmla="*/ 9263 w 10000"/>
              <a:gd name="connsiteY2" fmla="*/ 1485 h 10000"/>
              <a:gd name="connsiteX3" fmla="*/ 8842 w 10000"/>
              <a:gd name="connsiteY3" fmla="*/ 1333 h 10000"/>
              <a:gd name="connsiteX4" fmla="*/ 8337 w 10000"/>
              <a:gd name="connsiteY4" fmla="*/ 0 h 10000"/>
              <a:gd name="connsiteX5" fmla="*/ 7853 w 10000"/>
              <a:gd name="connsiteY5" fmla="*/ 0 h 10000"/>
              <a:gd name="connsiteX6" fmla="*/ 7705 w 10000"/>
              <a:gd name="connsiteY6" fmla="*/ 364 h 10000"/>
              <a:gd name="connsiteX7" fmla="*/ 7389 w 10000"/>
              <a:gd name="connsiteY7" fmla="*/ 1182 h 10000"/>
              <a:gd name="connsiteX8" fmla="*/ 7074 w 10000"/>
              <a:gd name="connsiteY8" fmla="*/ 1182 h 10000"/>
              <a:gd name="connsiteX9" fmla="*/ 7032 w 10000"/>
              <a:gd name="connsiteY9" fmla="*/ 1333 h 10000"/>
              <a:gd name="connsiteX10" fmla="*/ 7032 w 10000"/>
              <a:gd name="connsiteY10" fmla="*/ 1364 h 10000"/>
              <a:gd name="connsiteX11" fmla="*/ 7053 w 10000"/>
              <a:gd name="connsiteY11" fmla="*/ 1364 h 10000"/>
              <a:gd name="connsiteX12" fmla="*/ 7074 w 10000"/>
              <a:gd name="connsiteY12" fmla="*/ 1364 h 10000"/>
              <a:gd name="connsiteX13" fmla="*/ 7074 w 10000"/>
              <a:gd name="connsiteY13" fmla="*/ 1394 h 10000"/>
              <a:gd name="connsiteX14" fmla="*/ 7095 w 10000"/>
              <a:gd name="connsiteY14" fmla="*/ 1394 h 10000"/>
              <a:gd name="connsiteX15" fmla="*/ 7116 w 10000"/>
              <a:gd name="connsiteY15" fmla="*/ 1394 h 10000"/>
              <a:gd name="connsiteX16" fmla="*/ 7116 w 10000"/>
              <a:gd name="connsiteY16" fmla="*/ 1424 h 10000"/>
              <a:gd name="connsiteX17" fmla="*/ 7137 w 10000"/>
              <a:gd name="connsiteY17" fmla="*/ 1424 h 10000"/>
              <a:gd name="connsiteX18" fmla="*/ 7116 w 10000"/>
              <a:gd name="connsiteY18" fmla="*/ 1424 h 10000"/>
              <a:gd name="connsiteX19" fmla="*/ 7116 w 10000"/>
              <a:gd name="connsiteY19" fmla="*/ 1394 h 10000"/>
              <a:gd name="connsiteX20" fmla="*/ 7095 w 10000"/>
              <a:gd name="connsiteY20" fmla="*/ 1394 h 10000"/>
              <a:gd name="connsiteX21" fmla="*/ 7074 w 10000"/>
              <a:gd name="connsiteY21" fmla="*/ 1394 h 10000"/>
              <a:gd name="connsiteX22" fmla="*/ 7074 w 10000"/>
              <a:gd name="connsiteY22" fmla="*/ 1364 h 10000"/>
              <a:gd name="connsiteX23" fmla="*/ 6926 w 10000"/>
              <a:gd name="connsiteY23" fmla="*/ 1636 h 10000"/>
              <a:gd name="connsiteX24" fmla="*/ 6926 w 10000"/>
              <a:gd name="connsiteY24" fmla="*/ 2000 h 10000"/>
              <a:gd name="connsiteX25" fmla="*/ 7389 w 10000"/>
              <a:gd name="connsiteY25" fmla="*/ 2091 h 10000"/>
              <a:gd name="connsiteX26" fmla="*/ 7495 w 10000"/>
              <a:gd name="connsiteY26" fmla="*/ 2394 h 10000"/>
              <a:gd name="connsiteX27" fmla="*/ 7032 w 10000"/>
              <a:gd name="connsiteY27" fmla="*/ 2606 h 10000"/>
              <a:gd name="connsiteX28" fmla="*/ 6653 w 10000"/>
              <a:gd name="connsiteY28" fmla="*/ 2848 h 10000"/>
              <a:gd name="connsiteX29" fmla="*/ 6295 w 10000"/>
              <a:gd name="connsiteY29" fmla="*/ 3061 h 10000"/>
              <a:gd name="connsiteX30" fmla="*/ 6189 w 10000"/>
              <a:gd name="connsiteY30" fmla="*/ 3576 h 10000"/>
              <a:gd name="connsiteX31" fmla="*/ 5621 w 10000"/>
              <a:gd name="connsiteY31" fmla="*/ 3667 h 10000"/>
              <a:gd name="connsiteX32" fmla="*/ 5053 w 10000"/>
              <a:gd name="connsiteY32" fmla="*/ 4182 h 10000"/>
              <a:gd name="connsiteX33" fmla="*/ 4526 w 10000"/>
              <a:gd name="connsiteY33" fmla="*/ 3818 h 10000"/>
              <a:gd name="connsiteX34" fmla="*/ 3895 w 10000"/>
              <a:gd name="connsiteY34" fmla="*/ 3727 h 10000"/>
              <a:gd name="connsiteX35" fmla="*/ 3432 w 10000"/>
              <a:gd name="connsiteY35" fmla="*/ 3061 h 10000"/>
              <a:gd name="connsiteX36" fmla="*/ 2758 w 10000"/>
              <a:gd name="connsiteY36" fmla="*/ 2758 h 10000"/>
              <a:gd name="connsiteX37" fmla="*/ 2695 w 10000"/>
              <a:gd name="connsiteY37" fmla="*/ 2000 h 10000"/>
              <a:gd name="connsiteX38" fmla="*/ 2379 w 10000"/>
              <a:gd name="connsiteY38" fmla="*/ 1788 h 10000"/>
              <a:gd name="connsiteX39" fmla="*/ 2337 w 10000"/>
              <a:gd name="connsiteY39" fmla="*/ 1727 h 10000"/>
              <a:gd name="connsiteX40" fmla="*/ 2316 w 10000"/>
              <a:gd name="connsiteY40" fmla="*/ 1758 h 10000"/>
              <a:gd name="connsiteX41" fmla="*/ 2295 w 10000"/>
              <a:gd name="connsiteY41" fmla="*/ 1818 h 10000"/>
              <a:gd name="connsiteX42" fmla="*/ 2295 w 10000"/>
              <a:gd name="connsiteY42" fmla="*/ 1848 h 10000"/>
              <a:gd name="connsiteX43" fmla="*/ 2295 w 10000"/>
              <a:gd name="connsiteY43" fmla="*/ 1879 h 10000"/>
              <a:gd name="connsiteX44" fmla="*/ 2295 w 10000"/>
              <a:gd name="connsiteY44" fmla="*/ 1848 h 10000"/>
              <a:gd name="connsiteX45" fmla="*/ 2295 w 10000"/>
              <a:gd name="connsiteY45" fmla="*/ 1818 h 10000"/>
              <a:gd name="connsiteX46" fmla="*/ 2337 w 10000"/>
              <a:gd name="connsiteY46" fmla="*/ 1727 h 10000"/>
              <a:gd name="connsiteX47" fmla="*/ 2295 w 10000"/>
              <a:gd name="connsiteY47" fmla="*/ 1636 h 10000"/>
              <a:gd name="connsiteX48" fmla="*/ 2189 w 10000"/>
              <a:gd name="connsiteY48" fmla="*/ 1727 h 10000"/>
              <a:gd name="connsiteX49" fmla="*/ 2189 w 10000"/>
              <a:gd name="connsiteY49" fmla="*/ 1879 h 10000"/>
              <a:gd name="connsiteX50" fmla="*/ 2189 w 10000"/>
              <a:gd name="connsiteY50" fmla="*/ 1727 h 10000"/>
              <a:gd name="connsiteX51" fmla="*/ 2021 w 10000"/>
              <a:gd name="connsiteY51" fmla="*/ 1788 h 10000"/>
              <a:gd name="connsiteX52" fmla="*/ 1916 w 10000"/>
              <a:gd name="connsiteY52" fmla="*/ 2242 h 10000"/>
              <a:gd name="connsiteX53" fmla="*/ 1495 w 10000"/>
              <a:gd name="connsiteY53" fmla="*/ 2152 h 10000"/>
              <a:gd name="connsiteX54" fmla="*/ 1389 w 10000"/>
              <a:gd name="connsiteY54" fmla="*/ 2909 h 10000"/>
              <a:gd name="connsiteX55" fmla="*/ 1032 w 10000"/>
              <a:gd name="connsiteY55" fmla="*/ 3000 h 10000"/>
              <a:gd name="connsiteX56" fmla="*/ 926 w 10000"/>
              <a:gd name="connsiteY56" fmla="*/ 3879 h 10000"/>
              <a:gd name="connsiteX57" fmla="*/ 716 w 10000"/>
              <a:gd name="connsiteY57" fmla="*/ 4182 h 10000"/>
              <a:gd name="connsiteX58" fmla="*/ 463 w 10000"/>
              <a:gd name="connsiteY58" fmla="*/ 4485 h 10000"/>
              <a:gd name="connsiteX59" fmla="*/ 42 w 10000"/>
              <a:gd name="connsiteY59" fmla="*/ 4636 h 10000"/>
              <a:gd name="connsiteX60" fmla="*/ 0 w 10000"/>
              <a:gd name="connsiteY60" fmla="*/ 4939 h 10000"/>
              <a:gd name="connsiteX61" fmla="*/ 105 w 10000"/>
              <a:gd name="connsiteY61" fmla="*/ 5061 h 10000"/>
              <a:gd name="connsiteX62" fmla="*/ 147 w 10000"/>
              <a:gd name="connsiteY62" fmla="*/ 5303 h 10000"/>
              <a:gd name="connsiteX63" fmla="*/ 42 w 10000"/>
              <a:gd name="connsiteY63" fmla="*/ 5364 h 10000"/>
              <a:gd name="connsiteX64" fmla="*/ 147 w 10000"/>
              <a:gd name="connsiteY64" fmla="*/ 5515 h 10000"/>
              <a:gd name="connsiteX65" fmla="*/ 316 w 10000"/>
              <a:gd name="connsiteY65" fmla="*/ 5606 h 10000"/>
              <a:gd name="connsiteX66" fmla="*/ 463 w 10000"/>
              <a:gd name="connsiteY66" fmla="*/ 5909 h 10000"/>
              <a:gd name="connsiteX67" fmla="*/ 674 w 10000"/>
              <a:gd name="connsiteY67" fmla="*/ 5909 h 10000"/>
              <a:gd name="connsiteX68" fmla="*/ 989 w 10000"/>
              <a:gd name="connsiteY68" fmla="*/ 5909 h 10000"/>
              <a:gd name="connsiteX69" fmla="*/ 1032 w 10000"/>
              <a:gd name="connsiteY69" fmla="*/ 6030 h 10000"/>
              <a:gd name="connsiteX70" fmla="*/ 821 w 10000"/>
              <a:gd name="connsiteY70" fmla="*/ 6485 h 10000"/>
              <a:gd name="connsiteX71" fmla="*/ 884 w 10000"/>
              <a:gd name="connsiteY71" fmla="*/ 6727 h 10000"/>
              <a:gd name="connsiteX72" fmla="*/ 779 w 10000"/>
              <a:gd name="connsiteY72" fmla="*/ 6939 h 10000"/>
              <a:gd name="connsiteX73" fmla="*/ 884 w 10000"/>
              <a:gd name="connsiteY73" fmla="*/ 7242 h 10000"/>
              <a:gd name="connsiteX74" fmla="*/ 1137 w 10000"/>
              <a:gd name="connsiteY74" fmla="*/ 7394 h 10000"/>
              <a:gd name="connsiteX75" fmla="*/ 1095 w 10000"/>
              <a:gd name="connsiteY75" fmla="*/ 7455 h 10000"/>
              <a:gd name="connsiteX76" fmla="*/ 1200 w 10000"/>
              <a:gd name="connsiteY76" fmla="*/ 7455 h 10000"/>
              <a:gd name="connsiteX77" fmla="*/ 1558 w 10000"/>
              <a:gd name="connsiteY77" fmla="*/ 7697 h 10000"/>
              <a:gd name="connsiteX78" fmla="*/ 1874 w 10000"/>
              <a:gd name="connsiteY78" fmla="*/ 7909 h 10000"/>
              <a:gd name="connsiteX79" fmla="*/ 2189 w 10000"/>
              <a:gd name="connsiteY79" fmla="*/ 8000 h 10000"/>
              <a:gd name="connsiteX80" fmla="*/ 2295 w 10000"/>
              <a:gd name="connsiteY80" fmla="*/ 8121 h 10000"/>
              <a:gd name="connsiteX81" fmla="*/ 2379 w 10000"/>
              <a:gd name="connsiteY81" fmla="*/ 8121 h 10000"/>
              <a:gd name="connsiteX82" fmla="*/ 2547 w 10000"/>
              <a:gd name="connsiteY82" fmla="*/ 8273 h 10000"/>
              <a:gd name="connsiteX83" fmla="*/ 2758 w 10000"/>
              <a:gd name="connsiteY83" fmla="*/ 8273 h 10000"/>
              <a:gd name="connsiteX84" fmla="*/ 2968 w 10000"/>
              <a:gd name="connsiteY84" fmla="*/ 8273 h 10000"/>
              <a:gd name="connsiteX85" fmla="*/ 3116 w 10000"/>
              <a:gd name="connsiteY85" fmla="*/ 8000 h 10000"/>
              <a:gd name="connsiteX86" fmla="*/ 3326 w 10000"/>
              <a:gd name="connsiteY86" fmla="*/ 7758 h 10000"/>
              <a:gd name="connsiteX87" fmla="*/ 3579 w 10000"/>
              <a:gd name="connsiteY87" fmla="*/ 7758 h 10000"/>
              <a:gd name="connsiteX88" fmla="*/ 3789 w 10000"/>
              <a:gd name="connsiteY88" fmla="*/ 8000 h 10000"/>
              <a:gd name="connsiteX89" fmla="*/ 3895 w 10000"/>
              <a:gd name="connsiteY89" fmla="*/ 8000 h 10000"/>
              <a:gd name="connsiteX90" fmla="*/ 4000 w 10000"/>
              <a:gd name="connsiteY90" fmla="*/ 8061 h 10000"/>
              <a:gd name="connsiteX91" fmla="*/ 4063 w 10000"/>
              <a:gd name="connsiteY91" fmla="*/ 8424 h 10000"/>
              <a:gd name="connsiteX92" fmla="*/ 3958 w 10000"/>
              <a:gd name="connsiteY92" fmla="*/ 8879 h 10000"/>
              <a:gd name="connsiteX93" fmla="*/ 3958 w 10000"/>
              <a:gd name="connsiteY93" fmla="*/ 9030 h 10000"/>
              <a:gd name="connsiteX94" fmla="*/ 4105 w 10000"/>
              <a:gd name="connsiteY94" fmla="*/ 9091 h 10000"/>
              <a:gd name="connsiteX95" fmla="*/ 4211 w 10000"/>
              <a:gd name="connsiteY95" fmla="*/ 9333 h 10000"/>
              <a:gd name="connsiteX96" fmla="*/ 4211 w 10000"/>
              <a:gd name="connsiteY96" fmla="*/ 9485 h 10000"/>
              <a:gd name="connsiteX97" fmla="*/ 4463 w 10000"/>
              <a:gd name="connsiteY97" fmla="*/ 9636 h 10000"/>
              <a:gd name="connsiteX98" fmla="*/ 4421 w 10000"/>
              <a:gd name="connsiteY98" fmla="*/ 9697 h 10000"/>
              <a:gd name="connsiteX99" fmla="*/ 4674 w 10000"/>
              <a:gd name="connsiteY99" fmla="*/ 9636 h 10000"/>
              <a:gd name="connsiteX100" fmla="*/ 4737 w 10000"/>
              <a:gd name="connsiteY100" fmla="*/ 9333 h 10000"/>
              <a:gd name="connsiteX101" fmla="*/ 5263 w 10000"/>
              <a:gd name="connsiteY101" fmla="*/ 9333 h 10000"/>
              <a:gd name="connsiteX102" fmla="*/ 5453 w 10000"/>
              <a:gd name="connsiteY102" fmla="*/ 9545 h 10000"/>
              <a:gd name="connsiteX103" fmla="*/ 5516 w 10000"/>
              <a:gd name="connsiteY103" fmla="*/ 9788 h 10000"/>
              <a:gd name="connsiteX104" fmla="*/ 5621 w 10000"/>
              <a:gd name="connsiteY104" fmla="*/ 9697 h 10000"/>
              <a:gd name="connsiteX105" fmla="*/ 5979 w 10000"/>
              <a:gd name="connsiteY105" fmla="*/ 10000 h 10000"/>
              <a:gd name="connsiteX106" fmla="*/ 5979 w 10000"/>
              <a:gd name="connsiteY106" fmla="*/ 9788 h 10000"/>
              <a:gd name="connsiteX107" fmla="*/ 6400 w 10000"/>
              <a:gd name="connsiteY107" fmla="*/ 9545 h 10000"/>
              <a:gd name="connsiteX108" fmla="*/ 6442 w 10000"/>
              <a:gd name="connsiteY108" fmla="*/ 9485 h 10000"/>
              <a:gd name="connsiteX109" fmla="*/ 6547 w 10000"/>
              <a:gd name="connsiteY109" fmla="*/ 9394 h 10000"/>
              <a:gd name="connsiteX110" fmla="*/ 6653 w 10000"/>
              <a:gd name="connsiteY110" fmla="*/ 9485 h 10000"/>
              <a:gd name="connsiteX111" fmla="*/ 6863 w 10000"/>
              <a:gd name="connsiteY111" fmla="*/ 9333 h 10000"/>
              <a:gd name="connsiteX112" fmla="*/ 7137 w 10000"/>
              <a:gd name="connsiteY112" fmla="*/ 9091 h 10000"/>
              <a:gd name="connsiteX113" fmla="*/ 7389 w 10000"/>
              <a:gd name="connsiteY113" fmla="*/ 8818 h 10000"/>
              <a:gd name="connsiteX114" fmla="*/ 7495 w 10000"/>
              <a:gd name="connsiteY114" fmla="*/ 8515 h 10000"/>
              <a:gd name="connsiteX115" fmla="*/ 7642 w 10000"/>
              <a:gd name="connsiteY115" fmla="*/ 8212 h 10000"/>
              <a:gd name="connsiteX116" fmla="*/ 7811 w 10000"/>
              <a:gd name="connsiteY116" fmla="*/ 7758 h 10000"/>
              <a:gd name="connsiteX117" fmla="*/ 7811 w 10000"/>
              <a:gd name="connsiteY117" fmla="*/ 7545 h 10000"/>
              <a:gd name="connsiteX118" fmla="*/ 7747 w 10000"/>
              <a:gd name="connsiteY118" fmla="*/ 7394 h 10000"/>
              <a:gd name="connsiteX119" fmla="*/ 7811 w 10000"/>
              <a:gd name="connsiteY119" fmla="*/ 7152 h 10000"/>
              <a:gd name="connsiteX120" fmla="*/ 7747 w 10000"/>
              <a:gd name="connsiteY120" fmla="*/ 6879 h 10000"/>
              <a:gd name="connsiteX121" fmla="*/ 7495 w 10000"/>
              <a:gd name="connsiteY121" fmla="*/ 6121 h 10000"/>
              <a:gd name="connsiteX122" fmla="*/ 7537 w 10000"/>
              <a:gd name="connsiteY122" fmla="*/ 6030 h 10000"/>
              <a:gd name="connsiteX123" fmla="*/ 7747 w 10000"/>
              <a:gd name="connsiteY123" fmla="*/ 5667 h 10000"/>
              <a:gd name="connsiteX124" fmla="*/ 7916 w 10000"/>
              <a:gd name="connsiteY124" fmla="*/ 5606 h 10000"/>
              <a:gd name="connsiteX125" fmla="*/ 7937 w 10000"/>
              <a:gd name="connsiteY125" fmla="*/ 5576 h 10000"/>
              <a:gd name="connsiteX126" fmla="*/ 7937 w 10000"/>
              <a:gd name="connsiteY126" fmla="*/ 5515 h 10000"/>
              <a:gd name="connsiteX127" fmla="*/ 7916 w 10000"/>
              <a:gd name="connsiteY127" fmla="*/ 5455 h 10000"/>
              <a:gd name="connsiteX128" fmla="*/ 7642 w 10000"/>
              <a:gd name="connsiteY128" fmla="*/ 5364 h 10000"/>
              <a:gd name="connsiteX129" fmla="*/ 7495 w 10000"/>
              <a:gd name="connsiteY129" fmla="*/ 5455 h 10000"/>
              <a:gd name="connsiteX130" fmla="*/ 7389 w 10000"/>
              <a:gd name="connsiteY130" fmla="*/ 5364 h 10000"/>
              <a:gd name="connsiteX131" fmla="*/ 7284 w 10000"/>
              <a:gd name="connsiteY131" fmla="*/ 5152 h 10000"/>
              <a:gd name="connsiteX132" fmla="*/ 7179 w 10000"/>
              <a:gd name="connsiteY132" fmla="*/ 5000 h 10000"/>
              <a:gd name="connsiteX133" fmla="*/ 7432 w 10000"/>
              <a:gd name="connsiteY133" fmla="*/ 4848 h 10000"/>
              <a:gd name="connsiteX134" fmla="*/ 7600 w 10000"/>
              <a:gd name="connsiteY134" fmla="*/ 4636 h 10000"/>
              <a:gd name="connsiteX135" fmla="*/ 7853 w 10000"/>
              <a:gd name="connsiteY135" fmla="*/ 4394 h 10000"/>
              <a:gd name="connsiteX136" fmla="*/ 7958 w 10000"/>
              <a:gd name="connsiteY136" fmla="*/ 4394 h 10000"/>
              <a:gd name="connsiteX137" fmla="*/ 7811 w 10000"/>
              <a:gd name="connsiteY137" fmla="*/ 4697 h 10000"/>
              <a:gd name="connsiteX138" fmla="*/ 7916 w 10000"/>
              <a:gd name="connsiteY138" fmla="*/ 4848 h 10000"/>
              <a:gd name="connsiteX139" fmla="*/ 8021 w 10000"/>
              <a:gd name="connsiteY139" fmla="*/ 4788 h 10000"/>
              <a:gd name="connsiteX140" fmla="*/ 8274 w 10000"/>
              <a:gd name="connsiteY140" fmla="*/ 4636 h 10000"/>
              <a:gd name="connsiteX141" fmla="*/ 8337 w 10000"/>
              <a:gd name="connsiteY141" fmla="*/ 4303 h 10000"/>
              <a:gd name="connsiteX142" fmla="*/ 8484 w 10000"/>
              <a:gd name="connsiteY142" fmla="*/ 4121 h 10000"/>
              <a:gd name="connsiteX143" fmla="*/ 8632 w 10000"/>
              <a:gd name="connsiteY143" fmla="*/ 4273 h 10000"/>
              <a:gd name="connsiteX144" fmla="*/ 8611 w 10000"/>
              <a:gd name="connsiteY144" fmla="*/ 3970 h 10000"/>
              <a:gd name="connsiteX145" fmla="*/ 8821 w 10000"/>
              <a:gd name="connsiteY145" fmla="*/ 3788 h 10000"/>
              <a:gd name="connsiteX146" fmla="*/ 9095 w 10000"/>
              <a:gd name="connsiteY146" fmla="*/ 3848 h 10000"/>
              <a:gd name="connsiteX147" fmla="*/ 9221 w 10000"/>
              <a:gd name="connsiteY147" fmla="*/ 3727 h 10000"/>
              <a:gd name="connsiteX148" fmla="*/ 9368 w 10000"/>
              <a:gd name="connsiteY148" fmla="*/ 3818 h 10000"/>
              <a:gd name="connsiteX149" fmla="*/ 9474 w 10000"/>
              <a:gd name="connsiteY149" fmla="*/ 3000 h 10000"/>
              <a:gd name="connsiteX150" fmla="*/ 9726 w 10000"/>
              <a:gd name="connsiteY150" fmla="*/ 2909 h 10000"/>
              <a:gd name="connsiteX151" fmla="*/ 10000 w 10000"/>
              <a:gd name="connsiteY151" fmla="*/ 1788 h 10000"/>
              <a:gd name="connsiteX152" fmla="*/ 9368 w 10000"/>
              <a:gd name="connsiteY152" fmla="*/ 17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000" h="10000">
                <a:moveTo>
                  <a:pt x="9368" y="1788"/>
                </a:moveTo>
                <a:lnTo>
                  <a:pt x="9368" y="1788"/>
                </a:lnTo>
                <a:lnTo>
                  <a:pt x="9263" y="1485"/>
                </a:lnTo>
                <a:lnTo>
                  <a:pt x="8842" y="1333"/>
                </a:lnTo>
                <a:lnTo>
                  <a:pt x="8337" y="0"/>
                </a:lnTo>
                <a:lnTo>
                  <a:pt x="7853" y="0"/>
                </a:lnTo>
                <a:lnTo>
                  <a:pt x="7705" y="364"/>
                </a:lnTo>
                <a:cubicBezTo>
                  <a:pt x="7600" y="637"/>
                  <a:pt x="7494" y="909"/>
                  <a:pt x="7389" y="1182"/>
                </a:cubicBezTo>
                <a:lnTo>
                  <a:pt x="7074" y="1182"/>
                </a:lnTo>
                <a:cubicBezTo>
                  <a:pt x="7060" y="1232"/>
                  <a:pt x="7046" y="1283"/>
                  <a:pt x="7032" y="1333"/>
                </a:cubicBezTo>
                <a:lnTo>
                  <a:pt x="7032" y="1364"/>
                </a:lnTo>
                <a:lnTo>
                  <a:pt x="7053" y="1364"/>
                </a:lnTo>
                <a:lnTo>
                  <a:pt x="7074" y="1364"/>
                </a:lnTo>
                <a:lnTo>
                  <a:pt x="7074" y="1394"/>
                </a:lnTo>
                <a:lnTo>
                  <a:pt x="7095" y="1394"/>
                </a:lnTo>
                <a:lnTo>
                  <a:pt x="7116" y="1394"/>
                </a:lnTo>
                <a:lnTo>
                  <a:pt x="7116" y="1424"/>
                </a:lnTo>
                <a:lnTo>
                  <a:pt x="7137" y="1424"/>
                </a:lnTo>
                <a:lnTo>
                  <a:pt x="7116" y="1424"/>
                </a:lnTo>
                <a:lnTo>
                  <a:pt x="7116" y="1394"/>
                </a:lnTo>
                <a:lnTo>
                  <a:pt x="7095" y="1394"/>
                </a:lnTo>
                <a:lnTo>
                  <a:pt x="7074" y="1394"/>
                </a:lnTo>
                <a:lnTo>
                  <a:pt x="7074" y="1364"/>
                </a:lnTo>
                <a:cubicBezTo>
                  <a:pt x="7049" y="1404"/>
                  <a:pt x="6951" y="1530"/>
                  <a:pt x="6926" y="1636"/>
                </a:cubicBezTo>
                <a:lnTo>
                  <a:pt x="6926" y="2000"/>
                </a:lnTo>
                <a:lnTo>
                  <a:pt x="7389" y="2091"/>
                </a:lnTo>
                <a:cubicBezTo>
                  <a:pt x="7424" y="2192"/>
                  <a:pt x="7460" y="2293"/>
                  <a:pt x="7495" y="2394"/>
                </a:cubicBezTo>
                <a:lnTo>
                  <a:pt x="7032" y="2606"/>
                </a:lnTo>
                <a:lnTo>
                  <a:pt x="6653" y="2848"/>
                </a:lnTo>
                <a:lnTo>
                  <a:pt x="6295" y="3061"/>
                </a:lnTo>
                <a:cubicBezTo>
                  <a:pt x="6260" y="3233"/>
                  <a:pt x="6224" y="3404"/>
                  <a:pt x="6189" y="3576"/>
                </a:cubicBezTo>
                <a:lnTo>
                  <a:pt x="5621" y="3667"/>
                </a:lnTo>
                <a:lnTo>
                  <a:pt x="5053" y="4182"/>
                </a:lnTo>
                <a:lnTo>
                  <a:pt x="4526" y="3818"/>
                </a:lnTo>
                <a:lnTo>
                  <a:pt x="3895" y="3727"/>
                </a:lnTo>
                <a:lnTo>
                  <a:pt x="3432" y="3061"/>
                </a:lnTo>
                <a:lnTo>
                  <a:pt x="2758" y="2758"/>
                </a:lnTo>
                <a:cubicBezTo>
                  <a:pt x="2737" y="2505"/>
                  <a:pt x="2716" y="2253"/>
                  <a:pt x="2695" y="2000"/>
                </a:cubicBezTo>
                <a:lnTo>
                  <a:pt x="2379" y="1788"/>
                </a:lnTo>
                <a:cubicBezTo>
                  <a:pt x="2365" y="1768"/>
                  <a:pt x="2351" y="1747"/>
                  <a:pt x="2337" y="1727"/>
                </a:cubicBezTo>
                <a:cubicBezTo>
                  <a:pt x="2330" y="1737"/>
                  <a:pt x="2323" y="1748"/>
                  <a:pt x="2316" y="1758"/>
                </a:cubicBezTo>
                <a:lnTo>
                  <a:pt x="2295" y="1818"/>
                </a:lnTo>
                <a:lnTo>
                  <a:pt x="2295" y="1848"/>
                </a:lnTo>
                <a:lnTo>
                  <a:pt x="2295" y="1879"/>
                </a:lnTo>
                <a:lnTo>
                  <a:pt x="2295" y="1848"/>
                </a:lnTo>
                <a:lnTo>
                  <a:pt x="2295" y="1818"/>
                </a:lnTo>
                <a:cubicBezTo>
                  <a:pt x="2309" y="1788"/>
                  <a:pt x="2323" y="1757"/>
                  <a:pt x="2337" y="1727"/>
                </a:cubicBezTo>
                <a:cubicBezTo>
                  <a:pt x="2323" y="1697"/>
                  <a:pt x="2309" y="1666"/>
                  <a:pt x="2295" y="1636"/>
                </a:cubicBezTo>
                <a:lnTo>
                  <a:pt x="2189" y="1727"/>
                </a:lnTo>
                <a:lnTo>
                  <a:pt x="2189" y="1879"/>
                </a:lnTo>
                <a:lnTo>
                  <a:pt x="2189" y="1727"/>
                </a:lnTo>
                <a:lnTo>
                  <a:pt x="2021" y="1788"/>
                </a:lnTo>
                <a:lnTo>
                  <a:pt x="1916" y="2242"/>
                </a:lnTo>
                <a:lnTo>
                  <a:pt x="1495" y="2152"/>
                </a:lnTo>
                <a:cubicBezTo>
                  <a:pt x="1460" y="2404"/>
                  <a:pt x="1424" y="2657"/>
                  <a:pt x="1389" y="2909"/>
                </a:cubicBezTo>
                <a:lnTo>
                  <a:pt x="1032" y="3000"/>
                </a:lnTo>
                <a:cubicBezTo>
                  <a:pt x="997" y="3293"/>
                  <a:pt x="961" y="3586"/>
                  <a:pt x="926" y="3879"/>
                </a:cubicBezTo>
                <a:lnTo>
                  <a:pt x="716" y="4182"/>
                </a:lnTo>
                <a:lnTo>
                  <a:pt x="463" y="4485"/>
                </a:lnTo>
                <a:lnTo>
                  <a:pt x="42" y="4636"/>
                </a:lnTo>
                <a:lnTo>
                  <a:pt x="0" y="4939"/>
                </a:lnTo>
                <a:lnTo>
                  <a:pt x="105" y="5061"/>
                </a:lnTo>
                <a:cubicBezTo>
                  <a:pt x="119" y="5142"/>
                  <a:pt x="133" y="5222"/>
                  <a:pt x="147" y="5303"/>
                </a:cubicBezTo>
                <a:lnTo>
                  <a:pt x="42" y="5364"/>
                </a:lnTo>
                <a:lnTo>
                  <a:pt x="147" y="5515"/>
                </a:lnTo>
                <a:lnTo>
                  <a:pt x="316" y="5606"/>
                </a:lnTo>
                <a:lnTo>
                  <a:pt x="463" y="5909"/>
                </a:lnTo>
                <a:lnTo>
                  <a:pt x="674" y="5909"/>
                </a:lnTo>
                <a:lnTo>
                  <a:pt x="989" y="5909"/>
                </a:lnTo>
                <a:cubicBezTo>
                  <a:pt x="1003" y="5949"/>
                  <a:pt x="1018" y="5990"/>
                  <a:pt x="1032" y="6030"/>
                </a:cubicBezTo>
                <a:cubicBezTo>
                  <a:pt x="962" y="6182"/>
                  <a:pt x="891" y="6333"/>
                  <a:pt x="821" y="6485"/>
                </a:cubicBezTo>
                <a:cubicBezTo>
                  <a:pt x="842" y="6566"/>
                  <a:pt x="863" y="6646"/>
                  <a:pt x="884" y="6727"/>
                </a:cubicBezTo>
                <a:lnTo>
                  <a:pt x="779" y="6939"/>
                </a:lnTo>
                <a:lnTo>
                  <a:pt x="884" y="7242"/>
                </a:lnTo>
                <a:lnTo>
                  <a:pt x="1137" y="7394"/>
                </a:lnTo>
                <a:cubicBezTo>
                  <a:pt x="1123" y="7414"/>
                  <a:pt x="1109" y="7435"/>
                  <a:pt x="1095" y="7455"/>
                </a:cubicBezTo>
                <a:lnTo>
                  <a:pt x="1200" y="7455"/>
                </a:lnTo>
                <a:lnTo>
                  <a:pt x="1558" y="7697"/>
                </a:lnTo>
                <a:lnTo>
                  <a:pt x="1874" y="7909"/>
                </a:lnTo>
                <a:lnTo>
                  <a:pt x="2189" y="8000"/>
                </a:lnTo>
                <a:lnTo>
                  <a:pt x="2295" y="8121"/>
                </a:lnTo>
                <a:lnTo>
                  <a:pt x="2379" y="8121"/>
                </a:lnTo>
                <a:lnTo>
                  <a:pt x="2547" y="8273"/>
                </a:lnTo>
                <a:lnTo>
                  <a:pt x="2758" y="8273"/>
                </a:lnTo>
                <a:lnTo>
                  <a:pt x="2968" y="8273"/>
                </a:lnTo>
                <a:cubicBezTo>
                  <a:pt x="3017" y="8182"/>
                  <a:pt x="3067" y="8091"/>
                  <a:pt x="3116" y="8000"/>
                </a:cubicBezTo>
                <a:lnTo>
                  <a:pt x="3326" y="7758"/>
                </a:lnTo>
                <a:lnTo>
                  <a:pt x="3579" y="7758"/>
                </a:lnTo>
                <a:lnTo>
                  <a:pt x="3789" y="8000"/>
                </a:lnTo>
                <a:lnTo>
                  <a:pt x="3895" y="8000"/>
                </a:lnTo>
                <a:lnTo>
                  <a:pt x="4000" y="8061"/>
                </a:lnTo>
                <a:lnTo>
                  <a:pt x="4063" y="8424"/>
                </a:lnTo>
                <a:lnTo>
                  <a:pt x="3958" y="8879"/>
                </a:lnTo>
                <a:lnTo>
                  <a:pt x="3958" y="9030"/>
                </a:lnTo>
                <a:lnTo>
                  <a:pt x="4105" y="9091"/>
                </a:lnTo>
                <a:cubicBezTo>
                  <a:pt x="4140" y="9172"/>
                  <a:pt x="4176" y="9252"/>
                  <a:pt x="4211" y="9333"/>
                </a:cubicBezTo>
                <a:lnTo>
                  <a:pt x="4211" y="9485"/>
                </a:lnTo>
                <a:lnTo>
                  <a:pt x="4463" y="9636"/>
                </a:lnTo>
                <a:cubicBezTo>
                  <a:pt x="4449" y="9656"/>
                  <a:pt x="4435" y="9677"/>
                  <a:pt x="4421" y="9697"/>
                </a:cubicBezTo>
                <a:lnTo>
                  <a:pt x="4674" y="9636"/>
                </a:lnTo>
                <a:lnTo>
                  <a:pt x="4737" y="9333"/>
                </a:lnTo>
                <a:lnTo>
                  <a:pt x="5263" y="9333"/>
                </a:lnTo>
                <a:cubicBezTo>
                  <a:pt x="5326" y="9404"/>
                  <a:pt x="5390" y="9474"/>
                  <a:pt x="5453" y="9545"/>
                </a:cubicBezTo>
                <a:lnTo>
                  <a:pt x="5516" y="9788"/>
                </a:lnTo>
                <a:lnTo>
                  <a:pt x="5621" y="9697"/>
                </a:lnTo>
                <a:lnTo>
                  <a:pt x="5979" y="10000"/>
                </a:lnTo>
                <a:lnTo>
                  <a:pt x="5979" y="9788"/>
                </a:lnTo>
                <a:lnTo>
                  <a:pt x="6400" y="9545"/>
                </a:lnTo>
                <a:lnTo>
                  <a:pt x="6442" y="9485"/>
                </a:lnTo>
                <a:lnTo>
                  <a:pt x="6547" y="9394"/>
                </a:lnTo>
                <a:lnTo>
                  <a:pt x="6653" y="9485"/>
                </a:lnTo>
                <a:lnTo>
                  <a:pt x="6863" y="9333"/>
                </a:lnTo>
                <a:lnTo>
                  <a:pt x="7137" y="9091"/>
                </a:lnTo>
                <a:lnTo>
                  <a:pt x="7389" y="8818"/>
                </a:lnTo>
                <a:cubicBezTo>
                  <a:pt x="7424" y="8717"/>
                  <a:pt x="7460" y="8616"/>
                  <a:pt x="7495" y="8515"/>
                </a:cubicBezTo>
                <a:lnTo>
                  <a:pt x="7642" y="8212"/>
                </a:lnTo>
                <a:cubicBezTo>
                  <a:pt x="7698" y="8061"/>
                  <a:pt x="7755" y="7909"/>
                  <a:pt x="7811" y="7758"/>
                </a:cubicBezTo>
                <a:lnTo>
                  <a:pt x="7811" y="7545"/>
                </a:lnTo>
                <a:cubicBezTo>
                  <a:pt x="7790" y="7495"/>
                  <a:pt x="7768" y="7444"/>
                  <a:pt x="7747" y="7394"/>
                </a:cubicBezTo>
                <a:cubicBezTo>
                  <a:pt x="7768" y="7313"/>
                  <a:pt x="7790" y="7233"/>
                  <a:pt x="7811" y="7152"/>
                </a:cubicBezTo>
                <a:cubicBezTo>
                  <a:pt x="7790" y="7061"/>
                  <a:pt x="7768" y="6970"/>
                  <a:pt x="7747" y="6879"/>
                </a:cubicBezTo>
                <a:lnTo>
                  <a:pt x="7495" y="6121"/>
                </a:lnTo>
                <a:cubicBezTo>
                  <a:pt x="7509" y="6091"/>
                  <a:pt x="7523" y="6060"/>
                  <a:pt x="7537" y="6030"/>
                </a:cubicBezTo>
                <a:lnTo>
                  <a:pt x="7747" y="5667"/>
                </a:lnTo>
                <a:lnTo>
                  <a:pt x="7916" y="5606"/>
                </a:lnTo>
                <a:lnTo>
                  <a:pt x="7937" y="5576"/>
                </a:lnTo>
                <a:lnTo>
                  <a:pt x="7937" y="5515"/>
                </a:lnTo>
                <a:lnTo>
                  <a:pt x="7916" y="5455"/>
                </a:lnTo>
                <a:lnTo>
                  <a:pt x="7642" y="5364"/>
                </a:lnTo>
                <a:lnTo>
                  <a:pt x="7495" y="5455"/>
                </a:lnTo>
                <a:lnTo>
                  <a:pt x="7389" y="5364"/>
                </a:lnTo>
                <a:lnTo>
                  <a:pt x="7284" y="5152"/>
                </a:lnTo>
                <a:lnTo>
                  <a:pt x="7179" y="5000"/>
                </a:lnTo>
                <a:lnTo>
                  <a:pt x="7432" y="4848"/>
                </a:lnTo>
                <a:lnTo>
                  <a:pt x="7600" y="4636"/>
                </a:lnTo>
                <a:lnTo>
                  <a:pt x="7853" y="4394"/>
                </a:lnTo>
                <a:lnTo>
                  <a:pt x="7958" y="4394"/>
                </a:lnTo>
                <a:lnTo>
                  <a:pt x="7811" y="4697"/>
                </a:lnTo>
                <a:lnTo>
                  <a:pt x="7916" y="4848"/>
                </a:lnTo>
                <a:lnTo>
                  <a:pt x="8021" y="4788"/>
                </a:lnTo>
                <a:lnTo>
                  <a:pt x="8274" y="4636"/>
                </a:lnTo>
                <a:lnTo>
                  <a:pt x="8337" y="4303"/>
                </a:lnTo>
                <a:lnTo>
                  <a:pt x="8484" y="4121"/>
                </a:lnTo>
                <a:cubicBezTo>
                  <a:pt x="8533" y="4172"/>
                  <a:pt x="8583" y="4222"/>
                  <a:pt x="8632" y="4273"/>
                </a:cubicBezTo>
                <a:lnTo>
                  <a:pt x="8611" y="3970"/>
                </a:lnTo>
                <a:lnTo>
                  <a:pt x="8821" y="3788"/>
                </a:lnTo>
                <a:lnTo>
                  <a:pt x="9095" y="3848"/>
                </a:lnTo>
                <a:lnTo>
                  <a:pt x="9221" y="3727"/>
                </a:lnTo>
                <a:lnTo>
                  <a:pt x="9368" y="3818"/>
                </a:lnTo>
                <a:cubicBezTo>
                  <a:pt x="9403" y="3545"/>
                  <a:pt x="9439" y="3273"/>
                  <a:pt x="9474" y="3000"/>
                </a:cubicBezTo>
                <a:lnTo>
                  <a:pt x="9726" y="2909"/>
                </a:lnTo>
                <a:cubicBezTo>
                  <a:pt x="9817" y="2535"/>
                  <a:pt x="9909" y="2162"/>
                  <a:pt x="10000" y="1788"/>
                </a:cubicBezTo>
                <a:lnTo>
                  <a:pt x="9368" y="178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6" name="Freeform 755"/>
          <p:cNvSpPr>
            <a:spLocks/>
          </p:cNvSpPr>
          <p:nvPr/>
        </p:nvSpPr>
        <p:spPr bwMode="auto">
          <a:xfrm>
            <a:off x="5064322" y="3159414"/>
            <a:ext cx="142805" cy="136278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57" name="Freeform 756"/>
          <p:cNvSpPr>
            <a:spLocks/>
          </p:cNvSpPr>
          <p:nvPr/>
        </p:nvSpPr>
        <p:spPr bwMode="auto">
          <a:xfrm>
            <a:off x="5103593" y="3194884"/>
            <a:ext cx="553367" cy="4965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8" name="Freeform 757"/>
          <p:cNvSpPr>
            <a:spLocks/>
          </p:cNvSpPr>
          <p:nvPr/>
        </p:nvSpPr>
        <p:spPr bwMode="auto">
          <a:xfrm>
            <a:off x="4766218" y="2205466"/>
            <a:ext cx="262403" cy="248289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59" name="Freeform 758"/>
          <p:cNvSpPr>
            <a:spLocks/>
          </p:cNvSpPr>
          <p:nvPr/>
        </p:nvSpPr>
        <p:spPr bwMode="auto">
          <a:xfrm>
            <a:off x="3645201" y="3372232"/>
            <a:ext cx="335591" cy="375231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0" name="Freeform 759"/>
          <p:cNvSpPr>
            <a:spLocks/>
          </p:cNvSpPr>
          <p:nvPr/>
        </p:nvSpPr>
        <p:spPr bwMode="auto">
          <a:xfrm>
            <a:off x="4120027" y="3480508"/>
            <a:ext cx="442695" cy="341628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1" name="Freeform 760"/>
          <p:cNvSpPr>
            <a:spLocks/>
          </p:cNvSpPr>
          <p:nvPr/>
        </p:nvSpPr>
        <p:spPr bwMode="auto">
          <a:xfrm>
            <a:off x="4950078" y="4206703"/>
            <a:ext cx="292750" cy="311760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2" name="Freeform 761"/>
          <p:cNvSpPr>
            <a:spLocks/>
          </p:cNvSpPr>
          <p:nvPr/>
        </p:nvSpPr>
        <p:spPr bwMode="auto">
          <a:xfrm>
            <a:off x="5037547" y="3654123"/>
            <a:ext cx="415918" cy="416302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3" name="Freeform 762"/>
          <p:cNvSpPr>
            <a:spLocks/>
          </p:cNvSpPr>
          <p:nvPr/>
        </p:nvSpPr>
        <p:spPr bwMode="auto">
          <a:xfrm>
            <a:off x="5064322" y="4040555"/>
            <a:ext cx="230273" cy="27629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4" name="Freeform 763"/>
          <p:cNvSpPr>
            <a:spLocks/>
          </p:cNvSpPr>
          <p:nvPr/>
        </p:nvSpPr>
        <p:spPr bwMode="auto">
          <a:xfrm>
            <a:off x="4202140" y="3747463"/>
            <a:ext cx="333805" cy="313626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5" name="Freeform 764"/>
          <p:cNvSpPr>
            <a:spLocks/>
          </p:cNvSpPr>
          <p:nvPr/>
        </p:nvSpPr>
        <p:spPr bwMode="auto">
          <a:xfrm>
            <a:off x="4146802" y="3627986"/>
            <a:ext cx="89253" cy="11014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6" name="Freeform 765"/>
          <p:cNvSpPr>
            <a:spLocks/>
          </p:cNvSpPr>
          <p:nvPr/>
        </p:nvSpPr>
        <p:spPr bwMode="auto">
          <a:xfrm>
            <a:off x="1686993" y="3919211"/>
            <a:ext cx="158871" cy="70939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7" name="Freeform 766"/>
          <p:cNvSpPr>
            <a:spLocks/>
          </p:cNvSpPr>
          <p:nvPr/>
        </p:nvSpPr>
        <p:spPr bwMode="auto">
          <a:xfrm>
            <a:off x="1499562" y="3725062"/>
            <a:ext cx="169580" cy="8214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8" name="Freeform 767"/>
          <p:cNvSpPr>
            <a:spLocks/>
          </p:cNvSpPr>
          <p:nvPr/>
        </p:nvSpPr>
        <p:spPr bwMode="auto">
          <a:xfrm>
            <a:off x="1410310" y="3676524"/>
            <a:ext cx="133879" cy="115743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69" name="Freeform 768"/>
          <p:cNvSpPr>
            <a:spLocks/>
          </p:cNvSpPr>
          <p:nvPr/>
        </p:nvSpPr>
        <p:spPr bwMode="auto">
          <a:xfrm>
            <a:off x="2177884" y="3702659"/>
            <a:ext cx="41056" cy="22402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0" name="Freeform 769"/>
          <p:cNvSpPr>
            <a:spLocks/>
          </p:cNvSpPr>
          <p:nvPr/>
        </p:nvSpPr>
        <p:spPr bwMode="auto">
          <a:xfrm>
            <a:off x="1952966" y="4062956"/>
            <a:ext cx="994277" cy="107155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1978554233 h 10000"/>
              <a:gd name="T28" fmla="*/ 2147483647 w 10000"/>
              <a:gd name="T29" fmla="*/ 1571492712 h 10000"/>
              <a:gd name="T30" fmla="*/ 2147483647 w 10000"/>
              <a:gd name="T31" fmla="*/ 1454980750 h 10000"/>
              <a:gd name="T32" fmla="*/ 2147483647 w 10000"/>
              <a:gd name="T33" fmla="*/ 1106175301 h 10000"/>
              <a:gd name="T34" fmla="*/ 2147483647 w 10000"/>
              <a:gd name="T35" fmla="*/ 640102212 h 10000"/>
              <a:gd name="T36" fmla="*/ 2147483647 w 10000"/>
              <a:gd name="T37" fmla="*/ 174776418 h 10000"/>
              <a:gd name="T38" fmla="*/ 2147483647 w 10000"/>
              <a:gd name="T39" fmla="*/ 640102212 h 10000"/>
              <a:gd name="T40" fmla="*/ 2147483647 w 10000"/>
              <a:gd name="T41" fmla="*/ 581837847 h 10000"/>
              <a:gd name="T42" fmla="*/ 2147483647 w 10000"/>
              <a:gd name="T43" fmla="*/ 640102212 h 10000"/>
              <a:gd name="T44" fmla="*/ 2147483647 w 10000"/>
              <a:gd name="T45" fmla="*/ 756622557 h 10000"/>
              <a:gd name="T46" fmla="*/ 2147483647 w 10000"/>
              <a:gd name="T47" fmla="*/ 233040691 h 10000"/>
              <a:gd name="T48" fmla="*/ 2147483647 w 10000"/>
              <a:gd name="T49" fmla="*/ 0 h 10000"/>
              <a:gd name="T50" fmla="*/ 1983523268 w 10000"/>
              <a:gd name="T51" fmla="*/ 233040691 h 10000"/>
              <a:gd name="T52" fmla="*/ 1700062263 w 10000"/>
              <a:gd name="T53" fmla="*/ 523581775 h 10000"/>
              <a:gd name="T54" fmla="*/ 1246527822 w 10000"/>
              <a:gd name="T55" fmla="*/ 873134519 h 10000"/>
              <a:gd name="T56" fmla="*/ 623607879 w 10000"/>
              <a:gd name="T57" fmla="*/ 814878538 h 10000"/>
              <a:gd name="T58" fmla="*/ 566914139 w 10000"/>
              <a:gd name="T59" fmla="*/ 1746277422 h 10000"/>
              <a:gd name="T60" fmla="*/ 396840702 w 10000"/>
              <a:gd name="T61" fmla="*/ 1804533494 h 10000"/>
              <a:gd name="T62" fmla="*/ 0 w 10000"/>
              <a:gd name="T63" fmla="*/ 2147483647 h 10000"/>
              <a:gd name="T64" fmla="*/ 226767265 w 10000"/>
              <a:gd name="T65" fmla="*/ 2147483647 h 10000"/>
              <a:gd name="T66" fmla="*/ 566914139 w 10000"/>
              <a:gd name="T67" fmla="*/ 2147483647 h 10000"/>
              <a:gd name="T68" fmla="*/ 680301707 w 10000"/>
              <a:gd name="T69" fmla="*/ 2147483647 h 10000"/>
              <a:gd name="T70" fmla="*/ 975514221 w 10000"/>
              <a:gd name="T71" fmla="*/ 2147483647 h 10000"/>
              <a:gd name="T72" fmla="*/ 1292157988 w 10000"/>
              <a:gd name="T73" fmla="*/ 2147483647 h 10000"/>
              <a:gd name="T74" fmla="*/ 1529988738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1" name="Freeform 770"/>
          <p:cNvSpPr>
            <a:spLocks/>
          </p:cNvSpPr>
          <p:nvPr/>
        </p:nvSpPr>
        <p:spPr bwMode="auto">
          <a:xfrm>
            <a:off x="1744114" y="4152565"/>
            <a:ext cx="151730" cy="175482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2" name="Freeform 771"/>
          <p:cNvSpPr>
            <a:spLocks/>
          </p:cNvSpPr>
          <p:nvPr/>
        </p:nvSpPr>
        <p:spPr bwMode="auto">
          <a:xfrm>
            <a:off x="6690504" y="3323697"/>
            <a:ext cx="99964" cy="57871"/>
          </a:xfrm>
          <a:custGeom>
            <a:avLst/>
            <a:gdLst>
              <a:gd name="T0" fmla="*/ 0 w 348468"/>
              <a:gd name="T1" fmla="*/ 2314 h 191264"/>
              <a:gd name="T2" fmla="*/ 1695 w 348468"/>
              <a:gd name="T3" fmla="*/ 3248 h 191264"/>
              <a:gd name="T4" fmla="*/ 2694 w 348468"/>
              <a:gd name="T5" fmla="*/ 2759 h 191264"/>
              <a:gd name="T6" fmla="*/ 3607 w 348468"/>
              <a:gd name="T7" fmla="*/ 3204 h 191264"/>
              <a:gd name="T8" fmla="*/ 5389 w 348468"/>
              <a:gd name="T9" fmla="*/ 2848 h 191264"/>
              <a:gd name="T10" fmla="*/ 5780 w 348468"/>
              <a:gd name="T11" fmla="*/ 1780 h 191264"/>
              <a:gd name="T12" fmla="*/ 4215 w 348468"/>
              <a:gd name="T13" fmla="*/ 89 h 191264"/>
              <a:gd name="T14" fmla="*/ 2781 w 348468"/>
              <a:gd name="T15" fmla="*/ 356 h 191264"/>
              <a:gd name="T16" fmla="*/ 1912 w 348468"/>
              <a:gd name="T17" fmla="*/ 0 h 191264"/>
              <a:gd name="T18" fmla="*/ 478 w 348468"/>
              <a:gd name="T19" fmla="*/ 1246 h 191264"/>
              <a:gd name="T20" fmla="*/ 0 w 348468"/>
              <a:gd name="T21" fmla="*/ 2314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73" name="Freeform 772"/>
          <p:cNvSpPr/>
          <p:nvPr/>
        </p:nvSpPr>
        <p:spPr>
          <a:xfrm rot="16955691">
            <a:off x="2141977" y="3703771"/>
            <a:ext cx="50014" cy="45719"/>
          </a:xfrm>
          <a:custGeom>
            <a:avLst/>
            <a:gdLst>
              <a:gd name="connsiteX0" fmla="*/ 48285 w 93552"/>
              <a:gd name="connsiteY0" fmla="*/ 9054 h 181070"/>
              <a:gd name="connsiteX1" fmla="*/ 48285 w 93552"/>
              <a:gd name="connsiteY1" fmla="*/ 9054 h 181070"/>
              <a:gd name="connsiteX2" fmla="*/ 27160 w 93552"/>
              <a:gd name="connsiteY2" fmla="*/ 24143 h 181070"/>
              <a:gd name="connsiteX3" fmla="*/ 24143 w 93552"/>
              <a:gd name="connsiteY3" fmla="*/ 33196 h 181070"/>
              <a:gd name="connsiteX4" fmla="*/ 18107 w 93552"/>
              <a:gd name="connsiteY4" fmla="*/ 42250 h 181070"/>
              <a:gd name="connsiteX5" fmla="*/ 6036 w 93552"/>
              <a:gd name="connsiteY5" fmla="*/ 69410 h 181070"/>
              <a:gd name="connsiteX6" fmla="*/ 3018 w 93552"/>
              <a:gd name="connsiteY6" fmla="*/ 87517 h 181070"/>
              <a:gd name="connsiteX7" fmla="*/ 0 w 93552"/>
              <a:gd name="connsiteY7" fmla="*/ 102606 h 181070"/>
              <a:gd name="connsiteX8" fmla="*/ 3018 w 93552"/>
              <a:gd name="connsiteY8" fmla="*/ 159945 h 181070"/>
              <a:gd name="connsiteX9" fmla="*/ 18107 w 93552"/>
              <a:gd name="connsiteY9" fmla="*/ 181070 h 181070"/>
              <a:gd name="connsiteX10" fmla="*/ 24143 w 93552"/>
              <a:gd name="connsiteY10" fmla="*/ 172016 h 181070"/>
              <a:gd name="connsiteX11" fmla="*/ 42249 w 93552"/>
              <a:gd name="connsiteY11" fmla="*/ 156927 h 181070"/>
              <a:gd name="connsiteX12" fmla="*/ 54321 w 93552"/>
              <a:gd name="connsiteY12" fmla="*/ 138820 h 181070"/>
              <a:gd name="connsiteX13" fmla="*/ 60356 w 93552"/>
              <a:gd name="connsiteY13" fmla="*/ 120713 h 181070"/>
              <a:gd name="connsiteX14" fmla="*/ 63374 w 93552"/>
              <a:gd name="connsiteY14" fmla="*/ 111660 h 181070"/>
              <a:gd name="connsiteX15" fmla="*/ 75446 w 93552"/>
              <a:gd name="connsiteY15" fmla="*/ 84499 h 181070"/>
              <a:gd name="connsiteX16" fmla="*/ 84499 w 93552"/>
              <a:gd name="connsiteY16" fmla="*/ 57339 h 181070"/>
              <a:gd name="connsiteX17" fmla="*/ 87517 w 93552"/>
              <a:gd name="connsiteY17" fmla="*/ 48285 h 181070"/>
              <a:gd name="connsiteX18" fmla="*/ 93552 w 93552"/>
              <a:gd name="connsiteY18" fmla="*/ 24143 h 181070"/>
              <a:gd name="connsiteX19" fmla="*/ 90535 w 93552"/>
              <a:gd name="connsiteY19" fmla="*/ 9054 h 181070"/>
              <a:gd name="connsiteX20" fmla="*/ 72428 w 93552"/>
              <a:gd name="connsiteY20" fmla="*/ 0 h 181070"/>
              <a:gd name="connsiteX21" fmla="*/ 42249 w 93552"/>
              <a:gd name="connsiteY21" fmla="*/ 12071 h 181070"/>
              <a:gd name="connsiteX22" fmla="*/ 48285 w 93552"/>
              <a:gd name="connsiteY22" fmla="*/ 9054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552" h="181070">
                <a:moveTo>
                  <a:pt x="48285" y="9054"/>
                </a:moveTo>
                <a:lnTo>
                  <a:pt x="48285" y="9054"/>
                </a:lnTo>
                <a:cubicBezTo>
                  <a:pt x="41243" y="14084"/>
                  <a:pt x="33279" y="18024"/>
                  <a:pt x="27160" y="24143"/>
                </a:cubicBezTo>
                <a:cubicBezTo>
                  <a:pt x="24911" y="26392"/>
                  <a:pt x="25565" y="30351"/>
                  <a:pt x="24143" y="33196"/>
                </a:cubicBezTo>
                <a:cubicBezTo>
                  <a:pt x="22521" y="36440"/>
                  <a:pt x="19580" y="38935"/>
                  <a:pt x="18107" y="42250"/>
                </a:cubicBezTo>
                <a:cubicBezTo>
                  <a:pt x="3740" y="74574"/>
                  <a:pt x="19695" y="48920"/>
                  <a:pt x="6036" y="69410"/>
                </a:cubicBezTo>
                <a:cubicBezTo>
                  <a:pt x="5030" y="75446"/>
                  <a:pt x="4113" y="81497"/>
                  <a:pt x="3018" y="87517"/>
                </a:cubicBezTo>
                <a:cubicBezTo>
                  <a:pt x="2100" y="92564"/>
                  <a:pt x="0" y="97477"/>
                  <a:pt x="0" y="102606"/>
                </a:cubicBezTo>
                <a:cubicBezTo>
                  <a:pt x="0" y="121745"/>
                  <a:pt x="738" y="140942"/>
                  <a:pt x="3018" y="159945"/>
                </a:cubicBezTo>
                <a:cubicBezTo>
                  <a:pt x="5365" y="179505"/>
                  <a:pt x="5364" y="176822"/>
                  <a:pt x="18107" y="181070"/>
                </a:cubicBezTo>
                <a:cubicBezTo>
                  <a:pt x="20119" y="178052"/>
                  <a:pt x="21578" y="174581"/>
                  <a:pt x="24143" y="172016"/>
                </a:cubicBezTo>
                <a:cubicBezTo>
                  <a:pt x="41580" y="154578"/>
                  <a:pt x="24944" y="179176"/>
                  <a:pt x="42249" y="156927"/>
                </a:cubicBezTo>
                <a:cubicBezTo>
                  <a:pt x="46703" y="151201"/>
                  <a:pt x="52027" y="145702"/>
                  <a:pt x="54321" y="138820"/>
                </a:cubicBezTo>
                <a:lnTo>
                  <a:pt x="60356" y="120713"/>
                </a:lnTo>
                <a:cubicBezTo>
                  <a:pt x="61362" y="117695"/>
                  <a:pt x="61610" y="114307"/>
                  <a:pt x="63374" y="111660"/>
                </a:cubicBezTo>
                <a:cubicBezTo>
                  <a:pt x="72938" y="97313"/>
                  <a:pt x="68264" y="106045"/>
                  <a:pt x="75446" y="84499"/>
                </a:cubicBezTo>
                <a:lnTo>
                  <a:pt x="84499" y="57339"/>
                </a:lnTo>
                <a:cubicBezTo>
                  <a:pt x="85505" y="54321"/>
                  <a:pt x="86745" y="51371"/>
                  <a:pt x="87517" y="48285"/>
                </a:cubicBezTo>
                <a:lnTo>
                  <a:pt x="93552" y="24143"/>
                </a:lnTo>
                <a:cubicBezTo>
                  <a:pt x="92546" y="19113"/>
                  <a:pt x="93080" y="13507"/>
                  <a:pt x="90535" y="9054"/>
                </a:cubicBezTo>
                <a:cubicBezTo>
                  <a:pt x="87782" y="4237"/>
                  <a:pt x="77075" y="1549"/>
                  <a:pt x="72428" y="0"/>
                </a:cubicBezTo>
                <a:cubicBezTo>
                  <a:pt x="62438" y="2498"/>
                  <a:pt x="49935" y="4385"/>
                  <a:pt x="42249" y="12071"/>
                </a:cubicBezTo>
                <a:cubicBezTo>
                  <a:pt x="40658" y="13662"/>
                  <a:pt x="47279" y="9557"/>
                  <a:pt x="48285" y="90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4" name="Freeform 773"/>
          <p:cNvSpPr/>
          <p:nvPr/>
        </p:nvSpPr>
        <p:spPr>
          <a:xfrm>
            <a:off x="4930148" y="4073651"/>
            <a:ext cx="143396" cy="191850"/>
          </a:xfrm>
          <a:custGeom>
            <a:avLst/>
            <a:gdLst>
              <a:gd name="connsiteX0" fmla="*/ 127070 w 143396"/>
              <a:gd name="connsiteY0" fmla="*/ 0 h 191850"/>
              <a:gd name="connsiteX1" fmla="*/ 54814 w 143396"/>
              <a:gd name="connsiteY1" fmla="*/ 12458 h 191850"/>
              <a:gd name="connsiteX2" fmla="*/ 37374 w 143396"/>
              <a:gd name="connsiteY2" fmla="*/ 79730 h 191850"/>
              <a:gd name="connsiteX3" fmla="*/ 27407 w 143396"/>
              <a:gd name="connsiteY3" fmla="*/ 94679 h 191850"/>
              <a:gd name="connsiteX4" fmla="*/ 4983 w 143396"/>
              <a:gd name="connsiteY4" fmla="*/ 156968 h 191850"/>
              <a:gd name="connsiteX5" fmla="*/ 0 w 143396"/>
              <a:gd name="connsiteY5" fmla="*/ 184375 h 191850"/>
              <a:gd name="connsiteX6" fmla="*/ 39865 w 143396"/>
              <a:gd name="connsiteY6" fmla="*/ 191850 h 191850"/>
              <a:gd name="connsiteX7" fmla="*/ 29899 w 143396"/>
              <a:gd name="connsiteY7" fmla="*/ 134544 h 191850"/>
              <a:gd name="connsiteX8" fmla="*/ 74747 w 143396"/>
              <a:gd name="connsiteY8" fmla="*/ 139527 h 191850"/>
              <a:gd name="connsiteX9" fmla="*/ 74747 w 143396"/>
              <a:gd name="connsiteY9" fmla="*/ 139527 h 191850"/>
              <a:gd name="connsiteX10" fmla="*/ 87205 w 143396"/>
              <a:gd name="connsiteY10" fmla="*/ 156968 h 191850"/>
              <a:gd name="connsiteX11" fmla="*/ 89696 w 143396"/>
              <a:gd name="connsiteY11" fmla="*/ 164443 h 191850"/>
              <a:gd name="connsiteX12" fmla="*/ 94679 w 143396"/>
              <a:gd name="connsiteY12" fmla="*/ 171917 h 191850"/>
              <a:gd name="connsiteX13" fmla="*/ 94679 w 143396"/>
              <a:gd name="connsiteY13" fmla="*/ 171917 h 191850"/>
              <a:gd name="connsiteX14" fmla="*/ 119595 w 143396"/>
              <a:gd name="connsiteY14" fmla="*/ 169426 h 191850"/>
              <a:gd name="connsiteX15" fmla="*/ 119595 w 143396"/>
              <a:gd name="connsiteY15" fmla="*/ 169426 h 191850"/>
              <a:gd name="connsiteX16" fmla="*/ 117103 w 143396"/>
              <a:gd name="connsiteY16" fmla="*/ 151985 h 191850"/>
              <a:gd name="connsiteX17" fmla="*/ 129561 w 143396"/>
              <a:gd name="connsiteY17" fmla="*/ 137035 h 191850"/>
              <a:gd name="connsiteX18" fmla="*/ 124578 w 143396"/>
              <a:gd name="connsiteY18" fmla="*/ 92188 h 191850"/>
              <a:gd name="connsiteX19" fmla="*/ 142019 w 143396"/>
              <a:gd name="connsiteY19" fmla="*/ 57306 h 191850"/>
              <a:gd name="connsiteX20" fmla="*/ 127070 w 143396"/>
              <a:gd name="connsiteY20" fmla="*/ 0 h 1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96" h="191850">
                <a:moveTo>
                  <a:pt x="127070" y="0"/>
                </a:moveTo>
                <a:lnTo>
                  <a:pt x="54814" y="12458"/>
                </a:lnTo>
                <a:lnTo>
                  <a:pt x="37374" y="79730"/>
                </a:lnTo>
                <a:lnTo>
                  <a:pt x="27407" y="94679"/>
                </a:lnTo>
                <a:lnTo>
                  <a:pt x="4983" y="156968"/>
                </a:lnTo>
                <a:lnTo>
                  <a:pt x="0" y="184375"/>
                </a:lnTo>
                <a:lnTo>
                  <a:pt x="39865" y="191850"/>
                </a:lnTo>
                <a:lnTo>
                  <a:pt x="29899" y="134544"/>
                </a:lnTo>
                <a:cubicBezTo>
                  <a:pt x="71618" y="137151"/>
                  <a:pt x="57856" y="131080"/>
                  <a:pt x="74747" y="139527"/>
                </a:cubicBezTo>
                <a:lnTo>
                  <a:pt x="74747" y="139527"/>
                </a:lnTo>
                <a:cubicBezTo>
                  <a:pt x="78900" y="145341"/>
                  <a:pt x="83529" y="150842"/>
                  <a:pt x="87205" y="156968"/>
                </a:cubicBezTo>
                <a:cubicBezTo>
                  <a:pt x="88556" y="159220"/>
                  <a:pt x="88522" y="162094"/>
                  <a:pt x="89696" y="164443"/>
                </a:cubicBezTo>
                <a:cubicBezTo>
                  <a:pt x="91035" y="167121"/>
                  <a:pt x="94679" y="171917"/>
                  <a:pt x="94679" y="171917"/>
                </a:cubicBezTo>
                <a:lnTo>
                  <a:pt x="94679" y="171917"/>
                </a:lnTo>
                <a:cubicBezTo>
                  <a:pt x="117929" y="169334"/>
                  <a:pt x="109582" y="169426"/>
                  <a:pt x="119595" y="169426"/>
                </a:cubicBezTo>
                <a:lnTo>
                  <a:pt x="119595" y="169426"/>
                </a:lnTo>
                <a:lnTo>
                  <a:pt x="117103" y="151985"/>
                </a:lnTo>
                <a:lnTo>
                  <a:pt x="129561" y="137035"/>
                </a:lnTo>
                <a:lnTo>
                  <a:pt x="124578" y="92188"/>
                </a:lnTo>
                <a:lnTo>
                  <a:pt x="142019" y="57306"/>
                </a:lnTo>
                <a:cubicBezTo>
                  <a:pt x="144968" y="30755"/>
                  <a:pt x="144510" y="42403"/>
                  <a:pt x="127070" y="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prstClr val="white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0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1 Requirements </a:t>
            </a:r>
            <a:r>
              <a:rPr lang="en-AU" b="1" dirty="0"/>
              <a:t>of </a:t>
            </a:r>
            <a:r>
              <a:rPr lang="en-AU" b="1" dirty="0" smtClean="0"/>
              <a:t>globalisation </a:t>
            </a:r>
            <a:r>
              <a:rPr lang="en-AU" dirty="0" smtClean="0"/>
              <a:t>(7)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i="1" dirty="0" smtClean="0"/>
              <a:t>Globalised data processing requires there be </a:t>
            </a:r>
            <a:r>
              <a:rPr lang="en-AU" b="1" i="1" dirty="0" smtClean="0"/>
              <a:t>no ‘safe havens</a:t>
            </a:r>
            <a:r>
              <a:rPr lang="en-AU" i="1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‘</a:t>
            </a:r>
            <a:r>
              <a:rPr lang="en-AU" b="1" dirty="0"/>
              <a:t>Globalised’ enactment </a:t>
            </a:r>
            <a:r>
              <a:rPr lang="en-AU" dirty="0" smtClean="0"/>
              <a:t>of GDPR-like laws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Some </a:t>
            </a:r>
            <a:r>
              <a:rPr lang="en-AU" b="1" dirty="0" smtClean="0"/>
              <a:t>US adoption</a:t>
            </a:r>
            <a:r>
              <a:rPr lang="en-AU" dirty="0" smtClean="0"/>
              <a:t> of GDPR-like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Far </a:t>
            </a:r>
            <a:r>
              <a:rPr lang="en-AU" b="1" dirty="0"/>
              <a:t>more serious </a:t>
            </a:r>
            <a:r>
              <a:rPr lang="en-AU" b="1" dirty="0" smtClean="0"/>
              <a:t>sanctions</a:t>
            </a:r>
            <a:r>
              <a:rPr lang="en-AU" dirty="0" smtClean="0"/>
              <a:t>, in many countries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Extra-territorial </a:t>
            </a:r>
            <a:r>
              <a:rPr lang="en-AU" dirty="0"/>
              <a:t>application </a:t>
            </a:r>
            <a:r>
              <a:rPr lang="en-AU" dirty="0" smtClean="0"/>
              <a:t>(as in GDPR 3)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GDPR </a:t>
            </a:r>
            <a:r>
              <a:rPr lang="en-AU" b="1" dirty="0" smtClean="0"/>
              <a:t>remedies go beyond EU </a:t>
            </a:r>
            <a:r>
              <a:rPr lang="en-AU" dirty="0" smtClean="0"/>
              <a:t>(tho not global)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Joint </a:t>
            </a:r>
            <a:r>
              <a:rPr lang="en-AU" dirty="0" smtClean="0"/>
              <a:t>liability </a:t>
            </a:r>
            <a:r>
              <a:rPr lang="en-AU" dirty="0"/>
              <a:t>imposed on commercial </a:t>
            </a:r>
            <a:r>
              <a:rPr lang="en-AU" i="1" dirty="0"/>
              <a:t>users</a:t>
            </a:r>
            <a:r>
              <a:rPr lang="en-AU" dirty="0"/>
              <a:t> of platform ‘services</a:t>
            </a:r>
            <a:r>
              <a:rPr lang="en-AU" dirty="0" smtClean="0"/>
              <a:t>’, as </a:t>
            </a:r>
            <a:r>
              <a:rPr lang="en-AU" b="1" dirty="0" smtClean="0"/>
              <a:t>‘joint controllers</a:t>
            </a:r>
            <a:r>
              <a:rPr lang="en-AU" dirty="0" smtClean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/>
              <a:t>Export limitations </a:t>
            </a:r>
            <a:r>
              <a:rPr lang="en-AU" dirty="0"/>
              <a:t>based on adequate protections on a jurisdictional basis, or equivalent protections on a company-to-company basis (GDPR </a:t>
            </a:r>
            <a:r>
              <a:rPr lang="en-AU" dirty="0" smtClean="0"/>
              <a:t>45</a:t>
            </a:r>
            <a:r>
              <a:rPr lang="en-AU" dirty="0"/>
              <a:t>-49</a:t>
            </a:r>
            <a:r>
              <a:rPr lang="en-A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1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498189"/>
              </p:ext>
            </p:extLst>
          </p:nvPr>
        </p:nvGraphicFramePr>
        <p:xfrm>
          <a:off x="310439" y="452681"/>
          <a:ext cx="8362246" cy="589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61"/>
                <a:gridCol w="4073844"/>
                <a:gridCol w="1749778"/>
                <a:gridCol w="1913463"/>
              </a:tblGrid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IIIA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  <a:r>
                        <a:rPr lang="en-AU" sz="1600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rd</a:t>
                      </a:r>
                      <a:r>
                        <a:rPr lang="en-AU" sz="16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Generation – Common European </a:t>
                      </a:r>
                      <a:r>
                        <a:rPr lang="en-AU" sz="16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Principles</a:t>
                      </a:r>
                      <a:endParaRPr lang="en-AU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GDPR</a:t>
                      </a:r>
                      <a:endParaRPr lang="en-AU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Conv</a:t>
                      </a:r>
                      <a:r>
                        <a:rPr lang="en-AU" sz="16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108</a:t>
                      </a:r>
                      <a:r>
                        <a:rPr lang="en-AU" sz="160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+ cl.</a:t>
                      </a:r>
                      <a:endParaRPr lang="en-AU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241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US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3.01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US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Data protection by design and by default </a:t>
                      </a:r>
                      <a:endParaRPr lang="en-AU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</a:t>
                      </a:r>
                      <a:r>
                        <a:rPr lang="en-US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25</a:t>
                      </a:r>
                      <a:endParaRPr lang="en-AU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C108+ 10(2)-(4)</a:t>
                      </a:r>
                      <a:endParaRPr lang="en-AU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3.02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Demonstrable accountability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by controllers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5(2)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C108+ 10(1)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3.03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Data breach notification to DPA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for serious breaches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C108+ 7(2) 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3.04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Direct liability for processors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as well as controllers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28-31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C108+ 7(1), 10(1)</a:t>
                      </a:r>
                    </a:p>
                  </a:txBody>
                  <a:tcPr marL="68580" marR="68580" marT="0" marB="0"/>
                </a:tc>
              </a:tr>
              <a:tr h="752038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3.05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Stronger consent requirements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– including ‘unambiguous’ and unbundled; special conditions for children’s consent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7,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C108+ 5(2) 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3.06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Proportionality required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in all aspects of processing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GDPR </a:t>
                      </a:r>
                      <a:r>
                        <a:rPr lang="en-AU" sz="1600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passim</a:t>
                      </a:r>
                      <a:endParaRPr lang="en-AU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C108+ 5(1), 10(4)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3.07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DPAs to make decisions and issue administrative sanctions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 incl. fines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58(1)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C108+ 12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3.08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Biometric and genetic data require extra protections</a:t>
                      </a:r>
                      <a:endParaRPr lang="en-AU" sz="16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C108+ 6(1)</a:t>
                      </a:r>
                    </a:p>
                  </a:txBody>
                  <a:tcPr marL="68580" marR="68580" marT="0" marB="0"/>
                </a:tc>
              </a:tr>
              <a:tr h="501359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3.09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>
                          <a:effectLst/>
                          <a:latin typeface="Arial"/>
                          <a:ea typeface="ＭＳ 明朝"/>
                          <a:cs typeface="Arial"/>
                        </a:rPr>
                        <a:t>Stronger right to erasure </a:t>
                      </a: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incl. ‘to be forgotten’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GDPR 17, 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>
                          <a:effectLst/>
                          <a:latin typeface="Arial"/>
                          <a:ea typeface="ＭＳ 明朝"/>
                          <a:cs typeface="Arial"/>
                        </a:rPr>
                        <a:t>C108+ 9(1)(d),(e)</a:t>
                      </a:r>
                    </a:p>
                  </a:txBody>
                  <a:tcPr marL="68580" marR="68580" marT="0" marB="0"/>
                </a:tc>
              </a:tr>
              <a:tr h="752038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3.10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i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DPAs must cooperate with other DPAs in resolving complaints with international elements</a:t>
                      </a:r>
                      <a:endParaRPr lang="en-AU" sz="16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GDPR 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6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C108+ 16-21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9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350971"/>
              </p:ext>
            </p:extLst>
          </p:nvPr>
        </p:nvGraphicFramePr>
        <p:xfrm>
          <a:off x="344311" y="443089"/>
          <a:ext cx="82296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33"/>
                <a:gridCol w="4586111"/>
                <a:gridCol w="1580445"/>
                <a:gridCol w="1334911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IIIB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3rd Generation –GDPR additional principles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CoE 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3.11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Mandatory Data Protection Impact Assessments (DPIAs) for high risk processing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35, 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3.12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Extra-territorial jurisdiction, 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where goods or services offered, or behaviour monitored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 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3.13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Extra-territorial controllers or processors must be represented within jurisdiction  </a:t>
                      </a:r>
                      <a:r>
                        <a:rPr lang="en-AU" sz="18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(EU/other)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3.14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 to data portability 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(UGC / other)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3.15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Mandatory Data Protection Officers (DPOs)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for sensitive processing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37-39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3.16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Data breach notification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data subjects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(if high risk)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3.17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Representative actions before DPAs or courts by public interest privacy groups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</a:t>
                      </a: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C108+</a:t>
                      </a:r>
                      <a:endParaRPr lang="en-AU" sz="1800"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3.18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Maximum admin. fines based on annual turnover, </a:t>
                      </a: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global or local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GDPR 83(4)-(6)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500"/>
                        </a:spcAft>
                      </a:pPr>
                      <a:r>
                        <a:rPr lang="en-AU" sz="18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– C108+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111" y="5488001"/>
            <a:ext cx="805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Asia and Africa</a:t>
            </a:r>
            <a:r>
              <a:rPr lang="en-US" sz="2400" dirty="0" smtClean="0"/>
              <a:t>, we can already identify at least 94 instances of these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generation principles implemented in legislation</a:t>
            </a:r>
            <a:r>
              <a:rPr lang="mr-IN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04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2. Specific ‘GDPR </a:t>
            </a:r>
            <a:r>
              <a:rPr lang="en-AU" b="1" dirty="0"/>
              <a:t>responses’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disrupting SC business </a:t>
            </a:r>
            <a:r>
              <a:rPr lang="en-AU" b="1" dirty="0"/>
              <a:t>models </a:t>
            </a:r>
            <a:r>
              <a:rPr lang="en-AU" dirty="0" smtClean="0"/>
              <a:t>(9)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i="1" dirty="0" smtClean="0"/>
              <a:t>Responses 8–11 = </a:t>
            </a:r>
            <a:r>
              <a:rPr lang="en-AU" b="1" i="1" dirty="0" smtClean="0"/>
              <a:t>sanctions</a:t>
            </a:r>
            <a:r>
              <a:rPr lang="en-AU" b="1" i="1" dirty="0" smtClean="0"/>
              <a:t> genuinely </a:t>
            </a:r>
            <a:r>
              <a:rPr lang="en-AU" b="1" i="1" dirty="0" smtClean="0"/>
              <a:t>‘dissuasive</a:t>
            </a:r>
            <a:r>
              <a:rPr lang="en-AU" i="1" dirty="0" smtClean="0"/>
              <a:t>’  to platforms </a:t>
            </a:r>
            <a:r>
              <a:rPr lang="en-AU" dirty="0" smtClean="0"/>
              <a:t>– </a:t>
            </a:r>
            <a:endParaRPr lang="en-AU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AU" dirty="0" smtClean="0"/>
              <a:t>Admin. </a:t>
            </a:r>
            <a:r>
              <a:rPr lang="en-AU" b="1" dirty="0"/>
              <a:t>fines </a:t>
            </a:r>
            <a:r>
              <a:rPr lang="en-AU" b="1" dirty="0" smtClean="0"/>
              <a:t>as % </a:t>
            </a:r>
            <a:r>
              <a:rPr lang="en-AU" dirty="0" smtClean="0"/>
              <a:t>of global </a:t>
            </a:r>
            <a:r>
              <a:rPr lang="en-AU" dirty="0"/>
              <a:t>turnover, </a:t>
            </a:r>
            <a:r>
              <a:rPr lang="en-AU" dirty="0" smtClean="0"/>
              <a:t>repeated (GDPR 83)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AU" b="1" dirty="0"/>
              <a:t>Shutting down </a:t>
            </a:r>
            <a:r>
              <a:rPr lang="en-AU" b="1" dirty="0" smtClean="0"/>
              <a:t>processing </a:t>
            </a:r>
            <a:r>
              <a:rPr lang="en-AU" dirty="0" smtClean="0"/>
              <a:t>for continuous breaches</a:t>
            </a:r>
            <a:r>
              <a:rPr lang="en-AU" dirty="0" smtClean="0">
                <a:effectLst/>
              </a:rPr>
              <a:t> (GDPR 84)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AU" b="1" dirty="0"/>
              <a:t>Compensatio</a:t>
            </a:r>
            <a:r>
              <a:rPr lang="en-AU" dirty="0"/>
              <a:t>n to classes of data subjects for breaches </a:t>
            </a:r>
            <a:r>
              <a:rPr lang="en-AU" dirty="0" smtClean="0"/>
              <a:t>(GDPR 82)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AU" b="1" dirty="0"/>
              <a:t>Litigation rights to NGOs </a:t>
            </a:r>
            <a:r>
              <a:rPr lang="en-AU" dirty="0" smtClean="0"/>
              <a:t>acting for </a:t>
            </a:r>
            <a:r>
              <a:rPr lang="en-AU" dirty="0"/>
              <a:t>data subjects </a:t>
            </a:r>
            <a:r>
              <a:rPr lang="en-AU" dirty="0" smtClean="0"/>
              <a:t>(</a:t>
            </a:r>
            <a:r>
              <a:rPr lang="en-AU" dirty="0"/>
              <a:t>GDPR </a:t>
            </a:r>
            <a:r>
              <a:rPr lang="en-AU" dirty="0" smtClean="0"/>
              <a:t>80</a:t>
            </a:r>
            <a:r>
              <a:rPr lang="en-AU" dirty="0"/>
              <a:t>) </a:t>
            </a: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Responses 12–16 = </a:t>
            </a:r>
            <a:r>
              <a:rPr lang="en-AU" b="1" i="1" dirty="0" smtClean="0"/>
              <a:t>prohibitions on key platform business practices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AU" dirty="0"/>
              <a:t>Prescribed grounds for </a:t>
            </a:r>
            <a:r>
              <a:rPr lang="en-AU" b="1" dirty="0"/>
              <a:t>lawful processing </a:t>
            </a:r>
            <a:r>
              <a:rPr lang="en-AU" dirty="0"/>
              <a:t>(</a:t>
            </a:r>
            <a:r>
              <a:rPr lang="en-AU" dirty="0" smtClean="0"/>
              <a:t>GDPR 6</a:t>
            </a:r>
            <a:r>
              <a:rPr lang="en-AU" dirty="0"/>
              <a:t>(1</a:t>
            </a:r>
            <a:r>
              <a:rPr lang="en-AU" dirty="0" smtClean="0"/>
              <a:t>)) which do not allow consent as an alternative (EDPB view)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AU" dirty="0" smtClean="0"/>
              <a:t>Stronger ‘</a:t>
            </a:r>
            <a:r>
              <a:rPr lang="en-AU" b="1" dirty="0" smtClean="0"/>
              <a:t>data </a:t>
            </a:r>
            <a:r>
              <a:rPr lang="en-AU" b="1" dirty="0"/>
              <a:t>minimisation</a:t>
            </a:r>
            <a:r>
              <a:rPr lang="en-AU" dirty="0"/>
              <a:t>’ </a:t>
            </a:r>
            <a:r>
              <a:rPr lang="en-AU" dirty="0" smtClean="0"/>
              <a:t>(</a:t>
            </a:r>
            <a:r>
              <a:rPr lang="en-AU" dirty="0"/>
              <a:t>GDPR </a:t>
            </a:r>
            <a:r>
              <a:rPr lang="en-AU" dirty="0" smtClean="0"/>
              <a:t>13–18 </a:t>
            </a:r>
            <a:r>
              <a:rPr lang="en-AU" dirty="0" err="1"/>
              <a:t>etc</a:t>
            </a:r>
            <a:r>
              <a:rPr lang="en-AU" dirty="0"/>
              <a:t>)</a:t>
            </a:r>
            <a:r>
              <a:rPr lang="en-AU" dirty="0" smtClean="0">
                <a:effectLst/>
              </a:rPr>
              <a:t> 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AU" dirty="0" smtClean="0"/>
              <a:t>Secondary </a:t>
            </a:r>
            <a:r>
              <a:rPr lang="en-AU" dirty="0"/>
              <a:t>processing </a:t>
            </a:r>
            <a:r>
              <a:rPr lang="en-AU" b="1" dirty="0" smtClean="0"/>
              <a:t>requiring compatibility </a:t>
            </a:r>
            <a:r>
              <a:rPr lang="en-AU" dirty="0"/>
              <a:t>with </a:t>
            </a:r>
            <a:r>
              <a:rPr lang="en-AU" dirty="0" smtClean="0"/>
              <a:t>original </a:t>
            </a:r>
            <a:r>
              <a:rPr lang="en-AU" dirty="0"/>
              <a:t>purpose of collection, or </a:t>
            </a:r>
            <a:r>
              <a:rPr lang="en-AU" dirty="0" smtClean="0"/>
              <a:t>very </a:t>
            </a:r>
            <a:r>
              <a:rPr lang="en-AU" dirty="0"/>
              <a:t>strict </a:t>
            </a:r>
            <a:r>
              <a:rPr lang="en-AU" dirty="0" smtClean="0"/>
              <a:t>consent  (GDPR 6</a:t>
            </a:r>
            <a:r>
              <a:rPr lang="en-AU" dirty="0"/>
              <a:t>(4)</a:t>
            </a:r>
            <a:r>
              <a:rPr lang="en-AU" dirty="0" smtClean="0"/>
              <a:t>)</a:t>
            </a:r>
            <a:r>
              <a:rPr lang="en-AU" dirty="0" smtClean="0">
                <a:effectLst/>
              </a:rPr>
              <a:t> </a:t>
            </a:r>
            <a:endParaRPr lang="en-AU" dirty="0" smtClean="0"/>
          </a:p>
          <a:p>
            <a:pPr marL="514350" indent="-514350">
              <a:buFont typeface="+mj-lt"/>
              <a:buAutoNum type="arabicPeriod" startAt="12"/>
            </a:pPr>
            <a:r>
              <a:rPr lang="en-AU" dirty="0"/>
              <a:t>Restriction on use of </a:t>
            </a:r>
            <a:r>
              <a:rPr lang="en-AU" dirty="0" smtClean="0"/>
              <a:t> </a:t>
            </a:r>
            <a:r>
              <a:rPr lang="en-AU" b="1" dirty="0" smtClean="0"/>
              <a:t>sensitive </a:t>
            </a:r>
            <a:r>
              <a:rPr lang="en-AU" b="1" dirty="0"/>
              <a:t>data </a:t>
            </a:r>
            <a:r>
              <a:rPr lang="en-AU" dirty="0"/>
              <a:t>(</a:t>
            </a:r>
            <a:r>
              <a:rPr lang="en-AU" dirty="0" smtClean="0"/>
              <a:t>GDPR </a:t>
            </a:r>
            <a:r>
              <a:rPr lang="en-AU" dirty="0"/>
              <a:t>9</a:t>
            </a:r>
            <a:r>
              <a:rPr lang="en-AU" dirty="0" smtClean="0"/>
              <a:t>) to </a:t>
            </a:r>
            <a:r>
              <a:rPr lang="en-AU" dirty="0"/>
              <a:t>impede the </a:t>
            </a:r>
            <a:r>
              <a:rPr lang="en-AU" dirty="0" err="1"/>
              <a:t>datafication</a:t>
            </a:r>
            <a:r>
              <a:rPr lang="en-AU" dirty="0"/>
              <a:t> </a:t>
            </a:r>
            <a:r>
              <a:rPr lang="en-AU" dirty="0" smtClean="0"/>
              <a:t>of </a:t>
            </a:r>
            <a:r>
              <a:rPr lang="en-AU" dirty="0"/>
              <a:t>human experience</a:t>
            </a:r>
            <a:r>
              <a:rPr lang="en-AU" dirty="0" smtClean="0">
                <a:effectLst/>
              </a:rPr>
              <a:t> &amp; inherent traits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AU" b="1" dirty="0"/>
              <a:t>Automated processing </a:t>
            </a:r>
            <a:r>
              <a:rPr lang="en-AU" dirty="0"/>
              <a:t>limitations (GDPR </a:t>
            </a:r>
            <a:r>
              <a:rPr lang="en-AU" dirty="0" smtClean="0"/>
              <a:t>22</a:t>
            </a:r>
            <a:r>
              <a:rPr lang="en-AU" dirty="0"/>
              <a:t>) </a:t>
            </a:r>
            <a:r>
              <a:rPr lang="en-AU" dirty="0" smtClean="0"/>
              <a:t>to  prohibit algorithmic </a:t>
            </a:r>
            <a:r>
              <a:rPr lang="en-AU" dirty="0"/>
              <a:t>decision-making</a:t>
            </a:r>
            <a:r>
              <a:rPr lang="en-AU" dirty="0" smtClean="0">
                <a:effectLst/>
              </a:rPr>
              <a:t> not humanly understandable &amp; require human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6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AU" b="1" dirty="0" smtClean="0"/>
              <a:t>Regulatory </a:t>
            </a:r>
            <a:r>
              <a:rPr lang="en-AU" b="1" dirty="0"/>
              <a:t>responses outside </a:t>
            </a:r>
            <a:r>
              <a:rPr lang="en-AU" b="1" dirty="0" smtClean="0"/>
              <a:t>GDPR – other laws &amp; markets </a:t>
            </a:r>
            <a:r>
              <a:rPr lang="en-US" dirty="0" smtClean="0"/>
              <a:t>(8)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i="1" dirty="0" smtClean="0"/>
              <a:t>Regulation by </a:t>
            </a:r>
            <a:r>
              <a:rPr lang="en-AU" b="1" i="1" dirty="0" smtClean="0"/>
              <a:t>laws other </a:t>
            </a:r>
            <a:r>
              <a:rPr lang="en-AU" i="1" dirty="0" smtClean="0"/>
              <a:t>than data protection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AU" b="1" dirty="0" smtClean="0"/>
              <a:t>Competition</a:t>
            </a:r>
            <a:r>
              <a:rPr lang="en-AU" dirty="0" smtClean="0"/>
              <a:t> laws: asymmetries </a:t>
            </a:r>
            <a:r>
              <a:rPr lang="en-AU" dirty="0"/>
              <a:t>in understanding of personal information  use </a:t>
            </a:r>
            <a:r>
              <a:rPr lang="en-AU" dirty="0" smtClean="0"/>
              <a:t>= </a:t>
            </a:r>
            <a:r>
              <a:rPr lang="en-AU" dirty="0"/>
              <a:t>anti-competitive </a:t>
            </a:r>
            <a:r>
              <a:rPr lang="en-AU" dirty="0" smtClean="0"/>
              <a:t>conduct</a:t>
            </a:r>
            <a:endParaRPr lang="en-AU" dirty="0"/>
          </a:p>
          <a:p>
            <a:pPr marL="514350" indent="-514350">
              <a:buFont typeface="+mj-lt"/>
              <a:buAutoNum type="arabicPeriod" startAt="17"/>
            </a:pPr>
            <a:r>
              <a:rPr lang="en-AU" dirty="0"/>
              <a:t>Breaking up platforms </a:t>
            </a:r>
            <a:r>
              <a:rPr lang="en-AU" dirty="0" smtClean="0"/>
              <a:t>as one form of competition regulation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AU" b="1" dirty="0" smtClean="0"/>
              <a:t>Anti-discrimination </a:t>
            </a:r>
            <a:r>
              <a:rPr lang="en-AU" dirty="0" smtClean="0"/>
              <a:t>laws: algorithms can’t hide discrimination</a:t>
            </a:r>
            <a:endParaRPr lang="en-AU" dirty="0"/>
          </a:p>
          <a:p>
            <a:pPr marL="514350" indent="-514350">
              <a:buFont typeface="+mj-lt"/>
              <a:buAutoNum type="arabicPeriod" startAt="17"/>
            </a:pPr>
            <a:r>
              <a:rPr lang="en-AU" b="1" dirty="0"/>
              <a:t>Data </a:t>
            </a:r>
            <a:r>
              <a:rPr lang="en-AU" b="1" dirty="0" smtClean="0"/>
              <a:t>localisation </a:t>
            </a:r>
            <a:r>
              <a:rPr lang="en-AU" dirty="0"/>
              <a:t>completely </a:t>
            </a:r>
            <a:r>
              <a:rPr lang="en-AU" dirty="0" smtClean="0"/>
              <a:t>prohibiting some exports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AU" b="1" dirty="0" smtClean="0"/>
              <a:t>Electoral laws </a:t>
            </a:r>
            <a:r>
              <a:rPr lang="en-AU" dirty="0" smtClean="0"/>
              <a:t>starving micro-targeting of funds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en-AU" dirty="0"/>
              <a:t>Bans on </a:t>
            </a:r>
            <a:r>
              <a:rPr lang="en-AU" dirty="0" smtClean="0"/>
              <a:t>some </a:t>
            </a:r>
            <a:r>
              <a:rPr lang="en-AU" b="1" dirty="0" smtClean="0"/>
              <a:t>biometric </a:t>
            </a:r>
            <a:r>
              <a:rPr lang="en-AU" b="1" dirty="0" err="1" smtClean="0"/>
              <a:t>datafication</a:t>
            </a:r>
            <a:r>
              <a:rPr lang="en-AU" dirty="0" smtClean="0"/>
              <a:t>: face recognition; voice </a:t>
            </a:r>
          </a:p>
          <a:p>
            <a:pPr marL="0" indent="0">
              <a:buNone/>
            </a:pPr>
            <a:r>
              <a:rPr lang="en-AU" i="1" dirty="0" smtClean="0"/>
              <a:t>Changing </a:t>
            </a:r>
            <a:r>
              <a:rPr lang="en-AU" b="1" i="1" dirty="0" smtClean="0"/>
              <a:t>market and political factors</a:t>
            </a:r>
          </a:p>
          <a:p>
            <a:pPr marL="514350" indent="-514350">
              <a:buFont typeface="+mj-lt"/>
              <a:buAutoNum type="arabicPeriod" startAt="23"/>
            </a:pPr>
            <a:r>
              <a:rPr lang="en-AU" dirty="0" smtClean="0"/>
              <a:t>End of 20 years political support for ‘</a:t>
            </a:r>
            <a:r>
              <a:rPr lang="en-AU" b="1" dirty="0" smtClean="0"/>
              <a:t>innovation impunity</a:t>
            </a:r>
            <a:r>
              <a:rPr lang="en-AU" dirty="0" smtClean="0"/>
              <a:t>’</a:t>
            </a:r>
          </a:p>
          <a:p>
            <a:pPr marL="514350" indent="-514350">
              <a:buFont typeface="+mj-lt"/>
              <a:buAutoNum type="arabicPeriod" startAt="23"/>
            </a:pPr>
            <a:r>
              <a:rPr lang="en-AU" dirty="0" smtClean="0"/>
              <a:t> Business models change if personal data </a:t>
            </a:r>
            <a:r>
              <a:rPr lang="en-AU" dirty="0"/>
              <a:t>becomes a ‘</a:t>
            </a:r>
            <a:r>
              <a:rPr lang="en-AU" b="1" dirty="0"/>
              <a:t>toxic asset</a:t>
            </a:r>
            <a:r>
              <a:rPr lang="en-AU" dirty="0"/>
              <a:t>’ </a:t>
            </a:r>
            <a:endParaRPr lang="en-AU" dirty="0" smtClean="0"/>
          </a:p>
          <a:p>
            <a:pPr marL="514350" indent="-514350">
              <a:buFont typeface="+mj-lt"/>
              <a:buAutoNum type="arabicPeriod" startAt="23"/>
            </a:pPr>
            <a:r>
              <a:rPr lang="en-AU" dirty="0" smtClean="0"/>
              <a:t>Disinvestment and share price collapses if medium/long term </a:t>
            </a:r>
            <a:r>
              <a:rPr lang="en-AU" b="1" dirty="0" smtClean="0"/>
              <a:t>investment attraction </a:t>
            </a:r>
            <a:r>
              <a:rPr lang="en-AU" dirty="0" smtClean="0"/>
              <a:t>of surveillance capitalism drops</a:t>
            </a:r>
          </a:p>
          <a:p>
            <a:pPr marL="514350" indent="-514350">
              <a:buFont typeface="+mj-lt"/>
              <a:buAutoNum type="arabicPeriod" startAt="2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7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 of s</a:t>
            </a:r>
            <a:r>
              <a:rPr lang="en-AU" dirty="0" err="1" smtClean="0"/>
              <a:t>urveillance</a:t>
            </a:r>
            <a:r>
              <a:rPr lang="en-AU" dirty="0" smtClean="0"/>
              <a:t>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It is </a:t>
            </a:r>
            <a:r>
              <a:rPr lang="en-AU" dirty="0" smtClean="0"/>
              <a:t>a </a:t>
            </a:r>
            <a:r>
              <a:rPr lang="en-AU" b="1" dirty="0" smtClean="0"/>
              <a:t>market form</a:t>
            </a:r>
            <a:r>
              <a:rPr lang="en-AU" dirty="0" smtClean="0"/>
              <a:t>, not </a:t>
            </a:r>
            <a:r>
              <a:rPr lang="en-AU" dirty="0"/>
              <a:t>a </a:t>
            </a:r>
            <a:r>
              <a:rPr lang="en-AU" dirty="0" smtClean="0"/>
              <a:t>technology</a:t>
            </a:r>
          </a:p>
          <a:p>
            <a:pPr lvl="1"/>
            <a:r>
              <a:rPr lang="en-AU" dirty="0" smtClean="0"/>
              <a:t>Its continuation/expansion is not inevitable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Its business model is </a:t>
            </a:r>
            <a:r>
              <a:rPr lang="en-AU" b="1" dirty="0" smtClean="0"/>
              <a:t>based on misuse </a:t>
            </a:r>
            <a:r>
              <a:rPr lang="en-AU" dirty="0" smtClean="0"/>
              <a:t>of our personal data, in ways concealed from us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Regulation can change </a:t>
            </a:r>
            <a:r>
              <a:rPr lang="en-AU" dirty="0" smtClean="0"/>
              <a:t>this business model</a:t>
            </a:r>
          </a:p>
          <a:p>
            <a:pPr marL="914400" lvl="1" indent="-514350"/>
            <a:r>
              <a:rPr lang="en-AU" dirty="0" smtClean="0"/>
              <a:t>It must target key objectionable practices</a:t>
            </a:r>
          </a:p>
          <a:p>
            <a:pPr marL="914400" lvl="1" indent="-514350"/>
            <a:r>
              <a:rPr lang="en-AU" dirty="0" smtClean="0"/>
              <a:t>It must be ‘dissuasively’ enforced, and global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EU’s GDPR is </a:t>
            </a:r>
            <a:r>
              <a:rPr lang="en-AU" b="1" dirty="0" smtClean="0"/>
              <a:t>starting to lead</a:t>
            </a:r>
            <a:r>
              <a:rPr lang="en-AU" dirty="0" smtClean="0"/>
              <a:t> 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1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6729" cy="75043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Zuboff</a:t>
            </a:r>
            <a:r>
              <a:rPr lang="en-US" dirty="0" smtClean="0"/>
              <a:t> coined ‘surveillance capitalism’</a:t>
            </a:r>
            <a:endParaRPr lang="en-US" dirty="0"/>
          </a:p>
        </p:txBody>
      </p:sp>
      <p:pic>
        <p:nvPicPr>
          <p:cNvPr id="5" name="Content Placeholder 4" descr="surveillance-capitalism-thumb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r="25722" b="3899"/>
          <a:stretch/>
        </p:blipFill>
        <p:spPr>
          <a:xfrm>
            <a:off x="390071" y="1135062"/>
            <a:ext cx="3737429" cy="5454465"/>
          </a:xfrm>
        </p:spPr>
      </p:pic>
      <p:pic>
        <p:nvPicPr>
          <p:cNvPr id="4" name="Content Placeholder 3" descr="zuboff.web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251960" y="1285240"/>
            <a:ext cx="4600972" cy="5156200"/>
          </a:xfrm>
        </p:spPr>
      </p:pic>
    </p:spTree>
    <p:extLst>
      <p:ext uri="{BB962C8B-B14F-4D97-AF65-F5344CB8AC3E}">
        <p14:creationId xmlns:p14="http://schemas.microsoft.com/office/powerpoint/2010/main" val="277713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she is right?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There is widespread </a:t>
            </a:r>
            <a:r>
              <a:rPr lang="en-AU" i="1" dirty="0" smtClean="0"/>
              <a:t>unease</a:t>
            </a:r>
            <a:r>
              <a:rPr lang="en-AU" dirty="0" smtClean="0"/>
              <a:t> that the liberating promise of the early Internet is becoming </a:t>
            </a:r>
            <a:r>
              <a:rPr lang="en-AU" i="1" dirty="0" smtClean="0"/>
              <a:t>dystopian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An experience of constant surveillance and marketing</a:t>
            </a:r>
          </a:p>
          <a:p>
            <a:r>
              <a:rPr lang="en-AU" dirty="0" smtClean="0"/>
              <a:t>If </a:t>
            </a:r>
            <a:r>
              <a:rPr lang="en-AU" dirty="0"/>
              <a:t>we start from an </a:t>
            </a:r>
            <a:r>
              <a:rPr lang="en-AU" i="1" dirty="0"/>
              <a:t>assumption </a:t>
            </a:r>
            <a:r>
              <a:rPr lang="en-AU" dirty="0"/>
              <a:t>that </a:t>
            </a:r>
            <a:r>
              <a:rPr lang="en-AU" dirty="0" err="1"/>
              <a:t>Zuboff‘s</a:t>
            </a:r>
            <a:r>
              <a:rPr lang="en-AU" dirty="0"/>
              <a:t> analysis of the problem is </a:t>
            </a:r>
            <a:r>
              <a:rPr lang="en-AU" dirty="0" smtClean="0"/>
              <a:t>correct</a:t>
            </a:r>
            <a:r>
              <a:rPr lang="en-AU" dirty="0"/>
              <a:t> </a:t>
            </a:r>
            <a:r>
              <a:rPr lang="mr-IN" dirty="0" smtClean="0"/>
              <a:t>…</a:t>
            </a:r>
            <a:endParaRPr lang="en-AU" dirty="0" smtClean="0"/>
          </a:p>
          <a:p>
            <a:pPr lvl="1"/>
            <a:r>
              <a:rPr lang="en-AU" dirty="0" smtClean="0"/>
              <a:t>Surveillance capitalism is </a:t>
            </a:r>
            <a:r>
              <a:rPr lang="en-AU" dirty="0"/>
              <a:t>a deviant form of capitalism which is so dangerous to humanity that it requires suppression, and replacement by a more humane form of information capitalism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Zuboff</a:t>
            </a:r>
            <a:r>
              <a:rPr lang="en-AU" dirty="0" smtClean="0"/>
              <a:t> does not specify ‘what is next?’</a:t>
            </a:r>
          </a:p>
          <a:p>
            <a:pPr lvl="1"/>
            <a:r>
              <a:rPr lang="en-AU" dirty="0" smtClean="0">
                <a:effectLst/>
              </a:rPr>
              <a:t>What </a:t>
            </a:r>
            <a:r>
              <a:rPr lang="en-AU" dirty="0" smtClean="0"/>
              <a:t>legal (and non-legal) mechanisms would </a:t>
            </a:r>
            <a:r>
              <a:rPr lang="en-AU" dirty="0"/>
              <a:t>be necessary and sufficient to achieve </a:t>
            </a:r>
            <a:r>
              <a:rPr lang="en-AU" dirty="0" smtClean="0"/>
              <a:t>the reversal, and eventual decline, of surveillance capitalism?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urveillance capitalism: </a:t>
            </a:r>
            <a:r>
              <a:rPr lang="en-US" sz="3600" b="1" dirty="0" smtClean="0"/>
              <a:t>10 </a:t>
            </a:r>
            <a:r>
              <a:rPr lang="en-US" sz="3600" b="1" dirty="0" smtClean="0"/>
              <a:t>Key elements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(based on </a:t>
            </a:r>
            <a:r>
              <a:rPr lang="en-US" sz="3600" dirty="0" err="1" smtClean="0"/>
              <a:t>Zuboff’s</a:t>
            </a:r>
            <a:r>
              <a:rPr lang="en-US" sz="3600" dirty="0" smtClean="0"/>
              <a:t> analysis)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Basis: </a:t>
            </a:r>
            <a:r>
              <a:rPr lang="en-AU" b="1" dirty="0" smtClean="0"/>
              <a:t>Capture </a:t>
            </a:r>
            <a:r>
              <a:rPr lang="en-AU" b="1" dirty="0"/>
              <a:t>and re-use of ‘behavioural surplus’</a:t>
            </a:r>
            <a:r>
              <a:rPr lang="en-AU" dirty="0"/>
              <a:t>, </a:t>
            </a:r>
            <a:r>
              <a:rPr lang="en-AU" dirty="0" smtClean="0"/>
              <a:t>(‘</a:t>
            </a:r>
            <a:r>
              <a:rPr lang="en-AU" dirty="0"/>
              <a:t>digital exhaust</a:t>
            </a:r>
            <a:r>
              <a:rPr lang="en-AU" dirty="0" smtClean="0"/>
              <a:t>’) </a:t>
            </a:r>
            <a:r>
              <a:rPr lang="en-AU" dirty="0"/>
              <a:t>of our interactions with </a:t>
            </a:r>
            <a:r>
              <a:rPr lang="en-AU" dirty="0" smtClean="0"/>
              <a:t>all </a:t>
            </a:r>
            <a:r>
              <a:rPr lang="en-AU" dirty="0" smtClean="0"/>
              <a:t>digital platforms ‘</a:t>
            </a:r>
            <a:r>
              <a:rPr lang="en-AU" dirty="0" smtClean="0"/>
              <a:t>services’:  the ‘shadow texts’ </a:t>
            </a:r>
          </a:p>
          <a:p>
            <a:pPr marL="914400" lvl="1" indent="-514350"/>
            <a:r>
              <a:rPr lang="en-AU" dirty="0" smtClean="0"/>
              <a:t>Google, 2001, followed by Facebook, Amazon etc.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Analytics</a:t>
            </a:r>
            <a:r>
              <a:rPr lang="en-AU" dirty="0" smtClean="0"/>
              <a:t> </a:t>
            </a:r>
            <a:r>
              <a:rPr lang="en-AU" dirty="0"/>
              <a:t>turn shadow text into marketable products concerning future </a:t>
            </a:r>
            <a:r>
              <a:rPr lang="en-AU" dirty="0" smtClean="0"/>
              <a:t>behaviour: </a:t>
            </a:r>
            <a:r>
              <a:rPr lang="en-AU" b="1" dirty="0" smtClean="0"/>
              <a:t>behavioural marketing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Increase volume </a:t>
            </a:r>
            <a:r>
              <a:rPr lang="en-AU" dirty="0"/>
              <a:t>of shadow </a:t>
            </a:r>
            <a:r>
              <a:rPr lang="en-AU" dirty="0" smtClean="0"/>
              <a:t>texts: ‘like’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Ethical axiom: </a:t>
            </a:r>
            <a:r>
              <a:rPr lang="en-AU" dirty="0"/>
              <a:t>‘</a:t>
            </a:r>
            <a:r>
              <a:rPr lang="en-AU" b="1" dirty="0"/>
              <a:t>right to expropriate human experience</a:t>
            </a:r>
            <a:r>
              <a:rPr lang="en-AU" dirty="0" smtClean="0"/>
              <a:t>’: </a:t>
            </a:r>
            <a:r>
              <a:rPr lang="en-AU" dirty="0" err="1" smtClean="0"/>
              <a:t>StreetView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Scaling-up</a:t>
            </a:r>
            <a:r>
              <a:rPr lang="en-AU" dirty="0" smtClean="0"/>
              <a:t>: a ‘relentless </a:t>
            </a:r>
            <a:r>
              <a:rPr lang="en-AU" dirty="0"/>
              <a:t>search for new high-volume supplies of surplus behaviour</a:t>
            </a:r>
            <a:r>
              <a:rPr lang="en-AU" dirty="0" smtClean="0"/>
              <a:t>’: new ‘free’ products; ‘ideals’ of </a:t>
            </a:r>
            <a:r>
              <a:rPr lang="en-AU" dirty="0" smtClean="0"/>
              <a:t>global connectivity; universal knowledge.</a:t>
            </a:r>
            <a:r>
              <a:rPr lang="en-A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2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Surveillance capitalism: </a:t>
            </a:r>
            <a:br>
              <a:rPr lang="en-US" sz="3600" dirty="0" smtClean="0"/>
            </a:br>
            <a:r>
              <a:rPr lang="en-US" sz="3600" dirty="0" smtClean="0"/>
              <a:t>10 Key elements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AU" b="1" dirty="0" smtClean="0"/>
              <a:t>Prediction capacity is expanded</a:t>
            </a:r>
            <a:r>
              <a:rPr lang="en-AU" dirty="0" smtClean="0"/>
              <a:t> by greater depth, not just scope, of captured data: collect more, wherever possible.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Rendition of non-textual aspects of human experience into data (‘</a:t>
            </a:r>
            <a:r>
              <a:rPr lang="en-AU" b="1" dirty="0" err="1" smtClean="0"/>
              <a:t>datafication</a:t>
            </a:r>
            <a:r>
              <a:rPr lang="en-AU" dirty="0" smtClean="0"/>
              <a:t>’): location; faces; biometrics; emotions.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Expansion beyond predictions of action to </a:t>
            </a:r>
            <a:r>
              <a:rPr lang="en-AU" b="1" dirty="0" smtClean="0"/>
              <a:t>active intervention </a:t>
            </a:r>
            <a:r>
              <a:rPr lang="en-AU" dirty="0" smtClean="0"/>
              <a:t>in user actions (‘economies of action’): </a:t>
            </a:r>
            <a:r>
              <a:rPr lang="en-AU" dirty="0" err="1" smtClean="0"/>
              <a:t>Pokemon</a:t>
            </a:r>
            <a:r>
              <a:rPr lang="en-AU" dirty="0" smtClean="0"/>
              <a:t> Go; votes; ‘nudges’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dirty="0" smtClean="0"/>
              <a:t>Ideology: extreme </a:t>
            </a:r>
            <a:r>
              <a:rPr lang="en-AU" b="1" dirty="0" smtClean="0"/>
              <a:t>behaviourism</a:t>
            </a:r>
            <a:r>
              <a:rPr lang="en-AU" dirty="0" smtClean="0"/>
              <a:t>  (based on B F Skinner): ‘</a:t>
            </a:r>
            <a:r>
              <a:rPr lang="en-AU" dirty="0" err="1" smtClean="0"/>
              <a:t>instrumentarianism</a:t>
            </a:r>
            <a:r>
              <a:rPr lang="en-AU" dirty="0" smtClean="0"/>
              <a:t>’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AU" b="1" dirty="0" smtClean="0"/>
              <a:t>‘Big Other’</a:t>
            </a:r>
            <a:r>
              <a:rPr lang="en-AU" dirty="0" smtClean="0"/>
              <a:t>: oligopoly of surveillance capitalists  </a:t>
            </a:r>
            <a:r>
              <a:rPr lang="en-AU" b="1" dirty="0" smtClean="0"/>
              <a:t>competing</a:t>
            </a:r>
            <a:r>
              <a:rPr lang="en-AU" dirty="0" smtClean="0"/>
              <a:t> to control means for intensified behaviour modification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Totalitarianism is not the aim</a:t>
            </a:r>
            <a:endParaRPr lang="en-US" dirty="0"/>
          </a:p>
        </p:txBody>
      </p:sp>
      <p:pic>
        <p:nvPicPr>
          <p:cNvPr id="5" name="Content Placeholder 4" descr="Orw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8816"/>
          <a:stretch>
            <a:fillRect/>
          </a:stretch>
        </p:blipFill>
        <p:spPr>
          <a:xfrm>
            <a:off x="1114057" y="1281806"/>
            <a:ext cx="6812020" cy="4208188"/>
          </a:xfrm>
        </p:spPr>
      </p:pic>
      <p:sp>
        <p:nvSpPr>
          <p:cNvPr id="6" name="TextBox 5"/>
          <p:cNvSpPr txBox="1"/>
          <p:nvPr/>
        </p:nvSpPr>
        <p:spPr>
          <a:xfrm>
            <a:off x="665204" y="5489994"/>
            <a:ext cx="7360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intent to make everyone believe an ideology;</a:t>
            </a:r>
            <a:endParaRPr lang="en-US" dirty="0" smtClean="0"/>
          </a:p>
          <a:p>
            <a:r>
              <a:rPr lang="en-US" sz="2800" dirty="0" smtClean="0"/>
              <a:t>No intent to be ‘the engineer of men’s souls’.</a:t>
            </a:r>
          </a:p>
        </p:txBody>
      </p:sp>
    </p:spTree>
    <p:extLst>
      <p:ext uri="{BB962C8B-B14F-4D97-AF65-F5344CB8AC3E}">
        <p14:creationId xmlns:p14="http://schemas.microsoft.com/office/powerpoint/2010/main" val="59599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Instrumentarianism</a:t>
            </a:r>
            <a:r>
              <a:rPr lang="en-US" dirty="0" smtClean="0"/>
              <a:t>’ is different –</a:t>
            </a:r>
            <a:br>
              <a:rPr lang="en-US" dirty="0" smtClean="0"/>
            </a:br>
            <a:r>
              <a:rPr lang="en-US" sz="3600" i="1" dirty="0" smtClean="0"/>
              <a:t>an extreme version of BF Skinner’s </a:t>
            </a:r>
            <a:r>
              <a:rPr lang="en-US" sz="3600" i="1" dirty="0" err="1" smtClean="0"/>
              <a:t>behaviourism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8926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aim to change (or know) people’s </a:t>
            </a:r>
            <a:r>
              <a:rPr lang="en-US" i="1" dirty="0" smtClean="0"/>
              <a:t>beliefs</a:t>
            </a:r>
          </a:p>
          <a:p>
            <a:r>
              <a:rPr lang="en-US" dirty="0"/>
              <a:t>A</a:t>
            </a:r>
            <a:r>
              <a:rPr lang="en-US" dirty="0" smtClean="0"/>
              <a:t>im is to predict (and influence) people’s </a:t>
            </a:r>
            <a:r>
              <a:rPr lang="en-US" i="1" dirty="0" err="1" smtClean="0"/>
              <a:t>behaviour</a:t>
            </a:r>
            <a:r>
              <a:rPr lang="en-US" dirty="0"/>
              <a:t> </a:t>
            </a:r>
            <a:r>
              <a:rPr lang="en-US" dirty="0" smtClean="0"/>
              <a:t>toward more certain (and profitable) outcomes</a:t>
            </a:r>
          </a:p>
          <a:p>
            <a:r>
              <a:rPr lang="en-US" dirty="0" smtClean="0"/>
              <a:t>No ‘Big Brother’ – instead, an oligopoly of </a:t>
            </a:r>
            <a:r>
              <a:rPr lang="en-US" i="1" dirty="0" smtClean="0"/>
              <a:t>competing</a:t>
            </a:r>
            <a:r>
              <a:rPr lang="en-US" dirty="0" smtClean="0"/>
              <a:t> surveillance capitalists (the ‘Big Other’ of information asymmetry) </a:t>
            </a:r>
          </a:p>
        </p:txBody>
      </p:sp>
      <p:pic>
        <p:nvPicPr>
          <p:cNvPr id="9" name="Content Placeholder 8" descr="skinn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4024"/>
          <a:stretch>
            <a:fillRect/>
          </a:stretch>
        </p:blipFill>
        <p:spPr>
          <a:xfrm>
            <a:off x="4648200" y="1600200"/>
            <a:ext cx="4038600" cy="4892675"/>
          </a:xfrm>
        </p:spPr>
      </p:pic>
    </p:spTree>
    <p:extLst>
      <p:ext uri="{BB962C8B-B14F-4D97-AF65-F5344CB8AC3E}">
        <p14:creationId xmlns:p14="http://schemas.microsoft.com/office/powerpoint/2010/main" val="16701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Categorising</a:t>
            </a:r>
            <a:r>
              <a:rPr lang="en-US" sz="3200" dirty="0" smtClean="0"/>
              <a:t> data privacy regimes and principles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privacy regimes (and </a:t>
            </a:r>
            <a:r>
              <a:rPr lang="en-US" dirty="0" smtClean="0"/>
              <a:t>their components) </a:t>
            </a:r>
            <a:r>
              <a:rPr lang="en-US" dirty="0"/>
              <a:t>can be assessed as functioning at three increasingly strong levels: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Remedying</a:t>
            </a:r>
            <a:r>
              <a:rPr lang="en-US" dirty="0"/>
              <a:t> unintended injustices of surveillance systems, but without limiting any further expansion of such surveillance, or questioning the business/social models on which it is based.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Limiting</a:t>
            </a:r>
            <a:r>
              <a:rPr lang="en-US" dirty="0"/>
              <a:t> some further expansions of surveillance systems, but without rejecting the business/social models on which it is based.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Reversing</a:t>
            </a:r>
            <a:r>
              <a:rPr lang="en-US" dirty="0"/>
              <a:t> already excessive surveillance (as well as limiting its further expansion), based on the </a:t>
            </a:r>
            <a:r>
              <a:rPr lang="en-US" i="1" dirty="0"/>
              <a:t>rejection</a:t>
            </a:r>
            <a:r>
              <a:rPr lang="en-US" dirty="0"/>
              <a:t> of the underlying business/social models on which it is based.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Post</a:t>
            </a:r>
            <a:r>
              <a:rPr lang="en-AU" dirty="0"/>
              <a:t>-GDPR capacity to reverse surveillance capitalism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Three types of requirements for success: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those essential </a:t>
            </a:r>
            <a:r>
              <a:rPr lang="en-AU" dirty="0"/>
              <a:t>because of the </a:t>
            </a:r>
            <a:r>
              <a:rPr lang="en-AU" b="1" dirty="0"/>
              <a:t>global</a:t>
            </a:r>
            <a:r>
              <a:rPr lang="en-AU" dirty="0"/>
              <a:t> nature of surveillance capitalism;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specific</a:t>
            </a:r>
            <a:r>
              <a:rPr lang="en-AU" dirty="0" smtClean="0"/>
              <a:t> </a:t>
            </a:r>
            <a:r>
              <a:rPr lang="en-AU" dirty="0"/>
              <a:t>aspects of GDPR-like laws which undermine or contradict the business models of surveillance capitalism;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responses from </a:t>
            </a:r>
            <a:r>
              <a:rPr lang="en-AU" b="1" dirty="0" smtClean="0"/>
              <a:t>outside</a:t>
            </a:r>
            <a:r>
              <a:rPr lang="en-AU" dirty="0" smtClean="0"/>
              <a:t> </a:t>
            </a:r>
            <a:r>
              <a:rPr lang="en-AU" dirty="0"/>
              <a:t>the GDPR, </a:t>
            </a:r>
            <a:endParaRPr lang="en-AU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from other types of laws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dirty="0" smtClean="0"/>
              <a:t>from market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1494</Words>
  <Application>Microsoft Macintosh PowerPoint</Application>
  <PresentationFormat>On-screen Show (4:3)</PresentationFormat>
  <Paragraphs>176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can the GDPR contribute to reversing surveillance capitalism? </vt:lpstr>
      <vt:lpstr>Zuboff coined ‘surveillance capitalism’</vt:lpstr>
      <vt:lpstr>What if she is right?</vt:lpstr>
      <vt:lpstr>Surveillance capitalism: 10 Key elements (based on Zuboff’s analysis)</vt:lpstr>
      <vt:lpstr>Surveillance capitalism:  10 Key elements (cont.)</vt:lpstr>
      <vt:lpstr>Totalitarianism is not the aim</vt:lpstr>
      <vt:lpstr>‘Instrumentarianism’ is different – an extreme version of BF Skinner’s behaviourism</vt:lpstr>
      <vt:lpstr>Categorising data privacy regimes and principles </vt:lpstr>
      <vt:lpstr>Post-GDPR capacity to reverse surveillance capitalism </vt:lpstr>
      <vt:lpstr>PowerPoint Presentation</vt:lpstr>
      <vt:lpstr>1 Requirements of globalisation (7) </vt:lpstr>
      <vt:lpstr>PowerPoint Presentation</vt:lpstr>
      <vt:lpstr>PowerPoint Presentation</vt:lpstr>
      <vt:lpstr>2. Specific ‘GDPR responses’  disrupting SC business models (9) </vt:lpstr>
      <vt:lpstr>3. Regulatory responses outside GDPR – other laws &amp; markets (8) </vt:lpstr>
      <vt:lpstr>The future of surveillance capitalism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EU’s General Data Protection Regulation (GDPR)</dc:title>
  <dc:creator>Graham Greenleaf</dc:creator>
  <cp:lastModifiedBy>Graham Greenleaf</cp:lastModifiedBy>
  <cp:revision>190</cp:revision>
  <cp:lastPrinted>2019-12-05T21:44:04Z</cp:lastPrinted>
  <dcterms:created xsi:type="dcterms:W3CDTF">2019-12-01T10:02:57Z</dcterms:created>
  <dcterms:modified xsi:type="dcterms:W3CDTF">2019-12-05T22:34:31Z</dcterms:modified>
</cp:coreProperties>
</file>