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9" r:id="rId1"/>
  </p:sldMasterIdLst>
  <p:notesMasterIdLst>
    <p:notesMasterId r:id="rId36"/>
  </p:notesMasterIdLst>
  <p:handoutMasterIdLst>
    <p:handoutMasterId r:id="rId37"/>
  </p:handoutMasterIdLst>
  <p:sldIdLst>
    <p:sldId id="345" r:id="rId2"/>
    <p:sldId id="346" r:id="rId3"/>
    <p:sldId id="335" r:id="rId4"/>
    <p:sldId id="314" r:id="rId5"/>
    <p:sldId id="340" r:id="rId6"/>
    <p:sldId id="315" r:id="rId7"/>
    <p:sldId id="343" r:id="rId8"/>
    <p:sldId id="318" r:id="rId9"/>
    <p:sldId id="320" r:id="rId10"/>
    <p:sldId id="348" r:id="rId11"/>
    <p:sldId id="276" r:id="rId12"/>
    <p:sldId id="306" r:id="rId13"/>
    <p:sldId id="257" r:id="rId14"/>
    <p:sldId id="259" r:id="rId15"/>
    <p:sldId id="277" r:id="rId16"/>
    <p:sldId id="322" r:id="rId17"/>
    <p:sldId id="262" r:id="rId18"/>
    <p:sldId id="263" r:id="rId19"/>
    <p:sldId id="274" r:id="rId20"/>
    <p:sldId id="280" r:id="rId21"/>
    <p:sldId id="267" r:id="rId22"/>
    <p:sldId id="269" r:id="rId23"/>
    <p:sldId id="327" r:id="rId24"/>
    <p:sldId id="328" r:id="rId25"/>
    <p:sldId id="351" r:id="rId26"/>
    <p:sldId id="352" r:id="rId27"/>
    <p:sldId id="350" r:id="rId28"/>
    <p:sldId id="323" r:id="rId29"/>
    <p:sldId id="329" r:id="rId30"/>
    <p:sldId id="349" r:id="rId31"/>
    <p:sldId id="355" r:id="rId32"/>
    <p:sldId id="356" r:id="rId33"/>
    <p:sldId id="347" r:id="rId34"/>
    <p:sldId id="33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A0A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4" autoAdjust="0"/>
    <p:restoredTop sz="94735"/>
  </p:normalViewPr>
  <p:slideViewPr>
    <p:cSldViewPr snapToGrid="0" snapToObjects="1">
      <p:cViewPr varScale="1">
        <p:scale>
          <a:sx n="194" d="100"/>
          <a:sy n="194" d="100"/>
        </p:scale>
        <p:origin x="1480"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49F8A9-EF7B-3A46-BB74-619AD58A0478}"/>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a:t>Coding Legal Apps</a:t>
            </a:r>
          </a:p>
        </p:txBody>
      </p:sp>
      <p:sp>
        <p:nvSpPr>
          <p:cNvPr id="3" name="Date Placeholder 2">
            <a:extLst>
              <a:ext uri="{FF2B5EF4-FFF2-40B4-BE49-F238E27FC236}">
                <a16:creationId xmlns:a16="http://schemas.microsoft.com/office/drawing/2014/main" id="{B87597AB-8BAB-DF41-9F38-A5030ECCB5EC}"/>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r>
              <a:rPr lang="en-AU"/>
              <a:t>30 November 2021</a:t>
            </a:r>
            <a:endParaRPr lang="en-US" dirty="0"/>
          </a:p>
        </p:txBody>
      </p:sp>
      <p:sp>
        <p:nvSpPr>
          <p:cNvPr id="4" name="Footer Placeholder 3">
            <a:extLst>
              <a:ext uri="{FF2B5EF4-FFF2-40B4-BE49-F238E27FC236}">
                <a16:creationId xmlns:a16="http://schemas.microsoft.com/office/drawing/2014/main" id="{0B181734-E318-0540-9B6B-062370C055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An introduction to rule-based AI in law</a:t>
            </a:r>
          </a:p>
        </p:txBody>
      </p:sp>
      <p:sp>
        <p:nvSpPr>
          <p:cNvPr id="5" name="Slide Number Placeholder 4">
            <a:extLst>
              <a:ext uri="{FF2B5EF4-FFF2-40B4-BE49-F238E27FC236}">
                <a16:creationId xmlns:a16="http://schemas.microsoft.com/office/drawing/2014/main" id="{18184DB0-53B9-9A4E-BDA2-04AA910BBA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857B2D-0A7B-0645-B58E-E3533D12BAB4}" type="slidenum">
              <a:rPr lang="en-US" smtClean="0"/>
              <a:t>‹#›</a:t>
            </a:fld>
            <a:endParaRPr lang="en-US"/>
          </a:p>
        </p:txBody>
      </p:sp>
    </p:spTree>
    <p:extLst>
      <p:ext uri="{BB962C8B-B14F-4D97-AF65-F5344CB8AC3E}">
        <p14:creationId xmlns:p14="http://schemas.microsoft.com/office/powerpoint/2010/main" val="263261621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a:t>Coding Legal Apps</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r>
              <a:rPr lang="en-AU"/>
              <a:t>30 November 2021</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An introduction to rule-based AI in law</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6923F-54E6-564E-9D05-65BDBB254245}" type="slidenum">
              <a:rPr lang="en-US" smtClean="0"/>
              <a:t>‹#›</a:t>
            </a:fld>
            <a:endParaRPr lang="en-US"/>
          </a:p>
        </p:txBody>
      </p:sp>
    </p:spTree>
    <p:extLst>
      <p:ext uri="{BB962C8B-B14F-4D97-AF65-F5344CB8AC3E}">
        <p14:creationId xmlns:p14="http://schemas.microsoft.com/office/powerpoint/2010/main" val="191382952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r>
              <a:rPr lang="en-AU"/>
              <a:t>30 May 2019</a:t>
            </a:r>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US"/>
              <a:t>Coding Legal Apps: An introduction to rule-based AI in law</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52015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26714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28390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93710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84848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05247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406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93106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03193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693670" cy="709865"/>
          </a:xfrm>
        </p:spPr>
        <p:txBody>
          <a:bodyPr/>
          <a:lstStyle/>
          <a:p>
            <a:r>
              <a:rPr lang="en-US" dirty="0"/>
              <a:t>Click to edit Master title style</a:t>
            </a:r>
          </a:p>
        </p:txBody>
      </p:sp>
      <p:sp>
        <p:nvSpPr>
          <p:cNvPr id="3" name="Content Placeholder 2"/>
          <p:cNvSpPr>
            <a:spLocks noGrp="1"/>
          </p:cNvSpPr>
          <p:nvPr>
            <p:ph idx="1"/>
          </p:nvPr>
        </p:nvSpPr>
        <p:spPr>
          <a:xfrm>
            <a:off x="866441" y="2339788"/>
            <a:ext cx="7780018" cy="37651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AU" dirty="0"/>
              <a:t>30 May 2020</a:t>
            </a:r>
            <a:endParaRPr lang="en-US" dirty="0"/>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87831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66309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3350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3550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AU"/>
              <a:t>30 May 2019</a:t>
            </a:r>
            <a:endParaRPr lang="en-US"/>
          </a:p>
        </p:txBody>
      </p:sp>
      <p:sp>
        <p:nvSpPr>
          <p:cNvPr id="4" name="Footer Placeholder 3"/>
          <p:cNvSpPr>
            <a:spLocks noGrp="1"/>
          </p:cNvSpPr>
          <p:nvPr>
            <p:ph type="ftr" sz="quarter" idx="11"/>
          </p:nvPr>
        </p:nvSpPr>
        <p:spPr/>
        <p:txBody>
          <a:bodyPr/>
          <a:lstStyle/>
          <a:p>
            <a:r>
              <a:rPr lang="en-US"/>
              <a:t>Coding Legal Apps: An introduction to rule-based AI in law</a:t>
            </a:r>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31775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a:t>30 May 2019</a:t>
            </a:r>
            <a:endParaRPr lang="en-US"/>
          </a:p>
        </p:txBody>
      </p:sp>
      <p:sp>
        <p:nvSpPr>
          <p:cNvPr id="3" name="Footer Placeholder 2"/>
          <p:cNvSpPr>
            <a:spLocks noGrp="1"/>
          </p:cNvSpPr>
          <p:nvPr>
            <p:ph type="ftr" sz="quarter" idx="11"/>
          </p:nvPr>
        </p:nvSpPr>
        <p:spPr/>
        <p:txBody>
          <a:bodyPr/>
          <a:lstStyle/>
          <a:p>
            <a:r>
              <a:rPr lang="en-US"/>
              <a:t>Coding Legal Apps: An introduction to rule-based AI in law</a:t>
            </a:r>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24570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7207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92389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r>
              <a:rPr lang="en-AU"/>
              <a:t>30 May 2019</a:t>
            </a:r>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r>
              <a:rPr lang="en-US"/>
              <a:t>Coding Legal Apps: An introduction to rule-based AI in law</a:t>
            </a:r>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94092845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papers.ssrn.com/sol3/papers.cfm?abstract_id=337944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apers.ssrn.com/sol3/papers.cfm?abstract_id=302145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dium.com/@Grupp/25-facts-about-ai-law-you-always-wanted-to-know-but-were-afraid-to-ask-a43fd9568d6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austlii.community/foswiki/DataLex/GoalTestK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atalex.org/dev/import/" TargetMode="External"/><Relationship Id="rId2" Type="http://schemas.openxmlformats.org/officeDocument/2006/relationships/hyperlink" Target="http://austlii.community/foswiki/DataLex/WebHom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austlii.community/foswiki/DataLex/FOIKB"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ustlii.community/foswiki/pub/DataLex/WebHome/ylegis-intro.pdf" TargetMode="External"/><Relationship Id="rId2" Type="http://schemas.openxmlformats.org/officeDocument/2006/relationships/hyperlink" Target="http://www.datalex.org/dev/tool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atalex.org/app/?rulebase=http://austlii.community/foswiki/DataLex/NonDisclosureAgreementKB" TargetMode="External"/><Relationship Id="rId2" Type="http://schemas.openxmlformats.org/officeDocument/2006/relationships/hyperlink" Target="austlii.community/foswiki/DataLex/NonDisclosureAgreementKB"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datalex.org/cgi-bin/customise.cgi?rulebase=https://austlii.community/foswiki/DataLex/NonDisclosureAgreementKB&amp;theme=card&amp;format=xslat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atalex.org/app/?rulebase=http://austlii.community/foswiki/DataLex/UKOccupationOrderKB" TargetMode="External"/><Relationship Id="rId2" Type="http://schemas.openxmlformats.org/officeDocument/2006/relationships/hyperlink" Target="https://austlii.community/wiki/DataLex/UKOccupationOrderKB"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datalex.org/cgi-bin/customise.cgi?rulebase=http%3A%2F%2Faustlii.community%2Ffoswiki%2FDataLex%2FUKOccupationOrderKB&amp;format=xslate&amp;theme=car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graham@austlii.edu.au" TargetMode="External"/><Relationship Id="rId2" Type="http://schemas.openxmlformats.org/officeDocument/2006/relationships/hyperlink" Target="mailto:Andrew@austlii.edu.au" TargetMode="External"/><Relationship Id="rId1" Type="http://schemas.openxmlformats.org/officeDocument/2006/relationships/slideLayout" Target="../slideLayouts/slideLayout2.xml"/><Relationship Id="rId5" Type="http://schemas.openxmlformats.org/officeDocument/2006/relationships/hyperlink" Target="mailto:datalex@austlii.edu.au" TargetMode="External"/><Relationship Id="rId4" Type="http://schemas.openxmlformats.org/officeDocument/2006/relationships/hyperlink" Target="mailto:philip@austlii.edu.a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srn.com/abstract=3095897" TargetMode="External"/><Relationship Id="rId2" Type="http://schemas.openxmlformats.org/officeDocument/2006/relationships/hyperlink" Target="http://austlii.community/wiki/DataLex/" TargetMode="External"/><Relationship Id="rId1" Type="http://schemas.openxmlformats.org/officeDocument/2006/relationships/slideLayout" Target="../slideLayouts/slideLayout2.xml"/><Relationship Id="rId4" Type="http://schemas.openxmlformats.org/officeDocument/2006/relationships/hyperlink" Target="http://www2.austlii.edu.au/~graham/expert_system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austlii.community/wiki/DataLex/PLTX2040ReadingGui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ustlii.community/wiki/DataLex/ElectKB" TargetMode="External"/><Relationship Id="rId2" Type="http://schemas.openxmlformats.org/officeDocument/2006/relationships/hyperlink" Target="http://austlii.community/foswiki/DataLex/WebHo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Today’s </a:t>
            </a:r>
            <a:r>
              <a:rPr lang="en-US" b="1" dirty="0" err="1"/>
              <a:t>programme</a:t>
            </a:r>
            <a:r>
              <a:rPr lang="en-US" dirty="0"/>
              <a:t> </a:t>
            </a:r>
          </a:p>
        </p:txBody>
      </p:sp>
      <p:sp>
        <p:nvSpPr>
          <p:cNvPr id="3" name="Content Placeholder 2"/>
          <p:cNvSpPr>
            <a:spLocks noGrp="1"/>
          </p:cNvSpPr>
          <p:nvPr>
            <p:ph idx="1"/>
          </p:nvPr>
        </p:nvSpPr>
        <p:spPr>
          <a:xfrm>
            <a:off x="674078" y="2220687"/>
            <a:ext cx="7711501" cy="1284513"/>
          </a:xfrm>
        </p:spPr>
        <p:txBody>
          <a:bodyPr>
            <a:normAutofit/>
          </a:bodyPr>
          <a:lstStyle/>
          <a:p>
            <a:r>
              <a:rPr lang="en-US" dirty="0"/>
              <a:t>Please </a:t>
            </a:r>
            <a:r>
              <a:rPr lang="en-US" b="1" dirty="0"/>
              <a:t>introduce yourself to the class </a:t>
            </a:r>
            <a:r>
              <a:rPr lang="en-US" dirty="0"/>
              <a:t>in a minute or less</a:t>
            </a:r>
          </a:p>
          <a:p>
            <a:pPr lvl="1"/>
            <a:r>
              <a:rPr lang="en-US" dirty="0"/>
              <a:t>Name + anything you like: where you work?; interest in AI?</a:t>
            </a:r>
          </a:p>
        </p:txBody>
      </p:sp>
      <p:graphicFrame>
        <p:nvGraphicFramePr>
          <p:cNvPr id="9" name="Table 10">
            <a:extLst>
              <a:ext uri="{FF2B5EF4-FFF2-40B4-BE49-F238E27FC236}">
                <a16:creationId xmlns:a16="http://schemas.microsoft.com/office/drawing/2014/main" id="{039B0541-EB12-5B42-8970-1F8FA96879E1}"/>
              </a:ext>
            </a:extLst>
          </p:cNvPr>
          <p:cNvGraphicFramePr>
            <a:graphicFrameLocks noGrp="1"/>
          </p:cNvGraphicFramePr>
          <p:nvPr>
            <p:extLst>
              <p:ext uri="{D42A27DB-BD31-4B8C-83A1-F6EECF244321}">
                <p14:modId xmlns:p14="http://schemas.microsoft.com/office/powerpoint/2010/main" val="1830249533"/>
              </p:ext>
            </p:extLst>
          </p:nvPr>
        </p:nvGraphicFramePr>
        <p:xfrm>
          <a:off x="674076" y="3308729"/>
          <a:ext cx="7795847" cy="3046609"/>
        </p:xfrm>
        <a:graphic>
          <a:graphicData uri="http://schemas.openxmlformats.org/drawingml/2006/table">
            <a:tbl>
              <a:tblPr firstRow="1" bandRow="1">
                <a:tableStyleId>{5C22544A-7EE6-4342-B048-85BDC9FD1C3A}</a:tableStyleId>
              </a:tblPr>
              <a:tblGrid>
                <a:gridCol w="2359487">
                  <a:extLst>
                    <a:ext uri="{9D8B030D-6E8A-4147-A177-3AD203B41FA5}">
                      <a16:colId xmlns:a16="http://schemas.microsoft.com/office/drawing/2014/main" val="2788139735"/>
                    </a:ext>
                  </a:extLst>
                </a:gridCol>
                <a:gridCol w="5436360">
                  <a:extLst>
                    <a:ext uri="{9D8B030D-6E8A-4147-A177-3AD203B41FA5}">
                      <a16:colId xmlns:a16="http://schemas.microsoft.com/office/drawing/2014/main" val="1296160305"/>
                    </a:ext>
                  </a:extLst>
                </a:gridCol>
              </a:tblGrid>
              <a:tr h="316829">
                <a:tc>
                  <a:txBody>
                    <a:bodyPr/>
                    <a:lstStyle/>
                    <a:p>
                      <a:r>
                        <a:rPr lang="en-US" sz="1600" dirty="0"/>
                        <a:t>Time</a:t>
                      </a:r>
                    </a:p>
                  </a:txBody>
                  <a:tcPr/>
                </a:tc>
                <a:tc>
                  <a:txBody>
                    <a:bodyPr/>
                    <a:lstStyle/>
                    <a:p>
                      <a:r>
                        <a:rPr lang="en-US" sz="1600" dirty="0"/>
                        <a:t>Activity</a:t>
                      </a:r>
                    </a:p>
                  </a:txBody>
                  <a:tcPr/>
                </a:tc>
                <a:extLst>
                  <a:ext uri="{0D108BD9-81ED-4DB2-BD59-A6C34878D82A}">
                    <a16:rowId xmlns:a16="http://schemas.microsoft.com/office/drawing/2014/main" val="2954558742"/>
                  </a:ext>
                </a:extLst>
              </a:tr>
              <a:tr h="547249">
                <a:tc>
                  <a:txBody>
                    <a:bodyPr/>
                    <a:lstStyle/>
                    <a:p>
                      <a:r>
                        <a:rPr lang="en-US" sz="1600" dirty="0"/>
                        <a:t>9:00 – 10:00 (70 min)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Brief history of AI; Basic principles of rule-based reasoning in law</a:t>
                      </a:r>
                    </a:p>
                  </a:txBody>
                  <a:tcPr/>
                </a:tc>
                <a:extLst>
                  <a:ext uri="{0D108BD9-81ED-4DB2-BD59-A6C34878D82A}">
                    <a16:rowId xmlns:a16="http://schemas.microsoft.com/office/drawing/2014/main" val="2201966128"/>
                  </a:ext>
                </a:extLst>
              </a:tr>
              <a:tr h="326244">
                <a:tc gridSpan="2">
                  <a:txBody>
                    <a:bodyPr/>
                    <a:lstStyle/>
                    <a:p>
                      <a:endParaRPr lang="en-US" sz="1600" dirty="0"/>
                    </a:p>
                  </a:txBody>
                  <a:tcPr/>
                </a:tc>
                <a:tc hMerge="1">
                  <a:txBody>
                    <a:bodyPr/>
                    <a:lstStyle/>
                    <a:p>
                      <a:endParaRPr lang="en-US" dirty="0"/>
                    </a:p>
                  </a:txBody>
                  <a:tcPr/>
                </a:tc>
                <a:extLst>
                  <a:ext uri="{0D108BD9-81ED-4DB2-BD59-A6C34878D82A}">
                    <a16:rowId xmlns:a16="http://schemas.microsoft.com/office/drawing/2014/main" val="1485442136"/>
                  </a:ext>
                </a:extLst>
              </a:tr>
              <a:tr h="547249">
                <a:tc>
                  <a:txBody>
                    <a:bodyPr/>
                    <a:lstStyle/>
                    <a:p>
                      <a:r>
                        <a:rPr lang="en-US" sz="1600"/>
                        <a:t>10:00 </a:t>
                      </a:r>
                      <a:r>
                        <a:rPr lang="en-US" sz="1600" dirty="0"/>
                        <a:t>– 10:50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Representing legal knowledge with the </a:t>
                      </a:r>
                      <a:r>
                        <a:rPr lang="en-US" sz="1600" b="1" dirty="0" err="1"/>
                        <a:t>DataLex</a:t>
                      </a:r>
                      <a:r>
                        <a:rPr lang="en-US" sz="1600" b="1" dirty="0"/>
                        <a:t> software</a:t>
                      </a:r>
                    </a:p>
                  </a:txBody>
                  <a:tcPr/>
                </a:tc>
                <a:extLst>
                  <a:ext uri="{0D108BD9-81ED-4DB2-BD59-A6C34878D82A}">
                    <a16:rowId xmlns:a16="http://schemas.microsoft.com/office/drawing/2014/main" val="1783931345"/>
                  </a:ext>
                </a:extLst>
              </a:tr>
              <a:tr h="326244">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refreshment break</a:t>
                      </a:r>
                    </a:p>
                  </a:txBody>
                  <a:tcPr/>
                </a:tc>
                <a:tc hMerge="1">
                  <a:txBody>
                    <a:bodyPr/>
                    <a:lstStyle/>
                    <a:p>
                      <a:endParaRPr lang="en-US" dirty="0"/>
                    </a:p>
                  </a:txBody>
                  <a:tcPr/>
                </a:tc>
                <a:extLst>
                  <a:ext uri="{0D108BD9-81ED-4DB2-BD59-A6C34878D82A}">
                    <a16:rowId xmlns:a16="http://schemas.microsoft.com/office/drawing/2014/main" val="774827007"/>
                  </a:ext>
                </a:extLst>
              </a:tr>
              <a:tr h="547249">
                <a:tc>
                  <a:txBody>
                    <a:bodyPr/>
                    <a:lstStyle/>
                    <a:p>
                      <a:r>
                        <a:rPr lang="en-US" sz="1600" dirty="0"/>
                        <a:t>11:10 – 12:15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Using the </a:t>
                      </a:r>
                      <a:r>
                        <a:rPr lang="en-US" sz="1600" b="1" dirty="0" err="1"/>
                        <a:t>DataLex</a:t>
                      </a:r>
                      <a:r>
                        <a:rPr lang="en-US" sz="1600" b="1" dirty="0"/>
                        <a:t> Developer’s Tools</a:t>
                      </a:r>
                    </a:p>
                  </a:txBody>
                  <a:tcPr/>
                </a:tc>
                <a:extLst>
                  <a:ext uri="{0D108BD9-81ED-4DB2-BD59-A6C34878D82A}">
                    <a16:rowId xmlns:a16="http://schemas.microsoft.com/office/drawing/2014/main" val="1657905076"/>
                  </a:ext>
                </a:extLst>
              </a:tr>
              <a:tr h="316829">
                <a:tc>
                  <a:txBody>
                    <a:bodyPr/>
                    <a:lstStyle/>
                    <a:p>
                      <a:r>
                        <a:rPr lang="en-US" sz="1600" dirty="0"/>
                        <a:t>12:50 – 1:15</a:t>
                      </a:r>
                    </a:p>
                  </a:txBody>
                  <a:tcPr/>
                </a:tc>
                <a:tc>
                  <a:txBody>
                    <a:bodyPr/>
                    <a:lstStyle/>
                    <a:p>
                      <a:r>
                        <a:rPr lang="en-US" sz="1600" dirty="0"/>
                        <a:t>Developing your own test app</a:t>
                      </a:r>
                    </a:p>
                  </a:txBody>
                  <a:tcPr/>
                </a:tc>
                <a:extLst>
                  <a:ext uri="{0D108BD9-81ED-4DB2-BD59-A6C34878D82A}">
                    <a16:rowId xmlns:a16="http://schemas.microsoft.com/office/drawing/2014/main" val="4209429695"/>
                  </a:ext>
                </a:extLst>
              </a:tr>
            </a:tbl>
          </a:graphicData>
        </a:graphic>
      </p:graphicFrame>
      <p:sp>
        <p:nvSpPr>
          <p:cNvPr id="44" name="Slide Number Placeholder 3">
            <a:extLst>
              <a:ext uri="{FF2B5EF4-FFF2-40B4-BE49-F238E27FC236}">
                <a16:creationId xmlns:a16="http://schemas.microsoft.com/office/drawing/2014/main" id="{5F786FC7-34F0-5A42-A901-9FE8C3132950}"/>
              </a:ext>
            </a:extLst>
          </p:cNvPr>
          <p:cNvSpPr>
            <a:spLocks noGrp="1"/>
          </p:cNvSpPr>
          <p:nvPr>
            <p:ph type="sldNum" sz="quarter" idx="12"/>
          </p:nvPr>
        </p:nvSpPr>
        <p:spPr>
          <a:xfrm>
            <a:off x="7678616" y="295730"/>
            <a:ext cx="791308" cy="767687"/>
          </a:xfrm>
        </p:spPr>
        <p:txBody>
          <a:bodyPr/>
          <a:lstStyle/>
          <a:p>
            <a:fld id="{A98671AC-BDD7-A749-B322-624F152115F7}" type="slidenum">
              <a:rPr lang="en-US" smtClean="0"/>
              <a:t>1</a:t>
            </a:fld>
            <a:endParaRPr lang="en-US" dirty="0"/>
          </a:p>
        </p:txBody>
      </p:sp>
    </p:spTree>
    <p:extLst>
      <p:ext uri="{BB962C8B-B14F-4D97-AF65-F5344CB8AC3E}">
        <p14:creationId xmlns:p14="http://schemas.microsoft.com/office/powerpoint/2010/main" val="300695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DataLex</a:t>
            </a:r>
            <a:r>
              <a:rPr lang="en-US" dirty="0"/>
              <a:t> ‘</a:t>
            </a:r>
            <a:r>
              <a:rPr lang="en-US" dirty="0" err="1"/>
              <a:t>ElectKB</a:t>
            </a:r>
            <a:r>
              <a:rPr lang="en-US" dirty="0"/>
              <a:t>’ demo</a:t>
            </a:r>
          </a:p>
        </p:txBody>
      </p:sp>
      <p:sp>
        <p:nvSpPr>
          <p:cNvPr id="3" name="Content Placeholder 2"/>
          <p:cNvSpPr>
            <a:spLocks noGrp="1"/>
          </p:cNvSpPr>
          <p:nvPr>
            <p:ph idx="1"/>
          </p:nvPr>
        </p:nvSpPr>
        <p:spPr>
          <a:xfrm>
            <a:off x="457200" y="2134119"/>
            <a:ext cx="8229600" cy="4330476"/>
          </a:xfrm>
        </p:spPr>
        <p:txBody>
          <a:bodyPr>
            <a:normAutofit/>
          </a:bodyPr>
          <a:lstStyle/>
          <a:p>
            <a:r>
              <a:rPr lang="en-US" dirty="0"/>
              <a:t>The code= base (KB) = </a:t>
            </a:r>
            <a:r>
              <a:rPr lang="en-US" i="1" dirty="0"/>
              <a:t>symbolic AI </a:t>
            </a:r>
            <a:r>
              <a:rPr lang="en-US" dirty="0"/>
              <a:t>(now the minority in AI); propositional logic (origin: Aristotelian logic + c20th processing)</a:t>
            </a:r>
          </a:p>
          <a:p>
            <a:r>
              <a:rPr lang="en-US" dirty="0"/>
              <a:t>It is essentially a </a:t>
            </a:r>
            <a:r>
              <a:rPr lang="en-US" i="1" dirty="0"/>
              <a:t>set of rules</a:t>
            </a:r>
            <a:r>
              <a:rPr lang="en-US" dirty="0"/>
              <a:t>, + a few extras</a:t>
            </a:r>
          </a:p>
          <a:p>
            <a:r>
              <a:rPr lang="en-US" dirty="0"/>
              <a:t>The ‘</a:t>
            </a:r>
            <a:r>
              <a:rPr lang="en-US" dirty="0" err="1"/>
              <a:t>inferencing</a:t>
            </a:r>
            <a:r>
              <a:rPr lang="en-US" dirty="0"/>
              <a:t>’ is primarily goal-directed, </a:t>
            </a:r>
            <a:r>
              <a:rPr lang="en-US" i="1" dirty="0"/>
              <a:t>backward-chaining</a:t>
            </a:r>
            <a:r>
              <a:rPr lang="en-US" dirty="0"/>
              <a:t>; but also forward-chaining</a:t>
            </a:r>
          </a:p>
          <a:p>
            <a:r>
              <a:rPr lang="en-US" i="1" dirty="0"/>
              <a:t>Isomorphism</a:t>
            </a:r>
            <a:r>
              <a:rPr lang="en-US" dirty="0"/>
              <a:t>: put ‘gear wheel’ on to view rule evaluation</a:t>
            </a:r>
          </a:p>
          <a:p>
            <a:r>
              <a:rPr lang="en-US" dirty="0"/>
              <a:t>This KB is </a:t>
            </a:r>
            <a:r>
              <a:rPr lang="en-US" i="1" dirty="0"/>
              <a:t>the only code </a:t>
            </a:r>
            <a:r>
              <a:rPr lang="en-US" dirty="0"/>
              <a:t>producing the consultation</a:t>
            </a:r>
            <a:r>
              <a:rPr lang="en-US" i="1" dirty="0"/>
              <a:t> </a:t>
            </a:r>
            <a:r>
              <a:rPr lang="en-US" dirty="0"/>
              <a:t>for this application: no separate questions or explanations </a:t>
            </a:r>
          </a:p>
          <a:p>
            <a:r>
              <a:rPr lang="en-US" i="1" dirty="0"/>
              <a:t>Integration </a:t>
            </a:r>
            <a:r>
              <a:rPr lang="en-US" dirty="0"/>
              <a:t>with </a:t>
            </a:r>
            <a:r>
              <a:rPr lang="en-US" dirty="0" err="1"/>
              <a:t>AustLII</a:t>
            </a:r>
            <a:r>
              <a:rPr lang="en-US" dirty="0"/>
              <a:t>, </a:t>
            </a:r>
            <a:r>
              <a:rPr lang="en-US" dirty="0" err="1"/>
              <a:t>LawCite</a:t>
            </a:r>
            <a:r>
              <a:rPr lang="en-US" dirty="0"/>
              <a:t> </a:t>
            </a:r>
            <a:r>
              <a:rPr lang="en-US" dirty="0" err="1"/>
              <a:t>etc</a:t>
            </a:r>
            <a:r>
              <a:rPr lang="en-US" dirty="0"/>
              <a:t> is crucial</a:t>
            </a:r>
          </a:p>
          <a:p>
            <a:r>
              <a:rPr lang="en-US" dirty="0"/>
              <a:t>For discussion, see Mowbray, Chung &amp; Greenleaf 'Utilising AI in the legal assistance sector - Testing a role for LIIs' (on </a:t>
            </a:r>
            <a:r>
              <a:rPr lang="en-US" dirty="0">
                <a:hlinkClick r:id="rId2"/>
              </a:rPr>
              <a:t>SSRN</a:t>
            </a:r>
            <a:r>
              <a:rPr lang="en-US" dirty="0"/>
              <a:t>) (2019)</a:t>
            </a:r>
          </a:p>
          <a:p>
            <a:r>
              <a:rPr lang="en-US" dirty="0"/>
              <a:t>For </a:t>
            </a:r>
            <a:r>
              <a:rPr lang="en-US" dirty="0" err="1"/>
              <a:t>DataLex</a:t>
            </a:r>
            <a:r>
              <a:rPr lang="en-US" dirty="0"/>
              <a:t> tools, see ‘Law as Code: Introducing </a:t>
            </a:r>
            <a:r>
              <a:rPr lang="en-US" dirty="0" err="1"/>
              <a:t>AustLII’s</a:t>
            </a:r>
            <a:r>
              <a:rPr lang="en-US" dirty="0"/>
              <a:t> </a:t>
            </a:r>
            <a:r>
              <a:rPr lang="en-US" dirty="0" err="1"/>
              <a:t>DataLex</a:t>
            </a:r>
            <a:r>
              <a:rPr lang="en-US" dirty="0"/>
              <a:t> AI’</a:t>
            </a:r>
          </a:p>
        </p:txBody>
      </p:sp>
      <p:sp>
        <p:nvSpPr>
          <p:cNvPr id="4" name="Slide Number Placeholder 4">
            <a:extLst>
              <a:ext uri="{FF2B5EF4-FFF2-40B4-BE49-F238E27FC236}">
                <a16:creationId xmlns:a16="http://schemas.microsoft.com/office/drawing/2014/main" id="{FE02CB2E-A8DB-3E47-BE02-3B99C89DD4B8}"/>
              </a:ext>
            </a:extLst>
          </p:cNvPr>
          <p:cNvSpPr>
            <a:spLocks noGrp="1"/>
          </p:cNvSpPr>
          <p:nvPr>
            <p:ph type="sldNum" sz="quarter" idx="12"/>
          </p:nvPr>
        </p:nvSpPr>
        <p:spPr>
          <a:xfrm>
            <a:off x="7678616" y="295730"/>
            <a:ext cx="791308" cy="767687"/>
          </a:xfrm>
        </p:spPr>
        <p:txBody>
          <a:bodyPr/>
          <a:lstStyle/>
          <a:p>
            <a:fld id="{A98671AC-BDD7-A749-B322-624F152115F7}" type="slidenum">
              <a:rPr lang="en-US" smtClean="0"/>
              <a:t>10</a:t>
            </a:fld>
            <a:endParaRPr lang="en-US" dirty="0"/>
          </a:p>
        </p:txBody>
      </p:sp>
    </p:spTree>
    <p:extLst>
      <p:ext uri="{BB962C8B-B14F-4D97-AF65-F5344CB8AC3E}">
        <p14:creationId xmlns:p14="http://schemas.microsoft.com/office/powerpoint/2010/main" val="385733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534484" cy="709865"/>
          </a:xfrm>
        </p:spPr>
        <p:txBody>
          <a:bodyPr>
            <a:normAutofit fontScale="90000"/>
          </a:bodyPr>
          <a:lstStyle/>
          <a:p>
            <a:r>
              <a:rPr lang="en-US" dirty="0"/>
              <a:t>15 principles for sustainable legal apps</a:t>
            </a:r>
          </a:p>
        </p:txBody>
      </p:sp>
      <p:sp>
        <p:nvSpPr>
          <p:cNvPr id="3" name="Content Placeholder 2"/>
          <p:cNvSpPr>
            <a:spLocks noGrp="1"/>
          </p:cNvSpPr>
          <p:nvPr>
            <p:ph idx="1"/>
          </p:nvPr>
        </p:nvSpPr>
        <p:spPr>
          <a:xfrm>
            <a:off x="866440" y="2386014"/>
            <a:ext cx="7763209" cy="4257674"/>
          </a:xfrm>
        </p:spPr>
        <p:txBody>
          <a:bodyPr>
            <a:normAutofit/>
          </a:bodyPr>
          <a:lstStyle/>
          <a:p>
            <a:r>
              <a:rPr lang="en-US" dirty="0" err="1"/>
              <a:t>DataLex</a:t>
            </a:r>
            <a:r>
              <a:rPr lang="en-US" dirty="0"/>
              <a:t> article ‘</a:t>
            </a:r>
            <a:r>
              <a:rPr lang="en-US" dirty="0">
                <a:hlinkClick r:id="rId2"/>
              </a:rPr>
              <a:t>Building Sustainable Free Legal Advisory Systems</a:t>
            </a:r>
            <a:r>
              <a:rPr lang="en-US" dirty="0"/>
              <a:t>: Experiences from the History of AI &amp; Law’ (2017)</a:t>
            </a:r>
          </a:p>
          <a:p>
            <a:r>
              <a:rPr lang="en-US" dirty="0"/>
              <a:t>This article suggests 15 ideas that remain relevant to building sustainable free legal advisory systems</a:t>
            </a:r>
          </a:p>
          <a:p>
            <a:pPr lvl="1"/>
            <a:r>
              <a:rPr lang="en-US" dirty="0"/>
              <a:t>Many of them are also relevant to developing commercial systems </a:t>
            </a:r>
          </a:p>
          <a:p>
            <a:r>
              <a:rPr lang="en-AU" dirty="0"/>
              <a:t>Three themes in this approach are the need for:</a:t>
            </a:r>
          </a:p>
          <a:p>
            <a:pPr marL="728663" lvl="1" indent="-385763">
              <a:buFont typeface="+mj-lt"/>
              <a:buAutoNum type="arabicPeriod"/>
            </a:pPr>
            <a:r>
              <a:rPr lang="en-AU" b="1" dirty="0"/>
              <a:t>Explanations</a:t>
            </a:r>
            <a:r>
              <a:rPr lang="en-AU" dirty="0"/>
              <a:t> based on the sources of law (1-5) – when running</a:t>
            </a:r>
          </a:p>
          <a:p>
            <a:pPr marL="728663" lvl="1" indent="-385763">
              <a:buFont typeface="+mj-lt"/>
              <a:buAutoNum type="arabicPeriod"/>
            </a:pPr>
            <a:r>
              <a:rPr lang="en-AU" b="1" dirty="0"/>
              <a:t>Self-sufficiency </a:t>
            </a:r>
            <a:r>
              <a:rPr lang="en-AU" dirty="0"/>
              <a:t>by legal advice providers (6), (15) – when developing</a:t>
            </a:r>
          </a:p>
          <a:p>
            <a:pPr marL="728663" lvl="1" indent="-385763">
              <a:buFont typeface="+mj-lt"/>
              <a:buAutoNum type="arabicPeriod"/>
            </a:pPr>
            <a:r>
              <a:rPr lang="en-AU" b="1" dirty="0"/>
              <a:t>Transparency</a:t>
            </a:r>
            <a:r>
              <a:rPr lang="en-AU" dirty="0"/>
              <a:t> between code and sources, in both the KB, and the app in operation (7-14) – for developing, updating &amp; auditing</a:t>
            </a:r>
          </a:p>
          <a:p>
            <a:pPr marL="42863" indent="0">
              <a:buNone/>
            </a:pPr>
            <a:r>
              <a:rPr lang="en-US" i="1" dirty="0"/>
              <a:t>Headings of these 15 arguments follows</a:t>
            </a:r>
            <a:r>
              <a:rPr lang="mr-IN" i="1" dirty="0"/>
              <a:t>…</a:t>
            </a:r>
            <a:r>
              <a:rPr lang="en-AU" i="1" dirty="0"/>
              <a:t> read article for details</a:t>
            </a:r>
            <a:endParaRPr lang="en-US" i="1" dirty="0"/>
          </a:p>
          <a:p>
            <a:endParaRPr lang="en-US" dirty="0"/>
          </a:p>
        </p:txBody>
      </p:sp>
      <p:sp>
        <p:nvSpPr>
          <p:cNvPr id="4" name="Slide Number Placeholder 3">
            <a:extLst>
              <a:ext uri="{FF2B5EF4-FFF2-40B4-BE49-F238E27FC236}">
                <a16:creationId xmlns:a16="http://schemas.microsoft.com/office/drawing/2014/main" id="{38A85A91-36AC-184C-AF58-44F5D191DFD1}"/>
              </a:ext>
            </a:extLst>
          </p:cNvPr>
          <p:cNvSpPr>
            <a:spLocks noGrp="1"/>
          </p:cNvSpPr>
          <p:nvPr>
            <p:ph type="sldNum" sz="quarter" idx="12"/>
          </p:nvPr>
        </p:nvSpPr>
        <p:spPr/>
        <p:txBody>
          <a:bodyPr/>
          <a:lstStyle/>
          <a:p>
            <a:fld id="{A98671AC-BDD7-A749-B322-624F152115F7}" type="slidenum">
              <a:rPr lang="en-US" smtClean="0"/>
              <a:t>11</a:t>
            </a:fld>
            <a:endParaRPr lang="en-US"/>
          </a:p>
        </p:txBody>
      </p:sp>
    </p:spTree>
    <p:extLst>
      <p:ext uri="{BB962C8B-B14F-4D97-AF65-F5344CB8AC3E}">
        <p14:creationId xmlns:p14="http://schemas.microsoft.com/office/powerpoint/2010/main" val="155004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4248-FF6C-E147-B841-559E6C324993}"/>
              </a:ext>
            </a:extLst>
          </p:cNvPr>
          <p:cNvSpPr>
            <a:spLocks noGrp="1"/>
          </p:cNvSpPr>
          <p:nvPr>
            <p:ph type="title"/>
          </p:nvPr>
        </p:nvSpPr>
        <p:spPr/>
        <p:txBody>
          <a:bodyPr>
            <a:normAutofit fontScale="90000"/>
          </a:bodyPr>
          <a:lstStyle/>
          <a:p>
            <a:r>
              <a:rPr lang="en-US" dirty="0"/>
              <a:t>Summary: 15 principles for sustainable legal app development</a:t>
            </a:r>
          </a:p>
        </p:txBody>
      </p:sp>
      <p:sp>
        <p:nvSpPr>
          <p:cNvPr id="3" name="Content Placeholder 2">
            <a:extLst>
              <a:ext uri="{FF2B5EF4-FFF2-40B4-BE49-F238E27FC236}">
                <a16:creationId xmlns:a16="http://schemas.microsoft.com/office/drawing/2014/main" id="{3141FC8A-5EF4-EA4C-888F-D9AD2AAAE2DD}"/>
              </a:ext>
            </a:extLst>
          </p:cNvPr>
          <p:cNvSpPr>
            <a:spLocks noGrp="1"/>
          </p:cNvSpPr>
          <p:nvPr>
            <p:ph idx="1"/>
          </p:nvPr>
        </p:nvSpPr>
        <p:spPr>
          <a:xfrm>
            <a:off x="400053" y="2143125"/>
            <a:ext cx="8515349" cy="4500564"/>
          </a:xfrm>
        </p:spPr>
        <p:txBody>
          <a:bodyPr numCol="3" spcCol="144000">
            <a:normAutofit/>
          </a:bodyPr>
          <a:lstStyle/>
          <a:p>
            <a:pPr>
              <a:buFont typeface="+mj-lt"/>
              <a:buAutoNum type="arabicPeriod"/>
            </a:pPr>
            <a:r>
              <a:rPr lang="en-US" sz="1700" dirty="0"/>
              <a:t>Law is not ‘just another problem domain’</a:t>
            </a:r>
          </a:p>
          <a:p>
            <a:pPr>
              <a:buFont typeface="+mj-lt"/>
              <a:buAutoNum type="arabicPeriod"/>
            </a:pPr>
            <a:r>
              <a:rPr lang="en-US" sz="1700" dirty="0"/>
              <a:t>Expertise is relative</a:t>
            </a:r>
          </a:p>
          <a:p>
            <a:pPr>
              <a:buFont typeface="+mj-lt"/>
              <a:buAutoNum type="arabicPeriod"/>
            </a:pPr>
            <a:r>
              <a:rPr lang="en-US" sz="1700" dirty="0"/>
              <a:t>No AI tool suits all types of problems</a:t>
            </a:r>
          </a:p>
          <a:p>
            <a:pPr>
              <a:buFont typeface="+mj-lt"/>
              <a:buAutoNum type="arabicPeriod"/>
            </a:pPr>
            <a:r>
              <a:rPr lang="en-US" sz="1700" dirty="0"/>
              <a:t>Start with legislation, not case law</a:t>
            </a:r>
          </a:p>
          <a:p>
            <a:pPr>
              <a:buFont typeface="+mj-lt"/>
              <a:buAutoNum type="arabicPeriod"/>
            </a:pPr>
            <a:r>
              <a:rPr lang="en-US" sz="1700" dirty="0"/>
              <a:t>Aim to handle complexity</a:t>
            </a:r>
          </a:p>
          <a:p>
            <a:pPr>
              <a:buFont typeface="+mj-lt"/>
              <a:buAutoNum type="arabicPeriod"/>
            </a:pPr>
            <a:r>
              <a:rPr lang="en-US" sz="1700" dirty="0"/>
              <a:t>Users </a:t>
            </a:r>
            <a:r>
              <a:rPr lang="en-US" sz="1700" dirty="0" err="1"/>
              <a:t>organisations</a:t>
            </a:r>
            <a:r>
              <a:rPr lang="en-US" sz="1700" dirty="0"/>
              <a:t> should maintain their own knowledge-bases</a:t>
            </a:r>
          </a:p>
          <a:p>
            <a:pPr>
              <a:buFont typeface="+mj-lt"/>
              <a:buAutoNum type="arabicPeriod"/>
            </a:pPr>
            <a:endParaRPr lang="en-US" sz="1700" dirty="0"/>
          </a:p>
          <a:p>
            <a:pPr>
              <a:buFont typeface="+mj-lt"/>
              <a:buAutoNum type="arabicPeriod"/>
            </a:pPr>
            <a:r>
              <a:rPr lang="en-US" sz="1700" dirty="0"/>
              <a:t>Use declarative knowledge representations where possible</a:t>
            </a:r>
          </a:p>
          <a:p>
            <a:pPr>
              <a:buFont typeface="+mj-lt"/>
              <a:buAutoNum type="arabicPeriod"/>
            </a:pPr>
            <a:r>
              <a:rPr lang="en-US" sz="1700" dirty="0"/>
              <a:t>Isomorphism is desirable</a:t>
            </a:r>
          </a:p>
          <a:p>
            <a:pPr>
              <a:buFont typeface="+mj-lt"/>
              <a:buAutoNum type="arabicPeriod"/>
            </a:pPr>
            <a:r>
              <a:rPr lang="en-US" sz="1700" dirty="0"/>
              <a:t>Quasi-natural-language knowledge-bases avoid repetitive coding</a:t>
            </a:r>
          </a:p>
          <a:p>
            <a:pPr>
              <a:buFont typeface="+mj-lt"/>
              <a:buAutoNum type="arabicPeriod"/>
            </a:pPr>
            <a:r>
              <a:rPr lang="en-US" sz="1700" dirty="0"/>
              <a:t>Propositional representation is enough for most tasks</a:t>
            </a:r>
          </a:p>
          <a:p>
            <a:pPr>
              <a:buFont typeface="+mj-lt"/>
              <a:buAutoNum type="arabicPeriod"/>
            </a:pPr>
            <a:r>
              <a:rPr lang="en-US" sz="1700" dirty="0"/>
              <a:t>Inferencing is not enough for decision support</a:t>
            </a:r>
          </a:p>
          <a:p>
            <a:pPr>
              <a:buFont typeface="+mj-lt"/>
              <a:buAutoNum type="arabicPeriod"/>
            </a:pPr>
            <a:r>
              <a:rPr lang="en-US" sz="1700" dirty="0"/>
              <a:t>Semi-expert systems and users collaborate</a:t>
            </a:r>
          </a:p>
          <a:p>
            <a:pPr>
              <a:buFont typeface="+mj-lt"/>
              <a:buAutoNum type="arabicPeriod"/>
            </a:pPr>
            <a:r>
              <a:rPr lang="en-US" sz="1700" dirty="0"/>
              <a:t>Legal expertise can and should be captured by multiple means</a:t>
            </a:r>
          </a:p>
          <a:p>
            <a:pPr>
              <a:buFont typeface="+mj-lt"/>
              <a:buAutoNum type="arabicPeriod"/>
            </a:pPr>
            <a:r>
              <a:rPr lang="en-US" sz="1700" dirty="0"/>
              <a:t>Automate hypertext linking, and searches, from knowledge-bases</a:t>
            </a:r>
          </a:p>
          <a:p>
            <a:pPr>
              <a:buFont typeface="+mj-lt"/>
              <a:buAutoNum type="arabicPeriod"/>
            </a:pPr>
            <a:r>
              <a:rPr lang="en-US" sz="1700" dirty="0"/>
              <a:t>Collaborative knowledge-bases can aid scaling-up</a:t>
            </a:r>
            <a:endParaRPr lang="en-US" dirty="0"/>
          </a:p>
        </p:txBody>
      </p:sp>
      <p:sp>
        <p:nvSpPr>
          <p:cNvPr id="4" name="Slide Number Placeholder 3">
            <a:extLst>
              <a:ext uri="{FF2B5EF4-FFF2-40B4-BE49-F238E27FC236}">
                <a16:creationId xmlns:a16="http://schemas.microsoft.com/office/drawing/2014/main" id="{7764729E-F6E8-A24D-A7E6-FAA68AE5BF0F}"/>
              </a:ext>
            </a:extLst>
          </p:cNvPr>
          <p:cNvSpPr>
            <a:spLocks noGrp="1"/>
          </p:cNvSpPr>
          <p:nvPr>
            <p:ph type="sldNum" sz="quarter" idx="12"/>
          </p:nvPr>
        </p:nvSpPr>
        <p:spPr/>
        <p:txBody>
          <a:bodyPr/>
          <a:lstStyle/>
          <a:p>
            <a:fld id="{A98671AC-BDD7-A749-B322-624F152115F7}" type="slidenum">
              <a:rPr lang="en-US" smtClean="0"/>
              <a:t>12</a:t>
            </a:fld>
            <a:endParaRPr lang="en-US"/>
          </a:p>
        </p:txBody>
      </p:sp>
    </p:spTree>
    <p:extLst>
      <p:ext uri="{BB962C8B-B14F-4D97-AF65-F5344CB8AC3E}">
        <p14:creationId xmlns:p14="http://schemas.microsoft.com/office/powerpoint/2010/main" val="94617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777372" cy="709865"/>
          </a:xfrm>
        </p:spPr>
        <p:txBody>
          <a:bodyPr>
            <a:normAutofit fontScale="90000"/>
          </a:bodyPr>
          <a:lstStyle/>
          <a:p>
            <a:r>
              <a:rPr lang="en-AU" dirty="0"/>
              <a:t>1. Law is not  ‘just another problem domain’ </a:t>
            </a:r>
            <a:endParaRPr lang="en-US" dirty="0"/>
          </a:p>
        </p:txBody>
      </p:sp>
      <p:sp>
        <p:nvSpPr>
          <p:cNvPr id="3" name="Content Placeholder 2"/>
          <p:cNvSpPr>
            <a:spLocks noGrp="1"/>
          </p:cNvSpPr>
          <p:nvPr>
            <p:ph idx="1"/>
          </p:nvPr>
        </p:nvSpPr>
        <p:spPr>
          <a:xfrm>
            <a:off x="866441" y="2343150"/>
            <a:ext cx="7734634" cy="4214813"/>
          </a:xfrm>
        </p:spPr>
        <p:txBody>
          <a:bodyPr>
            <a:normAutofit lnSpcReduction="10000"/>
          </a:bodyPr>
          <a:lstStyle/>
          <a:p>
            <a:pPr>
              <a:lnSpc>
                <a:spcPct val="120000"/>
              </a:lnSpc>
            </a:pPr>
            <a:r>
              <a:rPr lang="en-US" dirty="0"/>
              <a:t>Law is a difficult and unusual problem domain</a:t>
            </a:r>
          </a:p>
          <a:p>
            <a:pPr lvl="1">
              <a:lnSpc>
                <a:spcPct val="120000"/>
              </a:lnSpc>
            </a:pPr>
            <a:r>
              <a:rPr lang="en-US" dirty="0"/>
              <a:t>Unique relationship b/w legal sources and reasoning. Many other domains involve modeling physical laws or expertise about physical events. Legal sources are unique authoritative human artifacts, and do not (directly) model the physical world.</a:t>
            </a:r>
          </a:p>
          <a:p>
            <a:pPr>
              <a:lnSpc>
                <a:spcPct val="120000"/>
              </a:lnSpc>
            </a:pPr>
            <a:r>
              <a:rPr lang="en-US" dirty="0"/>
              <a:t>At least </a:t>
            </a:r>
            <a:r>
              <a:rPr lang="en-US" b="1" i="1" dirty="0"/>
              <a:t>5 types of legal expertise </a:t>
            </a:r>
            <a:r>
              <a:rPr lang="en-US" dirty="0"/>
              <a:t>may be modeled: </a:t>
            </a:r>
          </a:p>
          <a:p>
            <a:pPr lvl="1">
              <a:lnSpc>
                <a:spcPct val="120000"/>
              </a:lnSpc>
            </a:pPr>
            <a:r>
              <a:rPr lang="en-US" dirty="0"/>
              <a:t>(</a:t>
            </a:r>
            <a:r>
              <a:rPr lang="en-US" dirty="0" err="1"/>
              <a:t>i</a:t>
            </a:r>
            <a:r>
              <a:rPr lang="en-US" dirty="0"/>
              <a:t>) </a:t>
            </a:r>
            <a:r>
              <a:rPr lang="en-US" b="1" i="1" dirty="0"/>
              <a:t>formal advice </a:t>
            </a:r>
            <a:r>
              <a:rPr lang="en-US" dirty="0"/>
              <a:t>on the correct interpretation of the law; </a:t>
            </a:r>
          </a:p>
          <a:p>
            <a:pPr lvl="1">
              <a:lnSpc>
                <a:spcPct val="120000"/>
              </a:lnSpc>
            </a:pPr>
            <a:r>
              <a:rPr lang="en-US" dirty="0"/>
              <a:t>(ii) </a:t>
            </a:r>
            <a:r>
              <a:rPr lang="en-US" b="1" i="1" dirty="0"/>
              <a:t>strategic advice </a:t>
            </a:r>
            <a:r>
              <a:rPr lang="en-US" dirty="0" err="1"/>
              <a:t>eg</a:t>
            </a:r>
            <a:r>
              <a:rPr lang="en-US" dirty="0"/>
              <a:t> % chance of litigation succeeding; </a:t>
            </a:r>
          </a:p>
          <a:p>
            <a:pPr lvl="1">
              <a:lnSpc>
                <a:spcPct val="120000"/>
              </a:lnSpc>
            </a:pPr>
            <a:r>
              <a:rPr lang="en-US" dirty="0"/>
              <a:t>(iii) </a:t>
            </a:r>
            <a:r>
              <a:rPr lang="en-US" b="1" i="1" dirty="0"/>
              <a:t>document generation</a:t>
            </a:r>
            <a:r>
              <a:rPr lang="en-US" dirty="0"/>
              <a:t>, complying with the law; </a:t>
            </a:r>
          </a:p>
          <a:p>
            <a:pPr lvl="1">
              <a:lnSpc>
                <a:spcPct val="120000"/>
              </a:lnSpc>
            </a:pPr>
            <a:r>
              <a:rPr lang="en-US" dirty="0"/>
              <a:t>(iv) </a:t>
            </a:r>
            <a:r>
              <a:rPr lang="en-US" b="1" i="1" dirty="0"/>
              <a:t>smart litigation/transaction systems</a:t>
            </a:r>
            <a:r>
              <a:rPr lang="en-US" dirty="0"/>
              <a:t>; </a:t>
            </a:r>
          </a:p>
          <a:p>
            <a:pPr lvl="1">
              <a:lnSpc>
                <a:spcPct val="120000"/>
              </a:lnSpc>
            </a:pPr>
            <a:r>
              <a:rPr lang="en-US" dirty="0"/>
              <a:t>(v) </a:t>
            </a:r>
            <a:r>
              <a:rPr lang="en-US" b="1" i="1" dirty="0"/>
              <a:t>smart retrieval </a:t>
            </a:r>
            <a:r>
              <a:rPr lang="en-US" dirty="0"/>
              <a:t>and extraction from huge collections.</a:t>
            </a:r>
          </a:p>
        </p:txBody>
      </p:sp>
      <p:sp>
        <p:nvSpPr>
          <p:cNvPr id="4" name="Slide Number Placeholder 3">
            <a:extLst>
              <a:ext uri="{FF2B5EF4-FFF2-40B4-BE49-F238E27FC236}">
                <a16:creationId xmlns:a16="http://schemas.microsoft.com/office/drawing/2014/main" id="{2C84C112-1456-F447-ADD7-6A76463C41B4}"/>
              </a:ext>
            </a:extLst>
          </p:cNvPr>
          <p:cNvSpPr>
            <a:spLocks noGrp="1"/>
          </p:cNvSpPr>
          <p:nvPr>
            <p:ph type="sldNum" sz="quarter" idx="12"/>
          </p:nvPr>
        </p:nvSpPr>
        <p:spPr/>
        <p:txBody>
          <a:bodyPr/>
          <a:lstStyle/>
          <a:p>
            <a:fld id="{A98671AC-BDD7-A749-B322-624F152115F7}" type="slidenum">
              <a:rPr lang="en-US" smtClean="0"/>
              <a:t>13</a:t>
            </a:fld>
            <a:endParaRPr lang="en-US"/>
          </a:p>
        </p:txBody>
      </p:sp>
    </p:spTree>
    <p:extLst>
      <p:ext uri="{BB962C8B-B14F-4D97-AF65-F5344CB8AC3E}">
        <p14:creationId xmlns:p14="http://schemas.microsoft.com/office/powerpoint/2010/main" val="349649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48797" cy="709865"/>
          </a:xfrm>
        </p:spPr>
        <p:txBody>
          <a:bodyPr>
            <a:normAutofit fontScale="90000"/>
          </a:bodyPr>
          <a:lstStyle/>
          <a:p>
            <a:r>
              <a:rPr lang="en-US" dirty="0"/>
              <a:t>3. </a:t>
            </a:r>
            <a:r>
              <a:rPr lang="en-AU" dirty="0"/>
              <a:t>No AI tool suits all types of problems </a:t>
            </a:r>
            <a:endParaRPr lang="en-US" dirty="0"/>
          </a:p>
        </p:txBody>
      </p:sp>
      <p:sp>
        <p:nvSpPr>
          <p:cNvPr id="3" name="Content Placeholder 2"/>
          <p:cNvSpPr>
            <a:spLocks noGrp="1"/>
          </p:cNvSpPr>
          <p:nvPr>
            <p:ph idx="1"/>
          </p:nvPr>
        </p:nvSpPr>
        <p:spPr>
          <a:xfrm>
            <a:off x="866441" y="2386013"/>
            <a:ext cx="7748922" cy="4129087"/>
          </a:xfrm>
        </p:spPr>
        <p:txBody>
          <a:bodyPr>
            <a:normAutofit/>
          </a:bodyPr>
          <a:lstStyle/>
          <a:p>
            <a:pPr>
              <a:lnSpc>
                <a:spcPct val="110000"/>
              </a:lnSpc>
            </a:pPr>
            <a:r>
              <a:rPr lang="en-US" dirty="0"/>
              <a:t>Fundamental question: </a:t>
            </a:r>
          </a:p>
          <a:p>
            <a:pPr lvl="1">
              <a:lnSpc>
                <a:spcPct val="110000"/>
              </a:lnSpc>
            </a:pPr>
            <a:r>
              <a:rPr lang="en-US" dirty="0"/>
              <a:t>is </a:t>
            </a:r>
            <a:r>
              <a:rPr lang="en-US" b="1" dirty="0"/>
              <a:t>prediction</a:t>
            </a:r>
            <a:r>
              <a:rPr lang="en-US" dirty="0"/>
              <a:t> of a ‘correct’ (useful) answer sufficient?</a:t>
            </a:r>
          </a:p>
          <a:p>
            <a:pPr lvl="1">
              <a:lnSpc>
                <a:spcPct val="110000"/>
              </a:lnSpc>
            </a:pPr>
            <a:r>
              <a:rPr lang="en-US" dirty="0"/>
              <a:t>or are </a:t>
            </a:r>
            <a:r>
              <a:rPr lang="en-US" b="1" dirty="0"/>
              <a:t>justifications</a:t>
            </a:r>
            <a:r>
              <a:rPr lang="en-US" dirty="0"/>
              <a:t> based on legal sources required?</a:t>
            </a:r>
          </a:p>
          <a:p>
            <a:pPr>
              <a:lnSpc>
                <a:spcPct val="110000"/>
              </a:lnSpc>
            </a:pPr>
            <a:r>
              <a:rPr lang="en-US" dirty="0"/>
              <a:t>Answer determines which types of tools can most likely be used .</a:t>
            </a:r>
          </a:p>
          <a:p>
            <a:pPr lvl="1">
              <a:lnSpc>
                <a:spcPct val="110000"/>
              </a:lnSpc>
            </a:pPr>
            <a:r>
              <a:rPr lang="en-US" dirty="0"/>
              <a:t>machine learning (ML) / neural networks </a:t>
            </a:r>
            <a:r>
              <a:rPr lang="en-US" dirty="0" err="1"/>
              <a:t>etc</a:t>
            </a:r>
            <a:r>
              <a:rPr lang="en-US" dirty="0"/>
              <a:t> cannot as yet </a:t>
            </a:r>
            <a:r>
              <a:rPr lang="en-US" b="1" dirty="0"/>
              <a:t>explain</a:t>
            </a:r>
            <a:r>
              <a:rPr lang="en-US" dirty="0"/>
              <a:t> their answers in human terms; may be good at </a:t>
            </a:r>
            <a:r>
              <a:rPr lang="en-US" b="1" dirty="0"/>
              <a:t>predicting</a:t>
            </a:r>
            <a:r>
              <a:rPr lang="en-US" dirty="0"/>
              <a:t> results</a:t>
            </a:r>
          </a:p>
          <a:p>
            <a:pPr lvl="2">
              <a:lnSpc>
                <a:spcPct val="110000"/>
              </a:lnSpc>
            </a:pPr>
            <a:r>
              <a:rPr lang="en-US" dirty="0"/>
              <a:t>Dangerous to apply in decision-making systems; easily mis-used</a:t>
            </a:r>
          </a:p>
          <a:p>
            <a:pPr lvl="1">
              <a:lnSpc>
                <a:spcPct val="110000"/>
              </a:lnSpc>
            </a:pPr>
            <a:r>
              <a:rPr lang="en-US" dirty="0" err="1"/>
              <a:t>Eg</a:t>
            </a:r>
            <a:r>
              <a:rPr lang="en-US" dirty="0"/>
              <a:t> automated document discovery systems, based on ML, can work well: </a:t>
            </a:r>
          </a:p>
          <a:p>
            <a:pPr marL="1028700" lvl="2" indent="-342900">
              <a:lnSpc>
                <a:spcPct val="110000"/>
              </a:lnSpc>
              <a:buFont typeface="+mj-ea"/>
              <a:buAutoNum type="circleNumDbPlain"/>
            </a:pPr>
            <a:r>
              <a:rPr lang="en-US" dirty="0"/>
              <a:t>they only need to predict if a document is likely to be relevant, but not explain why;</a:t>
            </a:r>
          </a:p>
          <a:p>
            <a:pPr marL="1028700" lvl="2" indent="-342900">
              <a:lnSpc>
                <a:spcPct val="110000"/>
              </a:lnSpc>
              <a:buFont typeface="+mj-ea"/>
              <a:buAutoNum type="circleNumDbPlain"/>
            </a:pPr>
            <a:r>
              <a:rPr lang="en-US" dirty="0"/>
              <a:t>training sets (with labels as to relevant / irrelevant) are affordable to produce</a:t>
            </a:r>
          </a:p>
        </p:txBody>
      </p:sp>
      <p:sp>
        <p:nvSpPr>
          <p:cNvPr id="4" name="Slide Number Placeholder 3">
            <a:extLst>
              <a:ext uri="{FF2B5EF4-FFF2-40B4-BE49-F238E27FC236}">
                <a16:creationId xmlns:a16="http://schemas.microsoft.com/office/drawing/2014/main" id="{758EC067-5B5F-5341-8BC1-281FAD920314}"/>
              </a:ext>
            </a:extLst>
          </p:cNvPr>
          <p:cNvSpPr>
            <a:spLocks noGrp="1"/>
          </p:cNvSpPr>
          <p:nvPr>
            <p:ph type="sldNum" sz="quarter" idx="12"/>
          </p:nvPr>
        </p:nvSpPr>
        <p:spPr/>
        <p:txBody>
          <a:bodyPr/>
          <a:lstStyle/>
          <a:p>
            <a:fld id="{A98671AC-BDD7-A749-B322-624F152115F7}" type="slidenum">
              <a:rPr lang="en-US" smtClean="0"/>
              <a:t>14</a:t>
            </a:fld>
            <a:endParaRPr lang="en-US"/>
          </a:p>
        </p:txBody>
      </p:sp>
    </p:spTree>
    <p:extLst>
      <p:ext uri="{BB962C8B-B14F-4D97-AF65-F5344CB8AC3E}">
        <p14:creationId xmlns:p14="http://schemas.microsoft.com/office/powerpoint/2010/main" val="29012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91672" cy="709865"/>
          </a:xfrm>
        </p:spPr>
        <p:txBody>
          <a:bodyPr>
            <a:normAutofit fontScale="90000"/>
          </a:bodyPr>
          <a:lstStyle/>
          <a:p>
            <a:r>
              <a:rPr lang="en-US" sz="2100" dirty="0" err="1"/>
              <a:t>Eg</a:t>
            </a:r>
            <a:r>
              <a:rPr lang="en-US" sz="2100" dirty="0"/>
              <a:t> Machine learning [ML] is rarely relevant to legal advice / decision support systems</a:t>
            </a:r>
          </a:p>
        </p:txBody>
      </p:sp>
      <p:sp>
        <p:nvSpPr>
          <p:cNvPr id="3" name="Content Placeholder 2"/>
          <p:cNvSpPr>
            <a:spLocks noGrp="1"/>
          </p:cNvSpPr>
          <p:nvPr>
            <p:ph idx="1"/>
          </p:nvPr>
        </p:nvSpPr>
        <p:spPr>
          <a:xfrm>
            <a:off x="443753" y="2371725"/>
            <a:ext cx="8310282" cy="4286250"/>
          </a:xfrm>
        </p:spPr>
        <p:txBody>
          <a:bodyPr numCol="2" spcCol="108000">
            <a:normAutofit fontScale="85000" lnSpcReduction="10000"/>
          </a:bodyPr>
          <a:lstStyle/>
          <a:p>
            <a:pPr marL="0" indent="0">
              <a:lnSpc>
                <a:spcPct val="120000"/>
              </a:lnSpc>
              <a:buNone/>
            </a:pPr>
            <a:r>
              <a:rPr lang="en-US" dirty="0"/>
              <a:t>Micha </a:t>
            </a:r>
            <a:r>
              <a:rPr lang="en-US" dirty="0" err="1"/>
              <a:t>Grupp</a:t>
            </a:r>
            <a:r>
              <a:rPr lang="en-US" dirty="0"/>
              <a:t> (Law, Frankfurt U.)  ‘The factors that have fueled the AI-discussion in the last 7 years are of (almost) no relevance for AI in law.’ He says there are </a:t>
            </a:r>
            <a:r>
              <a:rPr lang="en-US" b="1" dirty="0"/>
              <a:t>5 ways in which  </a:t>
            </a:r>
            <a:r>
              <a:rPr lang="en-US" dirty="0"/>
              <a:t>‘We do </a:t>
            </a:r>
            <a:r>
              <a:rPr lang="en-US" b="1" dirty="0"/>
              <a:t>NOT</a:t>
            </a:r>
            <a:r>
              <a:rPr lang="en-US" dirty="0"/>
              <a:t> have the necessary data for training legal machine learning algorithms’ </a:t>
            </a:r>
            <a:r>
              <a:rPr lang="en-AU" dirty="0"/>
              <a:t>:</a:t>
            </a:r>
            <a:endParaRPr lang="en-US" dirty="0"/>
          </a:p>
          <a:p>
            <a:pPr marL="385763" indent="-385763">
              <a:lnSpc>
                <a:spcPct val="120000"/>
              </a:lnSpc>
              <a:buFont typeface="+mj-lt"/>
              <a:buAutoNum type="arabicPeriod"/>
            </a:pPr>
            <a:r>
              <a:rPr lang="en-US" dirty="0"/>
              <a:t>‘</a:t>
            </a:r>
            <a:r>
              <a:rPr lang="en-US" b="1" dirty="0"/>
              <a:t>Formalization</a:t>
            </a:r>
            <a:r>
              <a:rPr lang="en-US" dirty="0"/>
              <a:t>’ </a:t>
            </a:r>
            <a:r>
              <a:rPr lang="mr-IN" dirty="0"/>
              <a:t>–</a:t>
            </a:r>
            <a:r>
              <a:rPr lang="en-US" dirty="0"/>
              <a:t> We cannot </a:t>
            </a:r>
            <a:r>
              <a:rPr lang="en-US" dirty="0" err="1"/>
              <a:t>formalise</a:t>
            </a:r>
            <a:r>
              <a:rPr lang="en-US" dirty="0"/>
              <a:t> most legal terms (</a:t>
            </a:r>
            <a:r>
              <a:rPr lang="en-US" dirty="0" err="1"/>
              <a:t>eg</a:t>
            </a:r>
            <a:r>
              <a:rPr lang="en-US" dirty="0"/>
              <a:t> ‘negligence’). </a:t>
            </a:r>
          </a:p>
          <a:p>
            <a:pPr marL="385763" indent="-385763">
              <a:lnSpc>
                <a:spcPct val="120000"/>
              </a:lnSpc>
              <a:buFont typeface="+mj-lt"/>
              <a:buAutoNum type="arabicPeriod"/>
            </a:pPr>
            <a:r>
              <a:rPr lang="en-US" dirty="0"/>
              <a:t>‘</a:t>
            </a:r>
            <a:r>
              <a:rPr lang="en-US" b="1" dirty="0"/>
              <a:t>Labels</a:t>
            </a:r>
            <a:r>
              <a:rPr lang="en-US" dirty="0"/>
              <a:t>’: </a:t>
            </a:r>
            <a:r>
              <a:rPr lang="en-US" dirty="0" err="1"/>
              <a:t>eg</a:t>
            </a:r>
            <a:r>
              <a:rPr lang="en-US" dirty="0"/>
              <a:t> photo recognition software only works if training photos come with labels; ‘Training sets’ require costly labels.</a:t>
            </a:r>
          </a:p>
          <a:p>
            <a:pPr marL="385763" indent="-385763">
              <a:lnSpc>
                <a:spcPct val="120000"/>
              </a:lnSpc>
              <a:buFont typeface="+mj-lt"/>
              <a:buAutoNum type="arabicPeriod"/>
            </a:pPr>
            <a:r>
              <a:rPr lang="en-US" dirty="0"/>
              <a:t>‘</a:t>
            </a:r>
            <a:r>
              <a:rPr lang="en-US" b="1" dirty="0"/>
              <a:t>Data Quality</a:t>
            </a:r>
            <a:r>
              <a:rPr lang="en-US" dirty="0"/>
              <a:t>’: </a:t>
            </a:r>
            <a:r>
              <a:rPr lang="en-US" dirty="0" err="1"/>
              <a:t>eg</a:t>
            </a:r>
            <a:r>
              <a:rPr lang="en-US" dirty="0"/>
              <a:t> contracts made under different laws are useless; ditto decisions under different </a:t>
            </a:r>
            <a:r>
              <a:rPr lang="en-US" dirty="0" err="1"/>
              <a:t>regs</a:t>
            </a:r>
            <a:r>
              <a:rPr lang="en-US" dirty="0"/>
              <a:t>.</a:t>
            </a:r>
          </a:p>
          <a:p>
            <a:pPr marL="385763" indent="-385763">
              <a:lnSpc>
                <a:spcPct val="120000"/>
              </a:lnSpc>
              <a:buFont typeface="+mj-lt"/>
              <a:buAutoNum type="arabicPeriod"/>
            </a:pPr>
            <a:r>
              <a:rPr lang="en-US" dirty="0"/>
              <a:t>‘</a:t>
            </a:r>
            <a:r>
              <a:rPr lang="en-US" b="1" dirty="0"/>
              <a:t>Ontological Data</a:t>
            </a:r>
            <a:r>
              <a:rPr lang="en-US" dirty="0"/>
              <a:t>’: There are no accepted ontologies for law, even though we have complex hierarchies in our heads.</a:t>
            </a:r>
          </a:p>
          <a:p>
            <a:pPr marL="385763" indent="-385763">
              <a:lnSpc>
                <a:spcPct val="120000"/>
              </a:lnSpc>
              <a:buFont typeface="+mj-lt"/>
              <a:buAutoNum type="arabicPeriod"/>
            </a:pPr>
            <a:r>
              <a:rPr lang="en-US" dirty="0"/>
              <a:t>‘</a:t>
            </a:r>
            <a:r>
              <a:rPr lang="en-US" b="1" dirty="0"/>
              <a:t>World Knowledge</a:t>
            </a:r>
            <a:r>
              <a:rPr lang="en-US" dirty="0"/>
              <a:t>’: Applying law requires unpredictable amounts of real-world knowledge [‘common sense’]</a:t>
            </a:r>
          </a:p>
          <a:p>
            <a:pPr marL="0" indent="0">
              <a:lnSpc>
                <a:spcPct val="120000"/>
              </a:lnSpc>
              <a:buNone/>
            </a:pPr>
            <a:r>
              <a:rPr lang="en-US" i="1" dirty="0" err="1"/>
              <a:t>Micha</a:t>
            </a:r>
            <a:r>
              <a:rPr lang="en-US" i="1" dirty="0"/>
              <a:t> </a:t>
            </a:r>
            <a:r>
              <a:rPr lang="en-US" i="1" dirty="0" err="1"/>
              <a:t>Grupp</a:t>
            </a:r>
            <a:r>
              <a:rPr lang="en-US" i="1" dirty="0"/>
              <a:t> ‘</a:t>
            </a:r>
            <a:r>
              <a:rPr lang="en-US" i="1" dirty="0">
                <a:hlinkClick r:id="rId2"/>
              </a:rPr>
              <a:t>25 facts about AI &amp; Law </a:t>
            </a:r>
            <a:r>
              <a:rPr lang="en-US" i="1" dirty="0"/>
              <a:t>you always wanted to know (but were afraid to ask)’ Medium, 7 April 2019</a:t>
            </a:r>
          </a:p>
          <a:p>
            <a:pPr>
              <a:lnSpc>
                <a:spcPct val="120000"/>
              </a:lnSpc>
            </a:pPr>
            <a:r>
              <a:rPr lang="en-US" dirty="0"/>
              <a:t>BUT some argue that very large data sets and new algorithms may overcome these ‘knowledge acquisition bottlenecks’, even in law</a:t>
            </a:r>
          </a:p>
        </p:txBody>
      </p:sp>
      <p:sp>
        <p:nvSpPr>
          <p:cNvPr id="4" name="Slide Number Placeholder 3">
            <a:extLst>
              <a:ext uri="{FF2B5EF4-FFF2-40B4-BE49-F238E27FC236}">
                <a16:creationId xmlns:a16="http://schemas.microsoft.com/office/drawing/2014/main" id="{8451C6DD-FD56-B843-A945-901542159971}"/>
              </a:ext>
            </a:extLst>
          </p:cNvPr>
          <p:cNvSpPr>
            <a:spLocks noGrp="1"/>
          </p:cNvSpPr>
          <p:nvPr>
            <p:ph type="sldNum" sz="quarter" idx="12"/>
          </p:nvPr>
        </p:nvSpPr>
        <p:spPr/>
        <p:txBody>
          <a:bodyPr/>
          <a:lstStyle/>
          <a:p>
            <a:fld id="{A98671AC-BDD7-A749-B322-624F152115F7}" type="slidenum">
              <a:rPr lang="en-US" smtClean="0"/>
              <a:t>15</a:t>
            </a:fld>
            <a:endParaRPr lang="en-US"/>
          </a:p>
        </p:txBody>
      </p:sp>
    </p:spTree>
    <p:extLst>
      <p:ext uri="{BB962C8B-B14F-4D97-AF65-F5344CB8AC3E}">
        <p14:creationId xmlns:p14="http://schemas.microsoft.com/office/powerpoint/2010/main" val="419636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Implications of </a:t>
            </a:r>
            <a:r>
              <a:rPr lang="en-US" sz="2800" dirty="0" err="1"/>
              <a:t>Grupp’s</a:t>
            </a:r>
            <a:r>
              <a:rPr lang="en-US" sz="2800" dirty="0"/>
              <a:t> arguments</a:t>
            </a:r>
          </a:p>
        </p:txBody>
      </p:sp>
      <p:sp>
        <p:nvSpPr>
          <p:cNvPr id="3" name="Content Placeholder 2"/>
          <p:cNvSpPr>
            <a:spLocks noGrp="1"/>
          </p:cNvSpPr>
          <p:nvPr>
            <p:ph idx="1"/>
          </p:nvPr>
        </p:nvSpPr>
        <p:spPr/>
        <p:txBody>
          <a:bodyPr/>
          <a:lstStyle/>
          <a:p>
            <a:r>
              <a:rPr lang="en-US" dirty="0"/>
              <a:t>Should not conclude we can’t do anything, but</a:t>
            </a:r>
          </a:p>
          <a:p>
            <a:pPr lvl="1"/>
            <a:r>
              <a:rPr lang="en-US" dirty="0"/>
              <a:t>We can’t expect to fully automate KB construction</a:t>
            </a:r>
          </a:p>
          <a:p>
            <a:pPr lvl="1"/>
            <a:r>
              <a:rPr lang="en-US" dirty="0"/>
              <a:t>We must allow for significant user input in system operation</a:t>
            </a:r>
          </a:p>
          <a:p>
            <a:pPr lvl="1"/>
            <a:r>
              <a:rPr lang="en-US" dirty="0"/>
              <a:t>Good training sets will be expensive to build and difficult to map to raw data</a:t>
            </a:r>
          </a:p>
          <a:p>
            <a:pPr lvl="2"/>
            <a:r>
              <a:rPr lang="en-US" dirty="0"/>
              <a:t>Case-based reasoning theorists (</a:t>
            </a:r>
            <a:r>
              <a:rPr lang="en-US" dirty="0" err="1"/>
              <a:t>eg</a:t>
            </a:r>
            <a:r>
              <a:rPr lang="en-US" dirty="0"/>
              <a:t> Ashley) have known this for 40 years</a:t>
            </a:r>
          </a:p>
          <a:p>
            <a:pPr lvl="1"/>
            <a:r>
              <a:rPr lang="en-US" dirty="0"/>
              <a:t>How can you find large (training) data sets where both the labels and the outcomes can be determined automatically? (unsupervised learning)</a:t>
            </a:r>
          </a:p>
        </p:txBody>
      </p:sp>
      <p:sp>
        <p:nvSpPr>
          <p:cNvPr id="4" name="Slide Number Placeholder 3"/>
          <p:cNvSpPr>
            <a:spLocks noGrp="1"/>
          </p:cNvSpPr>
          <p:nvPr>
            <p:ph type="sldNum" sz="quarter" idx="12"/>
          </p:nvPr>
        </p:nvSpPr>
        <p:spPr/>
        <p:txBody>
          <a:bodyPr/>
          <a:lstStyle/>
          <a:p>
            <a:fld id="{A98671AC-BDD7-A749-B322-624F152115F7}" type="slidenum">
              <a:rPr lang="en-US" smtClean="0"/>
              <a:t>16</a:t>
            </a:fld>
            <a:endParaRPr lang="en-US"/>
          </a:p>
        </p:txBody>
      </p:sp>
    </p:spTree>
    <p:extLst>
      <p:ext uri="{BB962C8B-B14F-4D97-AF65-F5344CB8AC3E}">
        <p14:creationId xmlns:p14="http://schemas.microsoft.com/office/powerpoint/2010/main" val="4242567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20234" cy="709865"/>
          </a:xfrm>
        </p:spPr>
        <p:txBody>
          <a:bodyPr>
            <a:normAutofit fontScale="90000"/>
          </a:bodyPr>
          <a:lstStyle/>
          <a:p>
            <a:r>
              <a:rPr lang="en-US" dirty="0"/>
              <a:t>6. </a:t>
            </a:r>
            <a:r>
              <a:rPr lang="en-AU" dirty="0"/>
              <a:t>User organisations should maintain their own knowledge-bases</a:t>
            </a:r>
            <a:r>
              <a:rPr lang="en-AU" dirty="0">
                <a:effectLst/>
              </a:rPr>
              <a:t> </a:t>
            </a:r>
            <a:endParaRPr lang="en-US" dirty="0"/>
          </a:p>
        </p:txBody>
      </p:sp>
      <p:sp>
        <p:nvSpPr>
          <p:cNvPr id="3" name="Content Placeholder 2"/>
          <p:cNvSpPr>
            <a:spLocks noGrp="1"/>
          </p:cNvSpPr>
          <p:nvPr>
            <p:ph idx="1"/>
          </p:nvPr>
        </p:nvSpPr>
        <p:spPr>
          <a:xfrm>
            <a:off x="393700" y="2185986"/>
            <a:ext cx="8369300" cy="4614861"/>
          </a:xfrm>
        </p:spPr>
        <p:txBody>
          <a:bodyPr numCol="2" spcCol="180000">
            <a:normAutofit/>
          </a:bodyPr>
          <a:lstStyle/>
          <a:p>
            <a:r>
              <a:rPr lang="en-US" b="1" dirty="0"/>
              <a:t>Expert systems paradigm </a:t>
            </a:r>
            <a:r>
              <a:rPr lang="en-US" dirty="0"/>
              <a:t>= domain expert(s) + knowledge engineer +  KB program (shell)</a:t>
            </a:r>
          </a:p>
          <a:p>
            <a:pPr lvl="1"/>
            <a:r>
              <a:rPr lang="en-US" dirty="0"/>
              <a:t>Lawyers assume to know nothing of KB construction, only of law</a:t>
            </a:r>
          </a:p>
          <a:p>
            <a:pPr lvl="1"/>
            <a:r>
              <a:rPr lang="en-US" dirty="0"/>
              <a:t>But Knowledge Engineers were rare &amp; expensive, + ignorant of law</a:t>
            </a:r>
          </a:p>
          <a:p>
            <a:r>
              <a:rPr lang="en-US" dirty="0"/>
              <a:t>The Knowledge Acquisition Bottleneck </a:t>
            </a:r>
          </a:p>
          <a:p>
            <a:pPr lvl="1"/>
            <a:r>
              <a:rPr lang="en-US" dirty="0"/>
              <a:t>key problem of previous AI &amp; Law</a:t>
            </a:r>
          </a:p>
          <a:p>
            <a:pPr lvl="2"/>
            <a:r>
              <a:rPr lang="en-US" dirty="0"/>
              <a:t>Time/cost to capture legal expertise in obscure formalisms (Prolog; LISP)</a:t>
            </a:r>
          </a:p>
          <a:p>
            <a:pPr lvl="2"/>
            <a:r>
              <a:rPr lang="en-US" dirty="0"/>
              <a:t>Time/cost to update expertise when law (frequently) changes</a:t>
            </a:r>
          </a:p>
          <a:p>
            <a:pPr lvl="1"/>
            <a:r>
              <a:rPr lang="en-US" dirty="0"/>
              <a:t>Endemic, except if ML/training sets (labeling is costly) apply</a:t>
            </a:r>
          </a:p>
          <a:p>
            <a:r>
              <a:rPr lang="en-US" dirty="0"/>
              <a:t>Becomes desirable/necessary for lawyers to build/maintain their own knowledge-bases</a:t>
            </a:r>
          </a:p>
          <a:p>
            <a:pPr lvl="1"/>
            <a:r>
              <a:rPr lang="en-US" dirty="0"/>
              <a:t>Particularly for those with limited financial resources</a:t>
            </a:r>
          </a:p>
          <a:p>
            <a:pPr lvl="1"/>
            <a:r>
              <a:rPr lang="en-US" i="1" dirty="0"/>
              <a:t>May</a:t>
            </a:r>
            <a:r>
              <a:rPr lang="en-US" dirty="0"/>
              <a:t> also overcome the timeliness problem</a:t>
            </a:r>
          </a:p>
          <a:p>
            <a:r>
              <a:rPr lang="en-US" dirty="0"/>
              <a:t>The question then is: </a:t>
            </a:r>
            <a:r>
              <a:rPr lang="en-US" b="1" i="1" dirty="0"/>
              <a:t>How is it possible in practice to reject the expert system paradigm? </a:t>
            </a:r>
            <a:br>
              <a:rPr lang="en-US" b="1" i="1" dirty="0"/>
            </a:br>
            <a:r>
              <a:rPr lang="en-US" dirty="0"/>
              <a:t>-&gt;  7-15 suggest how</a:t>
            </a:r>
          </a:p>
        </p:txBody>
      </p:sp>
      <p:sp>
        <p:nvSpPr>
          <p:cNvPr id="4" name="Slide Number Placeholder 3">
            <a:extLst>
              <a:ext uri="{FF2B5EF4-FFF2-40B4-BE49-F238E27FC236}">
                <a16:creationId xmlns:a16="http://schemas.microsoft.com/office/drawing/2014/main" id="{BDDD4DCF-0CE6-6947-A44F-5C1F9655A785}"/>
              </a:ext>
            </a:extLst>
          </p:cNvPr>
          <p:cNvSpPr>
            <a:spLocks noGrp="1"/>
          </p:cNvSpPr>
          <p:nvPr>
            <p:ph type="sldNum" sz="quarter" idx="12"/>
          </p:nvPr>
        </p:nvSpPr>
        <p:spPr/>
        <p:txBody>
          <a:bodyPr/>
          <a:lstStyle/>
          <a:p>
            <a:fld id="{A98671AC-BDD7-A749-B322-624F152115F7}" type="slidenum">
              <a:rPr lang="en-US" smtClean="0"/>
              <a:t>17</a:t>
            </a:fld>
            <a:endParaRPr lang="en-US"/>
          </a:p>
        </p:txBody>
      </p:sp>
    </p:spTree>
    <p:extLst>
      <p:ext uri="{BB962C8B-B14F-4D97-AF65-F5344CB8AC3E}">
        <p14:creationId xmlns:p14="http://schemas.microsoft.com/office/powerpoint/2010/main" val="377609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05947" cy="709865"/>
          </a:xfrm>
        </p:spPr>
        <p:txBody>
          <a:bodyPr>
            <a:normAutofit fontScale="90000"/>
          </a:bodyPr>
          <a:lstStyle/>
          <a:p>
            <a:r>
              <a:rPr lang="en-US" dirty="0"/>
              <a:t>7. </a:t>
            </a:r>
            <a:r>
              <a:rPr lang="en-AU" dirty="0"/>
              <a:t>Use declarative knowledge representations where possible</a:t>
            </a:r>
            <a:r>
              <a:rPr lang="en-AU" dirty="0">
                <a:effectLst/>
              </a:rPr>
              <a:t> </a:t>
            </a:r>
            <a:endParaRPr lang="en-US" dirty="0"/>
          </a:p>
        </p:txBody>
      </p:sp>
      <p:sp>
        <p:nvSpPr>
          <p:cNvPr id="3" name="Content Placeholder 2"/>
          <p:cNvSpPr>
            <a:spLocks noGrp="1"/>
          </p:cNvSpPr>
          <p:nvPr>
            <p:ph idx="1"/>
          </p:nvPr>
        </p:nvSpPr>
        <p:spPr>
          <a:xfrm>
            <a:off x="355600" y="2286000"/>
            <a:ext cx="8407400" cy="4371975"/>
          </a:xfrm>
        </p:spPr>
        <p:txBody>
          <a:bodyPr numCol="2" spcCol="180000">
            <a:normAutofit/>
          </a:bodyPr>
          <a:lstStyle/>
          <a:p>
            <a:r>
              <a:rPr lang="en-US" sz="1500" dirty="0"/>
              <a:t>Declarative knowledge representations (KBs): state domain knowledge as rules, but not the order of application</a:t>
            </a:r>
          </a:p>
          <a:p>
            <a:pPr lvl="1"/>
            <a:r>
              <a:rPr lang="en-US" sz="1350" dirty="0"/>
              <a:t>The program (shell) determines the order of rule evaluation </a:t>
            </a:r>
          </a:p>
          <a:p>
            <a:pPr lvl="1"/>
            <a:r>
              <a:rPr lang="en-US" sz="1350" dirty="0"/>
              <a:t>Contrast: Procedural knowledge representations combine domain knowledge +its order of application (</a:t>
            </a:r>
            <a:r>
              <a:rPr lang="en-US" sz="1350" dirty="0" err="1"/>
              <a:t>eg</a:t>
            </a:r>
            <a:r>
              <a:rPr lang="en-US" sz="1350" dirty="0"/>
              <a:t> ‘flow charts’; decision trees) </a:t>
            </a:r>
          </a:p>
          <a:p>
            <a:r>
              <a:rPr lang="en-US" sz="1500" dirty="0"/>
              <a:t>Declarative KBs are preferable wherever possible for law</a:t>
            </a:r>
          </a:p>
          <a:p>
            <a:pPr lvl="1"/>
            <a:r>
              <a:rPr lang="en-US" sz="1350" dirty="0"/>
              <a:t>Legal procedural steps may be best as procedural code</a:t>
            </a:r>
          </a:p>
          <a:p>
            <a:pPr lvl="1"/>
            <a:r>
              <a:rPr lang="en-US" sz="1350" dirty="0"/>
              <a:t>Document generation (</a:t>
            </a:r>
            <a:r>
              <a:rPr lang="en-US" sz="1350" i="1" dirty="0"/>
              <a:t>Manua</a:t>
            </a:r>
            <a:r>
              <a:rPr lang="en-US" sz="1350" dirty="0"/>
              <a:t>l </a:t>
            </a:r>
            <a:r>
              <a:rPr lang="en-US" sz="1350" dirty="0" err="1"/>
              <a:t>Ch</a:t>
            </a:r>
            <a:r>
              <a:rPr lang="en-US" sz="1350" dirty="0"/>
              <a:t> 6) also requires them</a:t>
            </a:r>
          </a:p>
          <a:p>
            <a:pPr lvl="1"/>
            <a:r>
              <a:rPr lang="en-US" sz="1350" dirty="0"/>
              <a:t>Complex KBs: likely to be mainly declarative, partly procedural</a:t>
            </a:r>
          </a:p>
          <a:p>
            <a:r>
              <a:rPr lang="en-US" sz="1500" dirty="0"/>
              <a:t>Declarative rules in KBs are by:</a:t>
            </a:r>
          </a:p>
          <a:p>
            <a:pPr lvl="1"/>
            <a:r>
              <a:rPr lang="en-US" sz="1350" b="1" dirty="0"/>
              <a:t>Backward chaining rules</a:t>
            </a:r>
            <a:r>
              <a:rPr lang="en-US" sz="1350" dirty="0"/>
              <a:t>: a goal is specified and the program evaluates rules in the order that will most efficiently give a value for the goal</a:t>
            </a:r>
          </a:p>
          <a:p>
            <a:pPr lvl="1"/>
            <a:r>
              <a:rPr lang="en-US" sz="1350" b="1" dirty="0"/>
              <a:t>Forward chaining rules: </a:t>
            </a:r>
            <a:r>
              <a:rPr lang="en-US" sz="1350" dirty="0"/>
              <a:t>all known facts are applied to evaluate rules until a value for the goal is obtained, or the facts are exhausted (they operate ‘silently’, don’t ask questions)</a:t>
            </a:r>
          </a:p>
          <a:p>
            <a:pPr lvl="1"/>
            <a:r>
              <a:rPr lang="en-US" sz="1350" dirty="0"/>
              <a:t>Evaluation may be </a:t>
            </a:r>
            <a:r>
              <a:rPr lang="en-US" sz="1350" b="1" dirty="0"/>
              <a:t>simultaneously</a:t>
            </a:r>
            <a:r>
              <a:rPr lang="en-US" sz="1350" dirty="0"/>
              <a:t> backward and forward chaining (</a:t>
            </a:r>
            <a:r>
              <a:rPr lang="en-US" sz="1350" dirty="0" err="1"/>
              <a:t>DataLex</a:t>
            </a:r>
            <a:r>
              <a:rPr lang="en-US" sz="1350" dirty="0"/>
              <a:t>)</a:t>
            </a:r>
          </a:p>
          <a:p>
            <a:pPr lvl="2"/>
            <a:r>
              <a:rPr lang="en-US" sz="1150" dirty="0"/>
              <a:t>This is the preferable mode</a:t>
            </a:r>
          </a:p>
        </p:txBody>
      </p:sp>
      <p:sp>
        <p:nvSpPr>
          <p:cNvPr id="4" name="Slide Number Placeholder 3">
            <a:extLst>
              <a:ext uri="{FF2B5EF4-FFF2-40B4-BE49-F238E27FC236}">
                <a16:creationId xmlns:a16="http://schemas.microsoft.com/office/drawing/2014/main" id="{AB4EEF29-BEBA-F947-97AB-3EF5187109DF}"/>
              </a:ext>
            </a:extLst>
          </p:cNvPr>
          <p:cNvSpPr>
            <a:spLocks noGrp="1"/>
          </p:cNvSpPr>
          <p:nvPr>
            <p:ph type="sldNum" sz="quarter" idx="12"/>
          </p:nvPr>
        </p:nvSpPr>
        <p:spPr/>
        <p:txBody>
          <a:bodyPr/>
          <a:lstStyle/>
          <a:p>
            <a:fld id="{A98671AC-BDD7-A749-B322-624F152115F7}" type="slidenum">
              <a:rPr lang="en-US" smtClean="0"/>
              <a:t>18</a:t>
            </a:fld>
            <a:endParaRPr lang="en-US"/>
          </a:p>
        </p:txBody>
      </p:sp>
    </p:spTree>
    <p:extLst>
      <p:ext uri="{BB962C8B-B14F-4D97-AF65-F5344CB8AC3E}">
        <p14:creationId xmlns:p14="http://schemas.microsoft.com/office/powerpoint/2010/main" val="133232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Goaltest</a:t>
            </a:r>
            <a:r>
              <a:rPr lang="en-US" dirty="0"/>
              <a:t>’ – An abstract set of rules </a:t>
            </a:r>
          </a:p>
        </p:txBody>
      </p:sp>
      <p:sp>
        <p:nvSpPr>
          <p:cNvPr id="3" name="Content Placeholder 2"/>
          <p:cNvSpPr>
            <a:spLocks noGrp="1"/>
          </p:cNvSpPr>
          <p:nvPr>
            <p:ph idx="1"/>
          </p:nvPr>
        </p:nvSpPr>
        <p:spPr>
          <a:xfrm>
            <a:off x="866440" y="2489201"/>
            <a:ext cx="7663197" cy="4211637"/>
          </a:xfrm>
        </p:spPr>
        <p:txBody>
          <a:bodyPr>
            <a:normAutofit/>
          </a:bodyPr>
          <a:lstStyle/>
          <a:p>
            <a:pPr marL="0" indent="0">
              <a:buNone/>
            </a:pPr>
            <a:r>
              <a:rPr lang="en-AU" b="1" dirty="0"/>
              <a:t>Goal: </a:t>
            </a:r>
            <a:r>
              <a:rPr lang="en-AU" dirty="0"/>
              <a:t>To work out if </a:t>
            </a:r>
            <a:r>
              <a:rPr lang="en-AU" dirty="0">
                <a:solidFill>
                  <a:srgbClr val="FF0000"/>
                </a:solidFill>
              </a:rPr>
              <a:t>D</a:t>
            </a:r>
            <a:r>
              <a:rPr lang="en-AU" dirty="0"/>
              <a:t> is true/correct or not</a:t>
            </a:r>
          </a:p>
          <a:p>
            <a:pPr marL="0" indent="0">
              <a:buNone/>
            </a:pPr>
            <a:r>
              <a:rPr lang="en-AU" b="1" i="1" dirty="0"/>
              <a:t>Rules			Conditions					Conclusion</a:t>
            </a:r>
            <a:endParaRPr lang="en-AU" dirty="0"/>
          </a:p>
          <a:p>
            <a:r>
              <a:rPr lang="en-AU" dirty="0"/>
              <a:t>Rule 1		E and F								A</a:t>
            </a:r>
          </a:p>
          <a:p>
            <a:r>
              <a:rPr lang="en-AU" dirty="0"/>
              <a:t>Rule 2		A and (B or C)						</a:t>
            </a:r>
            <a:r>
              <a:rPr lang="en-AU" b="1" dirty="0">
                <a:solidFill>
                  <a:srgbClr val="FF0000"/>
                </a:solidFill>
              </a:rPr>
              <a:t>D</a:t>
            </a:r>
          </a:p>
          <a:p>
            <a:r>
              <a:rPr lang="en-AU" dirty="0"/>
              <a:t>Rule 3		E or G								C</a:t>
            </a:r>
          </a:p>
          <a:p>
            <a:r>
              <a:rPr lang="en-AU" dirty="0"/>
              <a:t>Rule 4		H and G and C and not F				A</a:t>
            </a:r>
          </a:p>
          <a:p>
            <a:r>
              <a:rPr lang="en-AU" dirty="0"/>
              <a:t>Rule 5		F and not E							not D</a:t>
            </a:r>
          </a:p>
          <a:p>
            <a:pPr marL="0" lvl="0" indent="0">
              <a:buNone/>
            </a:pPr>
            <a:r>
              <a:rPr lang="en-AU" b="1" i="1" dirty="0"/>
              <a:t>Facts  </a:t>
            </a:r>
            <a:r>
              <a:rPr lang="en-AU" i="1" dirty="0"/>
              <a:t>(real-world data added to the rules as needed)</a:t>
            </a:r>
          </a:p>
          <a:p>
            <a:pPr lvl="0"/>
            <a:r>
              <a:rPr lang="en-AU" dirty="0"/>
              <a:t>E, H and G 	are each correct (true)</a:t>
            </a:r>
          </a:p>
          <a:p>
            <a:pPr lvl="0"/>
            <a:r>
              <a:rPr lang="en-AU" dirty="0"/>
              <a:t>F and B 		are each not correct (false)</a:t>
            </a:r>
          </a:p>
        </p:txBody>
      </p:sp>
      <p:sp>
        <p:nvSpPr>
          <p:cNvPr id="4" name="Slide Number Placeholder 3">
            <a:extLst>
              <a:ext uri="{FF2B5EF4-FFF2-40B4-BE49-F238E27FC236}">
                <a16:creationId xmlns:a16="http://schemas.microsoft.com/office/drawing/2014/main" id="{3CD4C31D-87A6-344A-9055-9E77A22AFF80}"/>
              </a:ext>
            </a:extLst>
          </p:cNvPr>
          <p:cNvSpPr>
            <a:spLocks noGrp="1"/>
          </p:cNvSpPr>
          <p:nvPr>
            <p:ph type="sldNum" sz="quarter" idx="12"/>
          </p:nvPr>
        </p:nvSpPr>
        <p:spPr/>
        <p:txBody>
          <a:bodyPr/>
          <a:lstStyle/>
          <a:p>
            <a:fld id="{A98671AC-BDD7-A749-B322-624F152115F7}" type="slidenum">
              <a:rPr lang="en-US" smtClean="0"/>
              <a:t>19</a:t>
            </a:fld>
            <a:endParaRPr lang="en-US"/>
          </a:p>
        </p:txBody>
      </p:sp>
    </p:spTree>
    <p:extLst>
      <p:ext uri="{BB962C8B-B14F-4D97-AF65-F5344CB8AC3E}">
        <p14:creationId xmlns:p14="http://schemas.microsoft.com/office/powerpoint/2010/main" val="382450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8306-3CFF-A341-BE44-8C2037EB6E0F}"/>
              </a:ext>
            </a:extLst>
          </p:cNvPr>
          <p:cNvSpPr>
            <a:spLocks noGrp="1"/>
          </p:cNvSpPr>
          <p:nvPr>
            <p:ph type="title"/>
          </p:nvPr>
        </p:nvSpPr>
        <p:spPr>
          <a:xfrm>
            <a:off x="866440" y="2057400"/>
            <a:ext cx="7491747" cy="2095500"/>
          </a:xfrm>
        </p:spPr>
        <p:txBody>
          <a:bodyPr/>
          <a:lstStyle/>
          <a:p>
            <a:r>
              <a:rPr lang="en-US" sz="3200" i="1" dirty="0"/>
              <a:t>Coding Legal Apps</a:t>
            </a:r>
            <a:br>
              <a:rPr lang="en-US" sz="3200" dirty="0"/>
            </a:br>
            <a:r>
              <a:rPr lang="en-US" sz="3200" dirty="0"/>
              <a:t>An introduction to rule-based AI in law</a:t>
            </a:r>
            <a:br>
              <a:rPr lang="en-US" sz="3200" dirty="0"/>
            </a:br>
            <a:endParaRPr lang="en-US" sz="3200" dirty="0"/>
          </a:p>
        </p:txBody>
      </p:sp>
      <p:sp>
        <p:nvSpPr>
          <p:cNvPr id="3" name="Text Placeholder 2">
            <a:extLst>
              <a:ext uri="{FF2B5EF4-FFF2-40B4-BE49-F238E27FC236}">
                <a16:creationId xmlns:a16="http://schemas.microsoft.com/office/drawing/2014/main" id="{BFE6A537-160B-F841-861B-B5687F654024}"/>
              </a:ext>
            </a:extLst>
          </p:cNvPr>
          <p:cNvSpPr>
            <a:spLocks noGrp="1"/>
          </p:cNvSpPr>
          <p:nvPr>
            <p:ph type="body" idx="1"/>
          </p:nvPr>
        </p:nvSpPr>
        <p:spPr>
          <a:xfrm>
            <a:off x="842974" y="4989458"/>
            <a:ext cx="8129588" cy="1468287"/>
          </a:xfrm>
        </p:spPr>
        <p:txBody>
          <a:bodyPr numCol="2">
            <a:noAutofit/>
          </a:bodyPr>
          <a:lstStyle/>
          <a:p>
            <a:pPr>
              <a:lnSpc>
                <a:spcPct val="120000"/>
              </a:lnSpc>
            </a:pPr>
            <a:r>
              <a:rPr lang="en-AU" sz="1800" dirty="0"/>
              <a:t>Graham </a:t>
            </a:r>
            <a:r>
              <a:rPr lang="en-AU" sz="1800" b="1" dirty="0"/>
              <a:t>Greenleaf</a:t>
            </a:r>
            <a:r>
              <a:rPr lang="en-AU" sz="1800" dirty="0"/>
              <a:t>  &amp; Philip </a:t>
            </a:r>
            <a:r>
              <a:rPr lang="en-AU" sz="1800" b="1" dirty="0"/>
              <a:t>Chung </a:t>
            </a:r>
            <a:r>
              <a:rPr lang="en-AU" sz="1800" dirty="0"/>
              <a:t>UNSW Faculty of Law</a:t>
            </a:r>
            <a:br>
              <a:rPr lang="en-AU" sz="1800" dirty="0"/>
            </a:br>
            <a:endParaRPr lang="en-AU" sz="1800" dirty="0"/>
          </a:p>
          <a:p>
            <a:pPr>
              <a:lnSpc>
                <a:spcPct val="120000"/>
              </a:lnSpc>
            </a:pPr>
            <a:r>
              <a:rPr lang="en-AU" sz="1800" dirty="0"/>
              <a:t>30 November 2021</a:t>
            </a:r>
          </a:p>
          <a:p>
            <a:pPr>
              <a:lnSpc>
                <a:spcPct val="120000"/>
              </a:lnSpc>
            </a:pPr>
            <a:endParaRPr lang="en-AU" sz="1800" dirty="0"/>
          </a:p>
          <a:p>
            <a:pPr>
              <a:lnSpc>
                <a:spcPct val="120000"/>
              </a:lnSpc>
            </a:pPr>
            <a:r>
              <a:rPr lang="en-AU" sz="1800" dirty="0"/>
              <a:t>Andrew </a:t>
            </a:r>
            <a:r>
              <a:rPr lang="en-AU" sz="1800" b="1" dirty="0"/>
              <a:t>Mowbray</a:t>
            </a:r>
            <a:br>
              <a:rPr lang="en-AU" sz="1800" dirty="0"/>
            </a:br>
            <a:r>
              <a:rPr lang="en-AU" sz="1800" dirty="0"/>
              <a:t>UTS Faculty of Law</a:t>
            </a:r>
            <a:endParaRPr lang="en-US" sz="1800" dirty="0"/>
          </a:p>
          <a:p>
            <a:pPr>
              <a:lnSpc>
                <a:spcPct val="120000"/>
              </a:lnSpc>
            </a:pPr>
            <a:br>
              <a:rPr lang="en-AU" sz="1800" dirty="0"/>
            </a:br>
            <a:endParaRPr lang="en-US" dirty="0"/>
          </a:p>
        </p:txBody>
      </p:sp>
      <p:pic>
        <p:nvPicPr>
          <p:cNvPr id="4" name="Picture 3">
            <a:extLst>
              <a:ext uri="{FF2B5EF4-FFF2-40B4-BE49-F238E27FC236}">
                <a16:creationId xmlns:a16="http://schemas.microsoft.com/office/drawing/2014/main" id="{767395A6-431C-DA40-811E-9B69276634A4}"/>
              </a:ext>
            </a:extLst>
          </p:cNvPr>
          <p:cNvPicPr>
            <a:picLocks noChangeAspect="1"/>
          </p:cNvPicPr>
          <p:nvPr/>
        </p:nvPicPr>
        <p:blipFill>
          <a:blip r:embed="rId2"/>
          <a:stretch>
            <a:fillRect/>
          </a:stretch>
        </p:blipFill>
        <p:spPr>
          <a:xfrm>
            <a:off x="3945590" y="928562"/>
            <a:ext cx="1140759" cy="1239955"/>
          </a:xfrm>
          <a:prstGeom prst="rect">
            <a:avLst/>
          </a:prstGeom>
        </p:spPr>
      </p:pic>
      <p:sp>
        <p:nvSpPr>
          <p:cNvPr id="7" name="Slide Number Placeholder 3">
            <a:extLst>
              <a:ext uri="{FF2B5EF4-FFF2-40B4-BE49-F238E27FC236}">
                <a16:creationId xmlns:a16="http://schemas.microsoft.com/office/drawing/2014/main" id="{61571FBA-0F4A-D247-A592-2B9878F08BFF}"/>
              </a:ext>
            </a:extLst>
          </p:cNvPr>
          <p:cNvSpPr>
            <a:spLocks noGrp="1"/>
          </p:cNvSpPr>
          <p:nvPr>
            <p:ph type="sldNum" sz="quarter" idx="12"/>
          </p:nvPr>
        </p:nvSpPr>
        <p:spPr>
          <a:xfrm>
            <a:off x="7678616" y="295730"/>
            <a:ext cx="791308" cy="767687"/>
          </a:xfrm>
        </p:spPr>
        <p:txBody>
          <a:bodyPr/>
          <a:lstStyle/>
          <a:p>
            <a:fld id="{A98671AC-BDD7-A749-B322-624F152115F7}" type="slidenum">
              <a:rPr lang="en-US" smtClean="0"/>
              <a:t>2</a:t>
            </a:fld>
            <a:endParaRPr lang="en-US" dirty="0"/>
          </a:p>
        </p:txBody>
      </p:sp>
    </p:spTree>
    <p:extLst>
      <p:ext uri="{BB962C8B-B14F-4D97-AF65-F5344CB8AC3E}">
        <p14:creationId xmlns:p14="http://schemas.microsoft.com/office/powerpoint/2010/main" val="409237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34509" cy="709865"/>
          </a:xfrm>
        </p:spPr>
        <p:txBody>
          <a:bodyPr wrap="none">
            <a:normAutofit/>
          </a:bodyPr>
          <a:lstStyle/>
          <a:p>
            <a:r>
              <a:rPr lang="en-US" sz="2200" dirty="0"/>
              <a:t>Exercise: Backward and forward chaining rules</a:t>
            </a:r>
            <a:r>
              <a:rPr lang="en-US" dirty="0"/>
              <a:t> </a:t>
            </a:r>
          </a:p>
        </p:txBody>
      </p:sp>
      <p:sp>
        <p:nvSpPr>
          <p:cNvPr id="3" name="Content Placeholder 2"/>
          <p:cNvSpPr>
            <a:spLocks noGrp="1"/>
          </p:cNvSpPr>
          <p:nvPr>
            <p:ph idx="1"/>
          </p:nvPr>
        </p:nvSpPr>
        <p:spPr>
          <a:xfrm>
            <a:off x="600075" y="2343151"/>
            <a:ext cx="8001000" cy="4129088"/>
          </a:xfrm>
        </p:spPr>
        <p:txBody>
          <a:bodyPr numCol="1" spcCol="0">
            <a:normAutofit/>
          </a:bodyPr>
          <a:lstStyle/>
          <a:p>
            <a:pPr marL="342900" lvl="2" indent="-342900">
              <a:lnSpc>
                <a:spcPct val="110000"/>
              </a:lnSpc>
            </a:pPr>
            <a:r>
              <a:rPr lang="en-US" sz="1700" dirty="0"/>
              <a:t>Aim: To </a:t>
            </a:r>
            <a:r>
              <a:rPr lang="en-US" sz="1700" b="1" dirty="0"/>
              <a:t>work out if D is true</a:t>
            </a:r>
            <a:r>
              <a:rPr lang="en-US" sz="1700" dirty="0"/>
              <a:t>/correct, on the facts on the previous slide; </a:t>
            </a:r>
          </a:p>
          <a:p>
            <a:pPr marL="617220" lvl="3" indent="-342900">
              <a:lnSpc>
                <a:spcPct val="110000"/>
              </a:lnSpc>
            </a:pPr>
            <a:r>
              <a:rPr lang="en-US" sz="1600" dirty="0"/>
              <a:t>First, do so on paper, noting which rules you evaluate, in which order</a:t>
            </a:r>
          </a:p>
          <a:p>
            <a:pPr marL="617220" lvl="3" indent="-342900">
              <a:lnSpc>
                <a:spcPct val="110000"/>
              </a:lnSpc>
            </a:pPr>
            <a:r>
              <a:rPr lang="en-US" sz="1600" dirty="0"/>
              <a:t>Second (optional), run the </a:t>
            </a:r>
            <a:r>
              <a:rPr lang="en-US" sz="1600" dirty="0" err="1"/>
              <a:t>Goaltest</a:t>
            </a:r>
            <a:r>
              <a:rPr lang="en-US" sz="1600" dirty="0"/>
              <a:t> program below, and note its order of evaluation (use the ‘Why’ and ‘How’ features to see what it is doing.</a:t>
            </a:r>
            <a:endParaRPr lang="en-US" sz="1400" dirty="0">
              <a:hlinkClick r:id="rId2"/>
            </a:endParaRPr>
          </a:p>
          <a:p>
            <a:pPr>
              <a:lnSpc>
                <a:spcPct val="110000"/>
              </a:lnSpc>
            </a:pPr>
            <a:r>
              <a:rPr lang="en-US" dirty="0">
                <a:hlinkClick r:id="rId2"/>
              </a:rPr>
              <a:t>Goaltest</a:t>
            </a:r>
            <a:r>
              <a:rPr lang="en-US" dirty="0"/>
              <a:t> (forward and backward chaining)</a:t>
            </a:r>
          </a:p>
          <a:p>
            <a:pPr lvl="1" indent="-385763">
              <a:lnSpc>
                <a:spcPct val="110000"/>
              </a:lnSpc>
            </a:pPr>
            <a:r>
              <a:rPr lang="en-US" sz="1800" dirty="0"/>
              <a:t>Why does </a:t>
            </a:r>
            <a:r>
              <a:rPr lang="en-US" sz="1800" dirty="0" err="1"/>
              <a:t>DataLex</a:t>
            </a:r>
            <a:r>
              <a:rPr lang="en-US" sz="1800" dirty="0"/>
              <a:t> say C is true when E is true?</a:t>
            </a:r>
          </a:p>
          <a:p>
            <a:pPr marL="0" indent="0">
              <a:lnSpc>
                <a:spcPct val="110000"/>
              </a:lnSpc>
              <a:buNone/>
            </a:pPr>
            <a:r>
              <a:rPr lang="en-US" i="1" dirty="0"/>
              <a:t>Note: </a:t>
            </a:r>
            <a:r>
              <a:rPr lang="en-US" dirty="0" err="1"/>
              <a:t>DataLex’s</a:t>
            </a:r>
            <a:r>
              <a:rPr lang="en-US" dirty="0"/>
              <a:t> order of evaluation is </a:t>
            </a:r>
          </a:p>
          <a:p>
            <a:pPr marL="728663" lvl="1" indent="-428625">
              <a:lnSpc>
                <a:spcPct val="110000"/>
              </a:lnSpc>
              <a:buFont typeface="+mj-lt"/>
              <a:buAutoNum type="romanLcPeriod"/>
            </a:pPr>
            <a:r>
              <a:rPr lang="en-US" sz="1800" dirty="0"/>
              <a:t> top-down, including when two rules have the same goal</a:t>
            </a:r>
          </a:p>
          <a:p>
            <a:pPr marL="728663" lvl="1" indent="-428625">
              <a:lnSpc>
                <a:spcPct val="110000"/>
              </a:lnSpc>
              <a:buFont typeface="+mj-lt"/>
              <a:buAutoNum type="romanLcPeriod"/>
            </a:pPr>
            <a:r>
              <a:rPr lang="en-US" sz="1800" dirty="0"/>
              <a:t>L -&gt; R within a rule, even if unnecessary (no ‘look ahead’)</a:t>
            </a:r>
          </a:p>
          <a:p>
            <a:endParaRPr lang="en-US" dirty="0"/>
          </a:p>
        </p:txBody>
      </p:sp>
      <p:sp>
        <p:nvSpPr>
          <p:cNvPr id="4" name="Slide Number Placeholder 3">
            <a:extLst>
              <a:ext uri="{FF2B5EF4-FFF2-40B4-BE49-F238E27FC236}">
                <a16:creationId xmlns:a16="http://schemas.microsoft.com/office/drawing/2014/main" id="{36790342-788C-664C-86AF-A6E04EDE06AB}"/>
              </a:ext>
            </a:extLst>
          </p:cNvPr>
          <p:cNvSpPr>
            <a:spLocks noGrp="1"/>
          </p:cNvSpPr>
          <p:nvPr>
            <p:ph type="sldNum" sz="quarter" idx="12"/>
          </p:nvPr>
        </p:nvSpPr>
        <p:spPr/>
        <p:txBody>
          <a:bodyPr/>
          <a:lstStyle/>
          <a:p>
            <a:fld id="{A98671AC-BDD7-A749-B322-624F152115F7}" type="slidenum">
              <a:rPr lang="en-US" smtClean="0"/>
              <a:t>20</a:t>
            </a:fld>
            <a:endParaRPr lang="en-US"/>
          </a:p>
        </p:txBody>
      </p:sp>
    </p:spTree>
    <p:extLst>
      <p:ext uri="{BB962C8B-B14F-4D97-AF65-F5344CB8AC3E}">
        <p14:creationId xmlns:p14="http://schemas.microsoft.com/office/powerpoint/2010/main" val="345796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777372" cy="709865"/>
          </a:xfrm>
        </p:spPr>
        <p:txBody>
          <a:bodyPr>
            <a:normAutofit fontScale="90000"/>
          </a:bodyPr>
          <a:lstStyle/>
          <a:p>
            <a:r>
              <a:rPr lang="en-US" dirty="0"/>
              <a:t>11. </a:t>
            </a:r>
            <a:r>
              <a:rPr lang="en-AU" dirty="0" err="1"/>
              <a:t>Inferencing</a:t>
            </a:r>
            <a:r>
              <a:rPr lang="en-AU" dirty="0"/>
              <a:t> is not enough for decision support</a:t>
            </a:r>
            <a:r>
              <a:rPr lang="en-AU" dirty="0">
                <a:effectLst/>
              </a:rPr>
              <a:t> </a:t>
            </a:r>
            <a:endParaRPr lang="en-US" dirty="0"/>
          </a:p>
        </p:txBody>
      </p:sp>
      <p:sp>
        <p:nvSpPr>
          <p:cNvPr id="3" name="Content Placeholder 2"/>
          <p:cNvSpPr>
            <a:spLocks noGrp="1"/>
          </p:cNvSpPr>
          <p:nvPr>
            <p:ph idx="1"/>
          </p:nvPr>
        </p:nvSpPr>
        <p:spPr>
          <a:xfrm>
            <a:off x="866440" y="2386013"/>
            <a:ext cx="7763210" cy="3957637"/>
          </a:xfrm>
        </p:spPr>
        <p:txBody>
          <a:bodyPr>
            <a:normAutofit lnSpcReduction="10000"/>
          </a:bodyPr>
          <a:lstStyle/>
          <a:p>
            <a:r>
              <a:rPr lang="en-US" dirty="0"/>
              <a:t>Interpretation issues cannot be eliminated from KBs</a:t>
            </a:r>
          </a:p>
          <a:p>
            <a:pPr lvl="1"/>
            <a:r>
              <a:rPr lang="en-US" dirty="0"/>
              <a:t>Many attributes will include terms which could require interpretation under unusual fact situations</a:t>
            </a:r>
          </a:p>
          <a:p>
            <a:pPr lvl="1"/>
            <a:r>
              <a:rPr lang="en-US" dirty="0"/>
              <a:t>It is impossible to either anticipate, or provide rules to resolve, every such situation where interpretation may be needed</a:t>
            </a:r>
          </a:p>
          <a:p>
            <a:pPr lvl="1"/>
            <a:r>
              <a:rPr lang="en-US" dirty="0"/>
              <a:t>Rule-based reasoning is very often not sufficient</a:t>
            </a:r>
          </a:p>
          <a:p>
            <a:r>
              <a:rPr lang="en-US" dirty="0"/>
              <a:t>Result: </a:t>
            </a:r>
            <a:r>
              <a:rPr lang="en-US" dirty="0" err="1"/>
              <a:t>inferencing</a:t>
            </a:r>
            <a:r>
              <a:rPr lang="en-US" dirty="0"/>
              <a:t> systems cannot be ‘closed’</a:t>
            </a:r>
          </a:p>
          <a:p>
            <a:pPr lvl="1"/>
            <a:r>
              <a:rPr lang="en-AU" dirty="0"/>
              <a:t>must allow &amp; assist users to access legal sources, to interpret where required, and provide the answer back to the system</a:t>
            </a:r>
          </a:p>
          <a:p>
            <a:pPr lvl="1"/>
            <a:r>
              <a:rPr lang="en-AU" dirty="0"/>
              <a:t>must allow &amp; assist users to check if law has changed since the KB was written </a:t>
            </a:r>
          </a:p>
          <a:p>
            <a:r>
              <a:rPr lang="en-AU" dirty="0"/>
              <a:t>Exception: Some simple apps designed for end users might eliminate any ambiguous variables by simplification.</a:t>
            </a:r>
          </a:p>
        </p:txBody>
      </p:sp>
      <p:sp>
        <p:nvSpPr>
          <p:cNvPr id="4" name="Slide Number Placeholder 3">
            <a:extLst>
              <a:ext uri="{FF2B5EF4-FFF2-40B4-BE49-F238E27FC236}">
                <a16:creationId xmlns:a16="http://schemas.microsoft.com/office/drawing/2014/main" id="{A573FC78-721F-A546-98DE-92684E78C553}"/>
              </a:ext>
            </a:extLst>
          </p:cNvPr>
          <p:cNvSpPr>
            <a:spLocks noGrp="1"/>
          </p:cNvSpPr>
          <p:nvPr>
            <p:ph type="sldNum" sz="quarter" idx="12"/>
          </p:nvPr>
        </p:nvSpPr>
        <p:spPr/>
        <p:txBody>
          <a:bodyPr/>
          <a:lstStyle/>
          <a:p>
            <a:fld id="{A98671AC-BDD7-A749-B322-624F152115F7}" type="slidenum">
              <a:rPr lang="en-US" smtClean="0"/>
              <a:t>21</a:t>
            </a:fld>
            <a:endParaRPr lang="en-US"/>
          </a:p>
        </p:txBody>
      </p:sp>
    </p:spTree>
    <p:extLst>
      <p:ext uri="{BB962C8B-B14F-4D97-AF65-F5344CB8AC3E}">
        <p14:creationId xmlns:p14="http://schemas.microsoft.com/office/powerpoint/2010/main" val="228606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34522" cy="709865"/>
          </a:xfrm>
        </p:spPr>
        <p:txBody>
          <a:bodyPr>
            <a:normAutofit fontScale="90000"/>
          </a:bodyPr>
          <a:lstStyle/>
          <a:p>
            <a:r>
              <a:rPr lang="en-US" dirty="0"/>
              <a:t>13. </a:t>
            </a:r>
            <a:r>
              <a:rPr lang="en-AU" dirty="0"/>
              <a:t>Legal expertise can and should be captured by multiple means</a:t>
            </a:r>
            <a:r>
              <a:rPr lang="en-AU" dirty="0">
                <a:effectLst/>
              </a:rPr>
              <a:t> </a:t>
            </a:r>
            <a:endParaRPr lang="en-US" dirty="0"/>
          </a:p>
        </p:txBody>
      </p:sp>
      <p:sp>
        <p:nvSpPr>
          <p:cNvPr id="3" name="Content Placeholder 2"/>
          <p:cNvSpPr>
            <a:spLocks noGrp="1"/>
          </p:cNvSpPr>
          <p:nvPr>
            <p:ph idx="1"/>
          </p:nvPr>
        </p:nvSpPr>
        <p:spPr>
          <a:xfrm>
            <a:off x="967409" y="2371725"/>
            <a:ext cx="7633666" cy="4114800"/>
          </a:xfrm>
        </p:spPr>
        <p:txBody>
          <a:bodyPr>
            <a:normAutofit fontScale="92500" lnSpcReduction="10000"/>
          </a:bodyPr>
          <a:lstStyle/>
          <a:p>
            <a:pPr>
              <a:lnSpc>
                <a:spcPct val="110000"/>
              </a:lnSpc>
            </a:pPr>
            <a:r>
              <a:rPr lang="en-US" dirty="0"/>
              <a:t>Knowledge-bases (KBs) are not the only form of capturing legal expertise  (but are among the most sophisticated)</a:t>
            </a:r>
          </a:p>
          <a:p>
            <a:pPr>
              <a:lnSpc>
                <a:spcPct val="110000"/>
              </a:lnSpc>
            </a:pPr>
            <a:r>
              <a:rPr lang="en-AU" dirty="0"/>
              <a:t>All technologies for utilising legal information allow legal expertise to be stored and re-used</a:t>
            </a:r>
          </a:p>
          <a:p>
            <a:pPr lvl="1">
              <a:lnSpc>
                <a:spcPct val="110000"/>
              </a:lnSpc>
            </a:pPr>
            <a:r>
              <a:rPr lang="en-AU" dirty="0"/>
              <a:t>Traditional: </a:t>
            </a:r>
            <a:r>
              <a:rPr lang="en-AU" dirty="0" err="1"/>
              <a:t>citators</a:t>
            </a:r>
            <a:r>
              <a:rPr lang="en-AU" dirty="0"/>
              <a:t>, textbooks </a:t>
            </a:r>
            <a:r>
              <a:rPr lang="en-AU" dirty="0" err="1"/>
              <a:t>etc</a:t>
            </a:r>
            <a:r>
              <a:rPr lang="en-AU" dirty="0"/>
              <a:t> </a:t>
            </a:r>
          </a:p>
          <a:p>
            <a:pPr>
              <a:lnSpc>
                <a:spcPct val="110000"/>
              </a:lnSpc>
            </a:pPr>
            <a:r>
              <a:rPr lang="en-AU" dirty="0"/>
              <a:t>All available new technologies (</a:t>
            </a:r>
            <a:r>
              <a:rPr lang="en-AU" dirty="0" err="1"/>
              <a:t>eg</a:t>
            </a:r>
            <a:r>
              <a:rPr lang="en-AU" dirty="0"/>
              <a:t> text retrieval, hypertext) should be utilised to store and re-use appropriate expertise</a:t>
            </a:r>
          </a:p>
          <a:p>
            <a:pPr lvl="1">
              <a:lnSpc>
                <a:spcPct val="110000"/>
              </a:lnSpc>
            </a:pPr>
            <a:r>
              <a:rPr lang="en-AU" dirty="0"/>
              <a:t>Links from KBs in operation to sources/commentary, &amp; stored searches to find updates, are embodied expertise</a:t>
            </a:r>
          </a:p>
          <a:p>
            <a:pPr>
              <a:lnSpc>
                <a:spcPct val="110000"/>
              </a:lnSpc>
            </a:pPr>
            <a:r>
              <a:rPr lang="en-AU" dirty="0"/>
              <a:t>Integration between KBs and other forms of stored expertise, transparent to users, is the key to effective ‘open-ended’ apps</a:t>
            </a:r>
          </a:p>
          <a:p>
            <a:pPr lvl="1">
              <a:lnSpc>
                <a:spcPct val="110000"/>
              </a:lnSpc>
            </a:pPr>
            <a:r>
              <a:rPr lang="en-AU" dirty="0"/>
              <a:t>This is the </a:t>
            </a:r>
            <a:r>
              <a:rPr lang="en-AU" dirty="0" err="1"/>
              <a:t>AustLII</a:t>
            </a:r>
            <a:r>
              <a:rPr lang="en-AU" dirty="0"/>
              <a:t>/</a:t>
            </a:r>
            <a:r>
              <a:rPr lang="en-AU" dirty="0" err="1"/>
              <a:t>DataLex</a:t>
            </a:r>
            <a:r>
              <a:rPr lang="en-AU" dirty="0"/>
              <a:t> approach</a:t>
            </a:r>
            <a:endParaRPr lang="en-US" dirty="0"/>
          </a:p>
          <a:p>
            <a:endParaRPr lang="en-US" dirty="0"/>
          </a:p>
        </p:txBody>
      </p:sp>
      <p:sp>
        <p:nvSpPr>
          <p:cNvPr id="4" name="Slide Number Placeholder 3">
            <a:extLst>
              <a:ext uri="{FF2B5EF4-FFF2-40B4-BE49-F238E27FC236}">
                <a16:creationId xmlns:a16="http://schemas.microsoft.com/office/drawing/2014/main" id="{3ACD5E03-B15B-CC4B-91F0-033542FDB5FD}"/>
              </a:ext>
            </a:extLst>
          </p:cNvPr>
          <p:cNvSpPr>
            <a:spLocks noGrp="1"/>
          </p:cNvSpPr>
          <p:nvPr>
            <p:ph type="sldNum" sz="quarter" idx="12"/>
          </p:nvPr>
        </p:nvSpPr>
        <p:spPr/>
        <p:txBody>
          <a:bodyPr/>
          <a:lstStyle/>
          <a:p>
            <a:fld id="{A98671AC-BDD7-A749-B322-624F152115F7}" type="slidenum">
              <a:rPr lang="en-US" smtClean="0"/>
              <a:t>22</a:t>
            </a:fld>
            <a:endParaRPr lang="en-US"/>
          </a:p>
        </p:txBody>
      </p:sp>
    </p:spTree>
    <p:extLst>
      <p:ext uri="{BB962C8B-B14F-4D97-AF65-F5344CB8AC3E}">
        <p14:creationId xmlns:p14="http://schemas.microsoft.com/office/powerpoint/2010/main" val="2478369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EC5A-7AC6-2C44-894F-08E2A5430B8E}"/>
              </a:ext>
            </a:extLst>
          </p:cNvPr>
          <p:cNvSpPr>
            <a:spLocks noGrp="1"/>
          </p:cNvSpPr>
          <p:nvPr>
            <p:ph type="title"/>
          </p:nvPr>
        </p:nvSpPr>
        <p:spPr/>
        <p:txBody>
          <a:bodyPr>
            <a:normAutofit/>
          </a:bodyPr>
          <a:lstStyle/>
          <a:p>
            <a:r>
              <a:rPr lang="en-US" dirty="0"/>
              <a:t>The </a:t>
            </a:r>
            <a:r>
              <a:rPr lang="en-US" dirty="0" err="1"/>
              <a:t>DataLex</a:t>
            </a:r>
            <a:r>
              <a:rPr lang="en-US" dirty="0"/>
              <a:t> system</a:t>
            </a:r>
          </a:p>
        </p:txBody>
      </p:sp>
      <p:sp>
        <p:nvSpPr>
          <p:cNvPr id="4" name="Slide Number Placeholder 3">
            <a:extLst>
              <a:ext uri="{FF2B5EF4-FFF2-40B4-BE49-F238E27FC236}">
                <a16:creationId xmlns:a16="http://schemas.microsoft.com/office/drawing/2014/main" id="{2341A352-D8F7-6847-8929-A5C7B061459E}"/>
              </a:ext>
            </a:extLst>
          </p:cNvPr>
          <p:cNvSpPr>
            <a:spLocks noGrp="1"/>
          </p:cNvSpPr>
          <p:nvPr>
            <p:ph type="sldNum" sz="quarter" idx="12"/>
          </p:nvPr>
        </p:nvSpPr>
        <p:spPr/>
        <p:txBody>
          <a:bodyPr/>
          <a:lstStyle/>
          <a:p>
            <a:fld id="{A98671AC-BDD7-A749-B322-624F152115F7}" type="slidenum">
              <a:rPr lang="en-US" smtClean="0"/>
              <a:t>23</a:t>
            </a:fld>
            <a:endParaRPr lang="en-US"/>
          </a:p>
        </p:txBody>
      </p:sp>
      <p:pic>
        <p:nvPicPr>
          <p:cNvPr id="12" name="Content Placeholder 11">
            <a:extLst>
              <a:ext uri="{FF2B5EF4-FFF2-40B4-BE49-F238E27FC236}">
                <a16:creationId xmlns:a16="http://schemas.microsoft.com/office/drawing/2014/main" id="{4020E669-A088-504B-8D95-3F2EA28B679C}"/>
              </a:ext>
            </a:extLst>
          </p:cNvPr>
          <p:cNvPicPr>
            <a:picLocks noGrp="1" noChangeAspect="1"/>
          </p:cNvPicPr>
          <p:nvPr>
            <p:ph idx="1"/>
          </p:nvPr>
        </p:nvPicPr>
        <p:blipFill>
          <a:blip r:embed="rId2"/>
          <a:stretch>
            <a:fillRect/>
          </a:stretch>
        </p:blipFill>
        <p:spPr>
          <a:xfrm>
            <a:off x="866441" y="2339974"/>
            <a:ext cx="7414178" cy="4093718"/>
          </a:xfrm>
        </p:spPr>
      </p:pic>
    </p:spTree>
    <p:extLst>
      <p:ext uri="{BB962C8B-B14F-4D97-AF65-F5344CB8AC3E}">
        <p14:creationId xmlns:p14="http://schemas.microsoft.com/office/powerpoint/2010/main" val="292677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D6D5-BA07-934C-9144-442BEBF87E07}"/>
              </a:ext>
            </a:extLst>
          </p:cNvPr>
          <p:cNvSpPr>
            <a:spLocks noGrp="1"/>
          </p:cNvSpPr>
          <p:nvPr>
            <p:ph type="title"/>
          </p:nvPr>
        </p:nvSpPr>
        <p:spPr/>
        <p:txBody>
          <a:bodyPr/>
          <a:lstStyle/>
          <a:p>
            <a:r>
              <a:rPr lang="en-US" dirty="0"/>
              <a:t>Building a </a:t>
            </a:r>
            <a:r>
              <a:rPr lang="en-US" dirty="0" err="1"/>
              <a:t>DataLex</a:t>
            </a:r>
            <a:r>
              <a:rPr lang="en-US" dirty="0"/>
              <a:t> test app (1)</a:t>
            </a:r>
            <a:br>
              <a:rPr lang="en-US" dirty="0"/>
            </a:br>
            <a:r>
              <a:rPr lang="en-US" dirty="0"/>
              <a:t>Getting started with one simple rule</a:t>
            </a:r>
          </a:p>
        </p:txBody>
      </p:sp>
      <p:sp>
        <p:nvSpPr>
          <p:cNvPr id="3" name="Content Placeholder 2">
            <a:extLst>
              <a:ext uri="{FF2B5EF4-FFF2-40B4-BE49-F238E27FC236}">
                <a16:creationId xmlns:a16="http://schemas.microsoft.com/office/drawing/2014/main" id="{52983098-689F-9349-A688-DDED1DF848B4}"/>
              </a:ext>
            </a:extLst>
          </p:cNvPr>
          <p:cNvSpPr>
            <a:spLocks noGrp="1"/>
          </p:cNvSpPr>
          <p:nvPr>
            <p:ph idx="1"/>
          </p:nvPr>
        </p:nvSpPr>
        <p:spPr>
          <a:xfrm>
            <a:off x="544286" y="2339788"/>
            <a:ext cx="8102173" cy="4222482"/>
          </a:xfrm>
        </p:spPr>
        <p:txBody>
          <a:bodyPr>
            <a:normAutofit fontScale="92500" lnSpcReduction="10000"/>
          </a:bodyPr>
          <a:lstStyle/>
          <a:p>
            <a:r>
              <a:rPr lang="en-US" dirty="0"/>
              <a:t>On the </a:t>
            </a:r>
            <a:r>
              <a:rPr lang="en-US" dirty="0">
                <a:hlinkClick r:id="rId2"/>
              </a:rPr>
              <a:t>DataLex Community page</a:t>
            </a:r>
            <a:r>
              <a:rPr lang="en-US" dirty="0"/>
              <a:t>, under ‘Tutorials, Manuals &amp; Tools</a:t>
            </a:r>
          </a:p>
          <a:p>
            <a:pPr lvl="1"/>
            <a:r>
              <a:rPr lang="en-US" dirty="0"/>
              <a:t>A Quick Tutorial – use this to start building and testing an app. </a:t>
            </a:r>
          </a:p>
          <a:p>
            <a:pPr lvl="1"/>
            <a:r>
              <a:rPr lang="en-US" dirty="0"/>
              <a:t>The </a:t>
            </a:r>
            <a:r>
              <a:rPr lang="en-US" dirty="0" err="1"/>
              <a:t>DataLex</a:t>
            </a:r>
            <a:r>
              <a:rPr lang="en-US" dirty="0"/>
              <a:t> Manual – use this to add more refinement and features</a:t>
            </a:r>
          </a:p>
          <a:p>
            <a:r>
              <a:rPr lang="en-US" dirty="0"/>
              <a:t>Start development at the </a:t>
            </a:r>
            <a:r>
              <a:rPr lang="en-US" i="1" dirty="0" err="1"/>
              <a:t>DataLex</a:t>
            </a:r>
            <a:r>
              <a:rPr lang="en-US" i="1" dirty="0"/>
              <a:t> Application Development Tools </a:t>
            </a:r>
            <a:r>
              <a:rPr lang="en-US" dirty="0"/>
              <a:t>page</a:t>
            </a:r>
          </a:p>
          <a:p>
            <a:pPr lvl="1"/>
            <a:r>
              <a:rPr lang="en-US" dirty="0"/>
              <a:t> </a:t>
            </a:r>
            <a:r>
              <a:rPr lang="en-US" dirty="0">
                <a:hlinkClick r:id="rId3"/>
              </a:rPr>
              <a:t>http://www.datalex.org/dev/import/</a:t>
            </a:r>
            <a:endParaRPr lang="en-US" dirty="0"/>
          </a:p>
          <a:p>
            <a:r>
              <a:rPr lang="en-US" dirty="0"/>
              <a:t>Import a key section of the Act on which your app is based, and start editing it to make one rule (’RULE </a:t>
            </a:r>
            <a:r>
              <a:rPr lang="en-US" dirty="0" err="1"/>
              <a:t>xxxxx</a:t>
            </a:r>
            <a:r>
              <a:rPr lang="en-US" dirty="0"/>
              <a:t> PROVIDES </a:t>
            </a:r>
            <a:r>
              <a:rPr lang="en-US" dirty="0" err="1"/>
              <a:t>xxxxxx</a:t>
            </a:r>
            <a:r>
              <a:rPr lang="en-US" dirty="0"/>
              <a:t>’)</a:t>
            </a:r>
          </a:p>
          <a:p>
            <a:pPr lvl="1"/>
            <a:r>
              <a:rPr lang="en-US" dirty="0"/>
              <a:t>Focus on what the section </a:t>
            </a:r>
            <a:r>
              <a:rPr lang="en-US" b="1" dirty="0"/>
              <a:t>says</a:t>
            </a:r>
            <a:r>
              <a:rPr lang="en-US" dirty="0"/>
              <a:t>, not on what it </a:t>
            </a:r>
            <a:r>
              <a:rPr lang="en-US" b="1" dirty="0"/>
              <a:t>does</a:t>
            </a:r>
          </a:p>
          <a:p>
            <a:pPr lvl="1"/>
            <a:r>
              <a:rPr lang="en-US" dirty="0"/>
              <a:t>‘Comment out’ the rest of the section (/* </a:t>
            </a:r>
            <a:r>
              <a:rPr lang="mr-IN" dirty="0"/>
              <a:t>…</a:t>
            </a:r>
            <a:r>
              <a:rPr lang="en-AU" dirty="0"/>
              <a:t> */)</a:t>
            </a:r>
            <a:endParaRPr lang="en-US" dirty="0"/>
          </a:p>
          <a:p>
            <a:pPr lvl="1"/>
            <a:r>
              <a:rPr lang="en-US" dirty="0"/>
              <a:t>Use ‘Run Consultation’ asap, to check the rule works (+ turn on gear wheel)</a:t>
            </a:r>
          </a:p>
          <a:p>
            <a:pPr lvl="1"/>
            <a:r>
              <a:rPr lang="en-US" dirty="0"/>
              <a:t>Use ‘Check Fact Cross References’ , ‘Check Fact Translations’ &amp; ‘Check Syntax’</a:t>
            </a:r>
          </a:p>
          <a:p>
            <a:pPr lvl="1"/>
            <a:r>
              <a:rPr lang="en-US" dirty="0"/>
              <a:t>Go back to the Tools page: fix and test; then add another rule</a:t>
            </a:r>
          </a:p>
        </p:txBody>
      </p:sp>
      <p:sp>
        <p:nvSpPr>
          <p:cNvPr id="4" name="Slide Number Placeholder 3">
            <a:extLst>
              <a:ext uri="{FF2B5EF4-FFF2-40B4-BE49-F238E27FC236}">
                <a16:creationId xmlns:a16="http://schemas.microsoft.com/office/drawing/2014/main" id="{AC3B4F63-EB35-3B43-AEE1-9EAB1012ECE5}"/>
              </a:ext>
            </a:extLst>
          </p:cNvPr>
          <p:cNvSpPr>
            <a:spLocks noGrp="1"/>
          </p:cNvSpPr>
          <p:nvPr>
            <p:ph type="sldNum" sz="quarter" idx="12"/>
          </p:nvPr>
        </p:nvSpPr>
        <p:spPr/>
        <p:txBody>
          <a:bodyPr/>
          <a:lstStyle/>
          <a:p>
            <a:fld id="{A98671AC-BDD7-A749-B322-624F152115F7}" type="slidenum">
              <a:rPr lang="en-US" smtClean="0"/>
              <a:t>24</a:t>
            </a:fld>
            <a:endParaRPr lang="en-US"/>
          </a:p>
        </p:txBody>
      </p:sp>
    </p:spTree>
    <p:extLst>
      <p:ext uri="{BB962C8B-B14F-4D97-AF65-F5344CB8AC3E}">
        <p14:creationId xmlns:p14="http://schemas.microsoft.com/office/powerpoint/2010/main" val="87166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D6D5-BA07-934C-9144-442BEBF87E07}"/>
              </a:ext>
            </a:extLst>
          </p:cNvPr>
          <p:cNvSpPr>
            <a:spLocks noGrp="1"/>
          </p:cNvSpPr>
          <p:nvPr>
            <p:ph type="title"/>
          </p:nvPr>
        </p:nvSpPr>
        <p:spPr/>
        <p:txBody>
          <a:bodyPr>
            <a:normAutofit fontScale="90000"/>
          </a:bodyPr>
          <a:lstStyle/>
          <a:p>
            <a:r>
              <a:rPr lang="en-US" dirty="0"/>
              <a:t>Structure and nature of existing rules</a:t>
            </a:r>
          </a:p>
        </p:txBody>
      </p:sp>
      <p:sp>
        <p:nvSpPr>
          <p:cNvPr id="3" name="Content Placeholder 2">
            <a:extLst>
              <a:ext uri="{FF2B5EF4-FFF2-40B4-BE49-F238E27FC236}">
                <a16:creationId xmlns:a16="http://schemas.microsoft.com/office/drawing/2014/main" id="{52983098-689F-9349-A688-DDED1DF848B4}"/>
              </a:ext>
            </a:extLst>
          </p:cNvPr>
          <p:cNvSpPr>
            <a:spLocks noGrp="1"/>
          </p:cNvSpPr>
          <p:nvPr>
            <p:ph idx="1"/>
          </p:nvPr>
        </p:nvSpPr>
        <p:spPr>
          <a:xfrm>
            <a:off x="533400" y="2339788"/>
            <a:ext cx="8113059" cy="4050125"/>
          </a:xfrm>
        </p:spPr>
        <p:txBody>
          <a:bodyPr>
            <a:normAutofit/>
          </a:bodyPr>
          <a:lstStyle/>
          <a:p>
            <a:pPr marL="425450" indent="-285750"/>
            <a:r>
              <a:rPr lang="en-US" dirty="0"/>
              <a:t>Existing legislation is generally expressed using formal structures containing linked propositions.</a:t>
            </a:r>
          </a:p>
          <a:p>
            <a:pPr marL="425450" indent="-285750"/>
            <a:r>
              <a:rPr lang="en-US" dirty="0"/>
              <a:t>Types of proposition include:</a:t>
            </a:r>
          </a:p>
          <a:p>
            <a:pPr lvl="1">
              <a:spcBef>
                <a:spcPts val="600"/>
              </a:spcBef>
              <a:buClr>
                <a:schemeClr val="tx2"/>
              </a:buClr>
            </a:pPr>
            <a:r>
              <a:rPr lang="en-US" dirty="0"/>
              <a:t>Substantive propositions</a:t>
            </a:r>
            <a:br>
              <a:rPr lang="en-US" dirty="0"/>
            </a:br>
            <a:r>
              <a:rPr lang="en-US" dirty="0"/>
              <a:t>  </a:t>
            </a:r>
            <a:r>
              <a:rPr lang="en-AU" i="1" dirty="0"/>
              <a:t>the applicant earns less than $20,000 pa</a:t>
            </a:r>
            <a:endParaRPr lang="en-US" i="1" dirty="0"/>
          </a:p>
          <a:p>
            <a:pPr lvl="1">
              <a:spcBef>
                <a:spcPts val="600"/>
              </a:spcBef>
              <a:buClr>
                <a:schemeClr val="tx2"/>
              </a:buClr>
            </a:pPr>
            <a:r>
              <a:rPr lang="en-AU" dirty="0"/>
              <a:t>Explicit ‘structural’ propositions</a:t>
            </a:r>
            <a:br>
              <a:rPr lang="en-AU" dirty="0"/>
            </a:br>
            <a:r>
              <a:rPr lang="en-AU" dirty="0"/>
              <a:t>  </a:t>
            </a:r>
            <a:r>
              <a:rPr lang="en-AU" i="1" dirty="0"/>
              <a:t>Part II applies</a:t>
            </a:r>
          </a:p>
          <a:p>
            <a:pPr lvl="1">
              <a:spcBef>
                <a:spcPts val="600"/>
              </a:spcBef>
              <a:buClr>
                <a:schemeClr val="tx2"/>
              </a:buClr>
            </a:pPr>
            <a:r>
              <a:rPr lang="en-AU" dirty="0"/>
              <a:t>Implicit ‘structural’ propositions</a:t>
            </a:r>
            <a:br>
              <a:rPr lang="en-AU" dirty="0"/>
            </a:br>
            <a:r>
              <a:rPr lang="en-AU" dirty="0"/>
              <a:t>  </a:t>
            </a:r>
            <a:r>
              <a:rPr lang="en-AU" i="1" dirty="0"/>
              <a:t>section 1(a) applies and section 1(b) applies</a:t>
            </a:r>
          </a:p>
          <a:p>
            <a:pPr lvl="1">
              <a:spcBef>
                <a:spcPts val="600"/>
              </a:spcBef>
              <a:buClr>
                <a:schemeClr val="tx2"/>
              </a:buClr>
            </a:pPr>
            <a:r>
              <a:rPr lang="en-AU" dirty="0"/>
              <a:t>External ‘structural’ propositions</a:t>
            </a:r>
            <a:br>
              <a:rPr lang="en-AU" dirty="0"/>
            </a:br>
            <a:r>
              <a:rPr lang="en-AU" dirty="0"/>
              <a:t>  </a:t>
            </a:r>
            <a:r>
              <a:rPr lang="en-AU" i="1" dirty="0"/>
              <a:t>Company has the same meaning as section 6 of the Corporations Act 2001</a:t>
            </a:r>
            <a:endParaRPr lang="en-US" dirty="0"/>
          </a:p>
        </p:txBody>
      </p:sp>
      <p:sp>
        <p:nvSpPr>
          <p:cNvPr id="4" name="Slide Number Placeholder 3">
            <a:extLst>
              <a:ext uri="{FF2B5EF4-FFF2-40B4-BE49-F238E27FC236}">
                <a16:creationId xmlns:a16="http://schemas.microsoft.com/office/drawing/2014/main" id="{AC3B4F63-EB35-3B43-AEE1-9EAB1012ECE5}"/>
              </a:ext>
            </a:extLst>
          </p:cNvPr>
          <p:cNvSpPr>
            <a:spLocks noGrp="1"/>
          </p:cNvSpPr>
          <p:nvPr>
            <p:ph type="sldNum" sz="quarter" idx="12"/>
          </p:nvPr>
        </p:nvSpPr>
        <p:spPr/>
        <p:txBody>
          <a:bodyPr/>
          <a:lstStyle/>
          <a:p>
            <a:fld id="{A98671AC-BDD7-A749-B322-624F152115F7}" type="slidenum">
              <a:rPr lang="en-US" smtClean="0"/>
              <a:t>25</a:t>
            </a:fld>
            <a:endParaRPr lang="en-US"/>
          </a:p>
        </p:txBody>
      </p:sp>
    </p:spTree>
    <p:extLst>
      <p:ext uri="{BB962C8B-B14F-4D97-AF65-F5344CB8AC3E}">
        <p14:creationId xmlns:p14="http://schemas.microsoft.com/office/powerpoint/2010/main" val="6232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D6D5-BA07-934C-9144-442BEBF87E07}"/>
              </a:ext>
            </a:extLst>
          </p:cNvPr>
          <p:cNvSpPr>
            <a:spLocks noGrp="1"/>
          </p:cNvSpPr>
          <p:nvPr>
            <p:ph type="title"/>
          </p:nvPr>
        </p:nvSpPr>
        <p:spPr/>
        <p:txBody>
          <a:bodyPr>
            <a:normAutofit/>
          </a:bodyPr>
          <a:lstStyle/>
          <a:p>
            <a:r>
              <a:rPr lang="en-AU" dirty="0"/>
              <a:t>Example: s 114, Patents Act 1990</a:t>
            </a:r>
            <a:endParaRPr lang="en-US" dirty="0"/>
          </a:p>
        </p:txBody>
      </p:sp>
      <p:sp>
        <p:nvSpPr>
          <p:cNvPr id="4" name="Slide Number Placeholder 3">
            <a:extLst>
              <a:ext uri="{FF2B5EF4-FFF2-40B4-BE49-F238E27FC236}">
                <a16:creationId xmlns:a16="http://schemas.microsoft.com/office/drawing/2014/main" id="{AC3B4F63-EB35-3B43-AEE1-9EAB1012ECE5}"/>
              </a:ext>
            </a:extLst>
          </p:cNvPr>
          <p:cNvSpPr>
            <a:spLocks noGrp="1"/>
          </p:cNvSpPr>
          <p:nvPr>
            <p:ph type="sldNum" sz="quarter" idx="12"/>
          </p:nvPr>
        </p:nvSpPr>
        <p:spPr/>
        <p:txBody>
          <a:bodyPr/>
          <a:lstStyle/>
          <a:p>
            <a:fld id="{A98671AC-BDD7-A749-B322-624F152115F7}" type="slidenum">
              <a:rPr lang="en-US" smtClean="0"/>
              <a:t>26</a:t>
            </a:fld>
            <a:endParaRPr lang="en-US"/>
          </a:p>
        </p:txBody>
      </p:sp>
      <p:pic>
        <p:nvPicPr>
          <p:cNvPr id="5" name="Content Placeholder 4">
            <a:extLst>
              <a:ext uri="{FF2B5EF4-FFF2-40B4-BE49-F238E27FC236}">
                <a16:creationId xmlns:a16="http://schemas.microsoft.com/office/drawing/2014/main" id="{D3D428C0-2EAF-9646-9BE3-B24124582DAB}"/>
              </a:ext>
            </a:extLst>
          </p:cNvPr>
          <p:cNvPicPr>
            <a:picLocks noGrp="1" noChangeAspect="1"/>
          </p:cNvPicPr>
          <p:nvPr>
            <p:ph idx="1"/>
          </p:nvPr>
        </p:nvPicPr>
        <p:blipFill>
          <a:blip r:embed="rId2"/>
          <a:stretch>
            <a:fillRect/>
          </a:stretch>
        </p:blipFill>
        <p:spPr>
          <a:xfrm>
            <a:off x="457200" y="2487046"/>
            <a:ext cx="8189913" cy="3873062"/>
          </a:xfrm>
          <a:prstGeom prst="rect">
            <a:avLst/>
          </a:prstGeom>
          <a:noFill/>
          <a:ln>
            <a:noFill/>
          </a:ln>
        </p:spPr>
      </p:pic>
    </p:spTree>
    <p:extLst>
      <p:ext uri="{BB962C8B-B14F-4D97-AF65-F5344CB8AC3E}">
        <p14:creationId xmlns:p14="http://schemas.microsoft.com/office/powerpoint/2010/main" val="166844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1059" y="18288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1059" y="5870955"/>
            <a:ext cx="74295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 name="Rectangle 19">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25AD6D5-BA07-934C-9144-442BEBF87E07}"/>
              </a:ext>
            </a:extLst>
          </p:cNvPr>
          <p:cNvSpPr>
            <a:spLocks noGrp="1"/>
          </p:cNvSpPr>
          <p:nvPr>
            <p:ph type="title"/>
          </p:nvPr>
        </p:nvSpPr>
        <p:spPr>
          <a:xfrm>
            <a:off x="4855283" y="711025"/>
            <a:ext cx="2930105" cy="767688"/>
          </a:xfrm>
        </p:spPr>
        <p:txBody>
          <a:bodyPr vert="horz" lIns="91440" tIns="45720" rIns="91440" bIns="45720" rtlCol="0" anchor="b">
            <a:normAutofit fontScale="90000"/>
          </a:bodyPr>
          <a:lstStyle/>
          <a:p>
            <a:pPr>
              <a:lnSpc>
                <a:spcPct val="90000"/>
              </a:lnSpc>
            </a:pPr>
            <a:r>
              <a:rPr lang="en-US" sz="2800" dirty="0"/>
              <a:t>Example: s 114, Patents Act 1990</a:t>
            </a:r>
            <a:endParaRPr lang="en-US" sz="3000" dirty="0">
              <a:solidFill>
                <a:schemeClr val="bg2"/>
              </a:solidFill>
            </a:endParaRPr>
          </a:p>
        </p:txBody>
      </p:sp>
      <p:sp>
        <p:nvSpPr>
          <p:cNvPr id="4" name="Slide Number Placeholder 3">
            <a:extLst>
              <a:ext uri="{FF2B5EF4-FFF2-40B4-BE49-F238E27FC236}">
                <a16:creationId xmlns:a16="http://schemas.microsoft.com/office/drawing/2014/main" id="{AC3B4F63-EB35-3B43-AEE1-9EAB1012ECE5}"/>
              </a:ext>
            </a:extLst>
          </p:cNvPr>
          <p:cNvSpPr>
            <a:spLocks noGrp="1"/>
          </p:cNvSpPr>
          <p:nvPr>
            <p:ph type="sldNum" sz="quarter" idx="12"/>
          </p:nvPr>
        </p:nvSpPr>
        <p:spPr>
          <a:xfrm>
            <a:off x="7757031" y="295729"/>
            <a:ext cx="628649" cy="767687"/>
          </a:xfrm>
        </p:spPr>
        <p:txBody>
          <a:bodyPr vert="horz" lIns="91440" tIns="45720" rIns="91440" bIns="45720" rtlCol="0" anchor="b">
            <a:normAutofit/>
          </a:bodyPr>
          <a:lstStyle/>
          <a:p>
            <a:pPr defTabSz="914400">
              <a:spcAft>
                <a:spcPts val="600"/>
              </a:spcAft>
            </a:pPr>
            <a:fld id="{A98671AC-BDD7-A749-B322-624F152115F7}" type="slidenum">
              <a:rPr lang="en-US" smtClean="0">
                <a:latin typeface="+mj-lt"/>
              </a:rPr>
              <a:pPr defTabSz="914400">
                <a:spcAft>
                  <a:spcPts val="600"/>
                </a:spcAft>
              </a:pPr>
              <a:t>27</a:t>
            </a:fld>
            <a:endParaRPr lang="en-US">
              <a:latin typeface="+mj-lt"/>
            </a:endParaRPr>
          </a:p>
        </p:txBody>
      </p:sp>
      <p:pic>
        <p:nvPicPr>
          <p:cNvPr id="5" name="Content Placeholder 4">
            <a:extLst>
              <a:ext uri="{FF2B5EF4-FFF2-40B4-BE49-F238E27FC236}">
                <a16:creationId xmlns:a16="http://schemas.microsoft.com/office/drawing/2014/main" id="{31C79DFB-6CD1-7C49-A4CB-58EF634A6FD2}"/>
              </a:ext>
            </a:extLst>
          </p:cNvPr>
          <p:cNvPicPr>
            <a:picLocks noGrp="1" noChangeAspect="1"/>
          </p:cNvPicPr>
          <p:nvPr>
            <p:ph idx="1"/>
          </p:nvPr>
        </p:nvPicPr>
        <p:blipFill>
          <a:blip r:embed="rId3"/>
          <a:stretch>
            <a:fillRect/>
          </a:stretch>
        </p:blipFill>
        <p:spPr>
          <a:xfrm>
            <a:off x="832322" y="1578544"/>
            <a:ext cx="7536152" cy="4408647"/>
          </a:xfrm>
          <a:prstGeom prst="roundRect">
            <a:avLst>
              <a:gd name="adj" fmla="val 1329"/>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7363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106682" cy="709865"/>
          </a:xfrm>
        </p:spPr>
        <p:txBody>
          <a:bodyPr/>
          <a:lstStyle/>
          <a:p>
            <a:br>
              <a:rPr lang="en-AU" sz="2000" dirty="0"/>
            </a:br>
            <a:r>
              <a:rPr lang="en-US" sz="2400" dirty="0"/>
              <a:t>Building a </a:t>
            </a:r>
            <a:r>
              <a:rPr lang="en-US" sz="2400" dirty="0" err="1"/>
              <a:t>DataLex</a:t>
            </a:r>
            <a:r>
              <a:rPr lang="en-US" sz="2400" dirty="0"/>
              <a:t> test app (2)</a:t>
            </a:r>
            <a:br>
              <a:rPr lang="en-US" sz="2400" dirty="0"/>
            </a:br>
            <a:r>
              <a:rPr lang="en-AU" sz="2400" dirty="0"/>
              <a:t>Using debugging  tools </a:t>
            </a:r>
            <a:r>
              <a:rPr lang="en-US" sz="2400" dirty="0"/>
              <a:t>(</a:t>
            </a:r>
            <a:r>
              <a:rPr lang="en-US" sz="2400" dirty="0" err="1"/>
              <a:t>DataLex</a:t>
            </a:r>
            <a:r>
              <a:rPr lang="en-US" sz="2400" dirty="0"/>
              <a:t> Manual part 2.5)</a:t>
            </a:r>
            <a:br>
              <a:rPr lang="en-US" sz="2000" dirty="0"/>
            </a:br>
            <a:endParaRPr lang="en-US" sz="2000" dirty="0"/>
          </a:p>
        </p:txBody>
      </p:sp>
      <p:sp>
        <p:nvSpPr>
          <p:cNvPr id="3" name="Content Placeholder 2"/>
          <p:cNvSpPr>
            <a:spLocks noGrp="1"/>
          </p:cNvSpPr>
          <p:nvPr>
            <p:ph idx="1"/>
          </p:nvPr>
        </p:nvSpPr>
        <p:spPr>
          <a:xfrm>
            <a:off x="866440" y="2287340"/>
            <a:ext cx="7763209" cy="4399210"/>
          </a:xfrm>
        </p:spPr>
        <p:txBody>
          <a:bodyPr>
            <a:normAutofit/>
          </a:bodyPr>
          <a:lstStyle/>
          <a:p>
            <a:pPr marL="617220" lvl="2" indent="-342900"/>
            <a:r>
              <a:rPr lang="en-US" dirty="0">
                <a:solidFill>
                  <a:srgbClr val="FF0000"/>
                </a:solidFill>
              </a:rPr>
              <a:t>Demonstration</a:t>
            </a:r>
            <a:r>
              <a:rPr lang="en-US" dirty="0"/>
              <a:t>: Go to the </a:t>
            </a:r>
            <a:r>
              <a:rPr lang="en-US" dirty="0">
                <a:hlinkClick r:id="rId2"/>
              </a:rPr>
              <a:t>FOI consultation</a:t>
            </a:r>
            <a:r>
              <a:rPr lang="en-US" dirty="0"/>
              <a:t> again</a:t>
            </a:r>
          </a:p>
          <a:p>
            <a:pPr marL="342900" lvl="1" indent="-342900">
              <a:buFont typeface="+mj-ea"/>
              <a:buAutoNum type="circleNumDbPlain"/>
            </a:pPr>
            <a:r>
              <a:rPr lang="en-US" dirty="0"/>
              <a:t>Run ‘Check Default Fact Translations’</a:t>
            </a:r>
          </a:p>
          <a:p>
            <a:pPr marL="617220" lvl="2" indent="-342900"/>
            <a:r>
              <a:rPr lang="en-US" dirty="0"/>
              <a:t>Every attribute  &amp; named subject found in a KB rule  is listed in 3 forms: interrogative; positive assertion; negative assertion</a:t>
            </a:r>
          </a:p>
          <a:p>
            <a:pPr marL="617220" lvl="2" indent="-342900"/>
            <a:r>
              <a:rPr lang="en-US" dirty="0"/>
              <a:t>Check visually to see that they have translated properly</a:t>
            </a:r>
          </a:p>
          <a:p>
            <a:pPr marL="342900" lvl="1" indent="-342900">
              <a:buFont typeface="+mj-ea"/>
              <a:buAutoNum type="circleNumDbPlain"/>
            </a:pPr>
            <a:r>
              <a:rPr lang="en-US" dirty="0"/>
              <a:t>Run ‘Check Fact Cross References’</a:t>
            </a:r>
          </a:p>
          <a:p>
            <a:pPr marL="617220" lvl="2" indent="-342900"/>
            <a:r>
              <a:rPr lang="en-US" dirty="0"/>
              <a:t>Every attribute and named subject in the KB is listed in alpha order</a:t>
            </a:r>
          </a:p>
          <a:p>
            <a:pPr marL="617220" lvl="2" indent="-342900"/>
            <a:r>
              <a:rPr lang="en-US" dirty="0"/>
              <a:t>The name of each rule in which the attribute is used is listed under it</a:t>
            </a:r>
          </a:p>
          <a:p>
            <a:pPr marL="617220" lvl="2" indent="-342900"/>
            <a:r>
              <a:rPr lang="en-US" dirty="0"/>
              <a:t>Check visually for use in error of similarly named but not identical attributes</a:t>
            </a:r>
          </a:p>
          <a:p>
            <a:pPr marL="342900" lvl="1" indent="-342900">
              <a:buFont typeface="+mj-ea"/>
              <a:buAutoNum type="circleNumDbPlain" startAt="3"/>
            </a:pPr>
            <a:r>
              <a:rPr lang="en-US" dirty="0"/>
              <a:t>Run ‘Check Syntax’ – gives warnings when keywords used incorrectly</a:t>
            </a:r>
          </a:p>
          <a:p>
            <a:pPr marL="342900" lvl="1" indent="-342900">
              <a:buFont typeface="+mj-ea"/>
              <a:buAutoNum type="circleNumDbPlain" startAt="3"/>
            </a:pPr>
            <a:r>
              <a:rPr lang="en-US" dirty="0"/>
              <a:t>Observe rules running and transcript consultations . See rules being evaluated as they run (select gear wheel, bottom R)</a:t>
            </a:r>
          </a:p>
          <a:p>
            <a:pPr lvl="1"/>
            <a:r>
              <a:rPr lang="en-US" dirty="0"/>
              <a:t>Generate a Transcript of whole consultation (text or visual)</a:t>
            </a:r>
          </a:p>
        </p:txBody>
      </p:sp>
      <p:sp>
        <p:nvSpPr>
          <p:cNvPr id="4" name="Slide Number Placeholder 3"/>
          <p:cNvSpPr>
            <a:spLocks noGrp="1"/>
          </p:cNvSpPr>
          <p:nvPr>
            <p:ph type="sldNum" sz="quarter" idx="12"/>
          </p:nvPr>
        </p:nvSpPr>
        <p:spPr/>
        <p:txBody>
          <a:bodyPr/>
          <a:lstStyle/>
          <a:p>
            <a:fld id="{A98671AC-BDD7-A749-B322-624F152115F7}" type="slidenum">
              <a:rPr lang="en-US" smtClean="0"/>
              <a:t>28</a:t>
            </a:fld>
            <a:endParaRPr lang="en-US"/>
          </a:p>
        </p:txBody>
      </p:sp>
    </p:spTree>
    <p:extLst>
      <p:ext uri="{BB962C8B-B14F-4D97-AF65-F5344CB8AC3E}">
        <p14:creationId xmlns:p14="http://schemas.microsoft.com/office/powerpoint/2010/main" val="352731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D6D5-BA07-934C-9144-442BEBF87E07}"/>
              </a:ext>
            </a:extLst>
          </p:cNvPr>
          <p:cNvSpPr>
            <a:spLocks noGrp="1"/>
          </p:cNvSpPr>
          <p:nvPr>
            <p:ph type="title"/>
          </p:nvPr>
        </p:nvSpPr>
        <p:spPr/>
        <p:txBody>
          <a:bodyPr>
            <a:normAutofit fontScale="90000"/>
          </a:bodyPr>
          <a:lstStyle/>
          <a:p>
            <a:r>
              <a:rPr lang="en-US" dirty="0"/>
              <a:t>Building a </a:t>
            </a:r>
            <a:r>
              <a:rPr lang="en-US" dirty="0" err="1"/>
              <a:t>DataLex</a:t>
            </a:r>
            <a:r>
              <a:rPr lang="en-US" dirty="0"/>
              <a:t> test app (3)</a:t>
            </a:r>
            <a:br>
              <a:rPr lang="en-US" dirty="0"/>
            </a:br>
            <a:r>
              <a:rPr lang="en-US" dirty="0"/>
              <a:t>Adding some extra features</a:t>
            </a:r>
          </a:p>
        </p:txBody>
      </p:sp>
      <p:sp>
        <p:nvSpPr>
          <p:cNvPr id="3" name="Content Placeholder 2">
            <a:extLst>
              <a:ext uri="{FF2B5EF4-FFF2-40B4-BE49-F238E27FC236}">
                <a16:creationId xmlns:a16="http://schemas.microsoft.com/office/drawing/2014/main" id="{52983098-689F-9349-A688-DDED1DF848B4}"/>
              </a:ext>
            </a:extLst>
          </p:cNvPr>
          <p:cNvSpPr>
            <a:spLocks noGrp="1"/>
          </p:cNvSpPr>
          <p:nvPr>
            <p:ph idx="1"/>
          </p:nvPr>
        </p:nvSpPr>
        <p:spPr/>
        <p:txBody>
          <a:bodyPr>
            <a:normAutofit lnSpcReduction="10000"/>
          </a:bodyPr>
          <a:lstStyle/>
          <a:p>
            <a:r>
              <a:rPr lang="en-US" dirty="0"/>
              <a:t>Try to add the following features to your app.</a:t>
            </a:r>
          </a:p>
          <a:p>
            <a:pPr lvl="1"/>
            <a:r>
              <a:rPr lang="en-US" dirty="0"/>
              <a:t>At least one Keyword in addition to ONLYIF</a:t>
            </a:r>
          </a:p>
          <a:p>
            <a:pPr lvl="1"/>
            <a:r>
              <a:rPr lang="en-US" dirty="0"/>
              <a:t>Make at least one rule a GOAL RULE</a:t>
            </a:r>
          </a:p>
          <a:p>
            <a:pPr lvl="1"/>
            <a:r>
              <a:rPr lang="en-US" dirty="0"/>
              <a:t>At least one Named Subject (PERSON, THING </a:t>
            </a:r>
            <a:r>
              <a:rPr lang="en-US" dirty="0" err="1"/>
              <a:t>etc</a:t>
            </a:r>
            <a:r>
              <a:rPr lang="en-US" dirty="0"/>
              <a:t>)</a:t>
            </a:r>
          </a:p>
          <a:p>
            <a:pPr lvl="1"/>
            <a:r>
              <a:rPr lang="en-US" dirty="0"/>
              <a:t>Include the full Act Name (including year) and section, in a rule (not just in its title), so as to automatically create a link to it</a:t>
            </a:r>
          </a:p>
          <a:p>
            <a:pPr lvl="1"/>
            <a:r>
              <a:rPr lang="en-US" dirty="0"/>
              <a:t>Use LINK </a:t>
            </a:r>
            <a:r>
              <a:rPr lang="mr-IN" dirty="0"/>
              <a:t>…</a:t>
            </a:r>
            <a:r>
              <a:rPr lang="en-AU" dirty="0"/>
              <a:t> TO </a:t>
            </a:r>
            <a:r>
              <a:rPr lang="mr-IN" dirty="0"/>
              <a:t>…</a:t>
            </a:r>
            <a:r>
              <a:rPr lang="en-AU" dirty="0"/>
              <a:t> to manually create another link </a:t>
            </a:r>
          </a:p>
          <a:p>
            <a:pPr lvl="1"/>
            <a:r>
              <a:rPr lang="en-AU" dirty="0"/>
              <a:t>Look at the Manual, to find more Keywords that would be useful</a:t>
            </a:r>
          </a:p>
          <a:p>
            <a:r>
              <a:rPr lang="en-AU" dirty="0"/>
              <a:t>Copy the text of your app from the KB Tools page to a Word file, email, or other method of keeping a copy, in case you want to use it again. You can’t save it from the KB Tools page</a:t>
            </a:r>
            <a:endParaRPr lang="en-US" dirty="0"/>
          </a:p>
        </p:txBody>
      </p:sp>
      <p:sp>
        <p:nvSpPr>
          <p:cNvPr id="4" name="Slide Number Placeholder 3">
            <a:extLst>
              <a:ext uri="{FF2B5EF4-FFF2-40B4-BE49-F238E27FC236}">
                <a16:creationId xmlns:a16="http://schemas.microsoft.com/office/drawing/2014/main" id="{AC3B4F63-EB35-3B43-AEE1-9EAB1012ECE5}"/>
              </a:ext>
            </a:extLst>
          </p:cNvPr>
          <p:cNvSpPr>
            <a:spLocks noGrp="1"/>
          </p:cNvSpPr>
          <p:nvPr>
            <p:ph type="sldNum" sz="quarter" idx="12"/>
          </p:nvPr>
        </p:nvSpPr>
        <p:spPr/>
        <p:txBody>
          <a:bodyPr/>
          <a:lstStyle/>
          <a:p>
            <a:fld id="{A98671AC-BDD7-A749-B322-624F152115F7}" type="slidenum">
              <a:rPr lang="en-US" smtClean="0"/>
              <a:t>29</a:t>
            </a:fld>
            <a:endParaRPr lang="en-US"/>
          </a:p>
        </p:txBody>
      </p:sp>
    </p:spTree>
    <p:extLst>
      <p:ext uri="{BB962C8B-B14F-4D97-AF65-F5344CB8AC3E}">
        <p14:creationId xmlns:p14="http://schemas.microsoft.com/office/powerpoint/2010/main" val="230710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C8B8-9C45-3247-8840-E5BF60A1A5C7}"/>
              </a:ext>
            </a:extLst>
          </p:cNvPr>
          <p:cNvSpPr>
            <a:spLocks noGrp="1"/>
          </p:cNvSpPr>
          <p:nvPr>
            <p:ph type="title"/>
          </p:nvPr>
        </p:nvSpPr>
        <p:spPr/>
        <p:txBody>
          <a:bodyPr/>
          <a:lstStyle/>
          <a:p>
            <a:r>
              <a:rPr lang="en-US" dirty="0"/>
              <a:t>Aims</a:t>
            </a:r>
          </a:p>
        </p:txBody>
      </p:sp>
      <p:sp>
        <p:nvSpPr>
          <p:cNvPr id="3" name="Content Placeholder 2">
            <a:extLst>
              <a:ext uri="{FF2B5EF4-FFF2-40B4-BE49-F238E27FC236}">
                <a16:creationId xmlns:a16="http://schemas.microsoft.com/office/drawing/2014/main" id="{6BEE332D-EFC7-4F4D-84B3-7E7623BA54AF}"/>
              </a:ext>
            </a:extLst>
          </p:cNvPr>
          <p:cNvSpPr>
            <a:spLocks noGrp="1"/>
          </p:cNvSpPr>
          <p:nvPr>
            <p:ph idx="1"/>
          </p:nvPr>
        </p:nvSpPr>
        <p:spPr/>
        <p:txBody>
          <a:bodyPr>
            <a:normAutofit lnSpcReduction="10000"/>
          </a:bodyPr>
          <a:lstStyle/>
          <a:p>
            <a:r>
              <a:rPr lang="en-US" b="1" dirty="0"/>
              <a:t>Theory</a:t>
            </a:r>
          </a:p>
          <a:p>
            <a:pPr lvl="1"/>
            <a:r>
              <a:rPr lang="en-US" dirty="0"/>
              <a:t>What are the landmarks in the </a:t>
            </a:r>
            <a:r>
              <a:rPr lang="en-US" b="1" dirty="0"/>
              <a:t>history of AI</a:t>
            </a:r>
            <a:r>
              <a:rPr lang="en-US" dirty="0"/>
              <a:t>?</a:t>
            </a:r>
          </a:p>
          <a:p>
            <a:pPr lvl="1"/>
            <a:r>
              <a:rPr lang="en-US" dirty="0"/>
              <a:t>Which </a:t>
            </a:r>
            <a:r>
              <a:rPr lang="en-US" b="1" dirty="0"/>
              <a:t>types of AI</a:t>
            </a:r>
            <a:r>
              <a:rPr lang="en-US" dirty="0"/>
              <a:t> suit most applications to law? </a:t>
            </a:r>
          </a:p>
          <a:p>
            <a:pPr lvl="1"/>
            <a:r>
              <a:rPr lang="en-US" dirty="0"/>
              <a:t>Introduce </a:t>
            </a:r>
            <a:r>
              <a:rPr lang="en-US" b="1" dirty="0"/>
              <a:t>rule-based reasoning </a:t>
            </a:r>
            <a:r>
              <a:rPr lang="en-US" dirty="0"/>
              <a:t>(backward and forward chaining) and other forms of symbolic representation of law (chatbots, document generation)</a:t>
            </a:r>
          </a:p>
          <a:p>
            <a:r>
              <a:rPr lang="en-US" b="1" dirty="0"/>
              <a:t>Practice</a:t>
            </a:r>
          </a:p>
          <a:p>
            <a:pPr lvl="1"/>
            <a:r>
              <a:rPr lang="en-US" dirty="0"/>
              <a:t>Key elements in </a:t>
            </a:r>
            <a:r>
              <a:rPr lang="en-US" b="1" dirty="0"/>
              <a:t>building </a:t>
            </a:r>
            <a:r>
              <a:rPr lang="en-US" b="1" dirty="0" err="1"/>
              <a:t>DataLex</a:t>
            </a:r>
            <a:r>
              <a:rPr lang="en-US" b="1" dirty="0"/>
              <a:t> apps:  (</a:t>
            </a:r>
            <a:r>
              <a:rPr lang="en-US" b="1" dirty="0" err="1"/>
              <a:t>i</a:t>
            </a:r>
            <a:r>
              <a:rPr lang="en-US" b="1" dirty="0"/>
              <a:t>) writing legal code-bases</a:t>
            </a:r>
            <a:r>
              <a:rPr lang="en-US" dirty="0"/>
              <a:t> + (ii) </a:t>
            </a:r>
            <a:r>
              <a:rPr lang="en-US" b="1" dirty="0"/>
              <a:t>integrating</a:t>
            </a:r>
            <a:r>
              <a:rPr lang="en-US" dirty="0"/>
              <a:t> them with </a:t>
            </a:r>
            <a:r>
              <a:rPr lang="en-US" dirty="0" err="1"/>
              <a:t>AustLII</a:t>
            </a:r>
            <a:r>
              <a:rPr lang="en-US" dirty="0"/>
              <a:t> resources</a:t>
            </a:r>
          </a:p>
          <a:p>
            <a:pPr lvl="1"/>
            <a:r>
              <a:rPr lang="en-US" b="1" dirty="0"/>
              <a:t>Demonstration</a:t>
            </a:r>
            <a:r>
              <a:rPr lang="en-US" dirty="0"/>
              <a:t>: How to build your own small app </a:t>
            </a:r>
          </a:p>
          <a:p>
            <a:pPr lvl="1"/>
            <a:r>
              <a:rPr lang="en-US" b="1" dirty="0"/>
              <a:t>Practice: </a:t>
            </a:r>
            <a:r>
              <a:rPr lang="en-US" dirty="0"/>
              <a:t>Hands-on to build &amp; test your own apps using the </a:t>
            </a:r>
            <a:r>
              <a:rPr lang="en-US" dirty="0" err="1"/>
              <a:t>DataLex</a:t>
            </a:r>
            <a:r>
              <a:rPr lang="en-US" dirty="0"/>
              <a:t> KB tools, software and </a:t>
            </a:r>
            <a:r>
              <a:rPr lang="en-US" dirty="0" err="1"/>
              <a:t>AustLII</a:t>
            </a:r>
            <a:r>
              <a:rPr lang="en-US" dirty="0"/>
              <a:t> resources </a:t>
            </a:r>
          </a:p>
          <a:p>
            <a:endParaRPr lang="en-US" dirty="0"/>
          </a:p>
        </p:txBody>
      </p:sp>
      <p:sp>
        <p:nvSpPr>
          <p:cNvPr id="4" name="Slide Number Placeholder 3">
            <a:extLst>
              <a:ext uri="{FF2B5EF4-FFF2-40B4-BE49-F238E27FC236}">
                <a16:creationId xmlns:a16="http://schemas.microsoft.com/office/drawing/2014/main" id="{2E739CB5-1321-6C45-9EB4-DB6A076B1AF1}"/>
              </a:ext>
            </a:extLst>
          </p:cNvPr>
          <p:cNvSpPr>
            <a:spLocks noGrp="1"/>
          </p:cNvSpPr>
          <p:nvPr>
            <p:ph type="sldNum" sz="quarter" idx="12"/>
          </p:nvPr>
        </p:nvSpPr>
        <p:spPr/>
        <p:txBody>
          <a:bodyPr/>
          <a:lstStyle/>
          <a:p>
            <a:fld id="{A98671AC-BDD7-A749-B322-624F152115F7}" type="slidenum">
              <a:rPr lang="en-US" smtClean="0"/>
              <a:t>3</a:t>
            </a:fld>
            <a:endParaRPr lang="en-US" dirty="0"/>
          </a:p>
        </p:txBody>
      </p:sp>
    </p:spTree>
    <p:extLst>
      <p:ext uri="{BB962C8B-B14F-4D97-AF65-F5344CB8AC3E}">
        <p14:creationId xmlns:p14="http://schemas.microsoft.com/office/powerpoint/2010/main" val="1403287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1E99-B46C-DE45-9639-647EB03025D9}"/>
              </a:ext>
            </a:extLst>
          </p:cNvPr>
          <p:cNvSpPr>
            <a:spLocks noGrp="1"/>
          </p:cNvSpPr>
          <p:nvPr>
            <p:ph type="title"/>
          </p:nvPr>
        </p:nvSpPr>
        <p:spPr/>
        <p:txBody>
          <a:bodyPr>
            <a:normAutofit fontScale="90000"/>
          </a:bodyPr>
          <a:lstStyle/>
          <a:p>
            <a:r>
              <a:rPr lang="en-US" dirty="0"/>
              <a:t>Building a </a:t>
            </a:r>
            <a:r>
              <a:rPr lang="en-US" dirty="0" err="1"/>
              <a:t>DataLex</a:t>
            </a:r>
            <a:r>
              <a:rPr lang="en-US" dirty="0"/>
              <a:t> test app (4)</a:t>
            </a:r>
            <a:br>
              <a:rPr lang="en-US" dirty="0"/>
            </a:br>
            <a:r>
              <a:rPr lang="en-AU" dirty="0"/>
              <a:t>The </a:t>
            </a:r>
            <a:r>
              <a:rPr lang="en-AU" dirty="0" err="1"/>
              <a:t>ylegis</a:t>
            </a:r>
            <a:r>
              <a:rPr lang="en-AU" dirty="0"/>
              <a:t> pre-processor  [Optional]</a:t>
            </a:r>
            <a:br>
              <a:rPr lang="en-AU" b="1" dirty="0"/>
            </a:br>
            <a:endParaRPr lang="en-US" dirty="0"/>
          </a:p>
        </p:txBody>
      </p:sp>
      <p:sp>
        <p:nvSpPr>
          <p:cNvPr id="3" name="Content Placeholder 2">
            <a:extLst>
              <a:ext uri="{FF2B5EF4-FFF2-40B4-BE49-F238E27FC236}">
                <a16:creationId xmlns:a16="http://schemas.microsoft.com/office/drawing/2014/main" id="{7D83BB7E-4B8D-644E-8EDB-7C772786C650}"/>
              </a:ext>
            </a:extLst>
          </p:cNvPr>
          <p:cNvSpPr>
            <a:spLocks noGrp="1"/>
          </p:cNvSpPr>
          <p:nvPr>
            <p:ph idx="1"/>
          </p:nvPr>
        </p:nvSpPr>
        <p:spPr/>
        <p:txBody>
          <a:bodyPr/>
          <a:lstStyle/>
          <a:p>
            <a:pPr lvl="0"/>
            <a:r>
              <a:rPr lang="en-AU" sz="2000" dirty="0"/>
              <a:t>The newest software in the </a:t>
            </a:r>
            <a:r>
              <a:rPr lang="en-AU" sz="2000" dirty="0">
                <a:hlinkClick r:id="rId2"/>
              </a:rPr>
              <a:t>DataLex tools </a:t>
            </a:r>
            <a:r>
              <a:rPr lang="en-AU" sz="2000" dirty="0"/>
              <a:t>is the </a:t>
            </a:r>
            <a:r>
              <a:rPr lang="en-AU" sz="2000" dirty="0" err="1"/>
              <a:t>ylegis</a:t>
            </a:r>
            <a:r>
              <a:rPr lang="en-AU" sz="2000" dirty="0"/>
              <a:t> pre-processor, by which legislative provisions may be converted directly to </a:t>
            </a:r>
            <a:r>
              <a:rPr lang="en-AU" sz="2000" dirty="0" err="1"/>
              <a:t>yscript</a:t>
            </a:r>
            <a:r>
              <a:rPr lang="en-AU" sz="2000" dirty="0"/>
              <a:t> code, without any editing</a:t>
            </a:r>
          </a:p>
          <a:p>
            <a:pPr lvl="0"/>
            <a:r>
              <a:rPr lang="en-AU" sz="2000" dirty="0"/>
              <a:t>Simply import one or more sections of an Act into the application window and select the </a:t>
            </a:r>
            <a:r>
              <a:rPr lang="en-AU" sz="2000" dirty="0" err="1"/>
              <a:t>ylegis</a:t>
            </a:r>
            <a:r>
              <a:rPr lang="en-AU" sz="2000" dirty="0"/>
              <a:t> button.</a:t>
            </a:r>
          </a:p>
          <a:p>
            <a:pPr lvl="0"/>
            <a:r>
              <a:rPr lang="en-AU" sz="2000" dirty="0"/>
              <a:t>How well does it work? Read the two-page explanation ‘</a:t>
            </a:r>
            <a:r>
              <a:rPr lang="en-AU" sz="2000" u="sng" dirty="0">
                <a:hlinkClick r:id="rId3"/>
              </a:rPr>
              <a:t>The DataLex legislation pre-processor for rules as code</a:t>
            </a:r>
            <a:r>
              <a:rPr lang="en-AU" sz="2000" dirty="0"/>
              <a:t>’.  Decide whether the </a:t>
            </a:r>
            <a:r>
              <a:rPr lang="en-AU" sz="2000" dirty="0" err="1"/>
              <a:t>yscript</a:t>
            </a:r>
            <a:r>
              <a:rPr lang="en-AU" sz="2000" dirty="0"/>
              <a:t> code produced by </a:t>
            </a:r>
            <a:r>
              <a:rPr lang="en-AU" sz="2000" dirty="0" err="1"/>
              <a:t>ylegis</a:t>
            </a:r>
            <a:r>
              <a:rPr lang="en-AU" sz="2000" dirty="0"/>
              <a:t> needs </a:t>
            </a:r>
            <a:r>
              <a:rPr lang="en-AU" sz="2000"/>
              <a:t>modification.</a:t>
            </a:r>
            <a:endParaRPr lang="en-AU" sz="2000" dirty="0"/>
          </a:p>
        </p:txBody>
      </p:sp>
      <p:sp>
        <p:nvSpPr>
          <p:cNvPr id="4" name="Slide Number Placeholder 3">
            <a:extLst>
              <a:ext uri="{FF2B5EF4-FFF2-40B4-BE49-F238E27FC236}">
                <a16:creationId xmlns:a16="http://schemas.microsoft.com/office/drawing/2014/main" id="{B2424044-1D5E-3A42-8589-3EDA3F939F8F}"/>
              </a:ext>
            </a:extLst>
          </p:cNvPr>
          <p:cNvSpPr>
            <a:spLocks noGrp="1"/>
          </p:cNvSpPr>
          <p:nvPr>
            <p:ph type="sldNum" sz="quarter" idx="12"/>
          </p:nvPr>
        </p:nvSpPr>
        <p:spPr/>
        <p:txBody>
          <a:bodyPr/>
          <a:lstStyle/>
          <a:p>
            <a:fld id="{A98671AC-BDD7-A749-B322-624F152115F7}" type="slidenum">
              <a:rPr lang="en-US" smtClean="0"/>
              <a:t>30</a:t>
            </a:fld>
            <a:endParaRPr lang="en-US"/>
          </a:p>
        </p:txBody>
      </p:sp>
    </p:spTree>
    <p:extLst>
      <p:ext uri="{BB962C8B-B14F-4D97-AF65-F5344CB8AC3E}">
        <p14:creationId xmlns:p14="http://schemas.microsoft.com/office/powerpoint/2010/main" val="160952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6B18-BFA4-914F-8F0E-C4BB55DA4A69}"/>
              </a:ext>
            </a:extLst>
          </p:cNvPr>
          <p:cNvSpPr>
            <a:spLocks noGrp="1"/>
          </p:cNvSpPr>
          <p:nvPr>
            <p:ph type="title"/>
          </p:nvPr>
        </p:nvSpPr>
        <p:spPr/>
        <p:txBody>
          <a:bodyPr/>
          <a:lstStyle/>
          <a:p>
            <a:r>
              <a:rPr lang="en-AU" dirty="0"/>
              <a:t>Document Assembly</a:t>
            </a:r>
            <a:endParaRPr lang="en-US" dirty="0"/>
          </a:p>
        </p:txBody>
      </p:sp>
      <p:sp>
        <p:nvSpPr>
          <p:cNvPr id="3" name="Content Placeholder 2">
            <a:extLst>
              <a:ext uri="{FF2B5EF4-FFF2-40B4-BE49-F238E27FC236}">
                <a16:creationId xmlns:a16="http://schemas.microsoft.com/office/drawing/2014/main" id="{FBE14493-75EF-3548-9BD3-F7E7E33C8DD9}"/>
              </a:ext>
            </a:extLst>
          </p:cNvPr>
          <p:cNvSpPr>
            <a:spLocks noGrp="1"/>
          </p:cNvSpPr>
          <p:nvPr>
            <p:ph sz="half" idx="1"/>
          </p:nvPr>
        </p:nvSpPr>
        <p:spPr>
          <a:xfrm>
            <a:off x="566058" y="2489199"/>
            <a:ext cx="5033170" cy="3780972"/>
          </a:xfrm>
        </p:spPr>
        <p:txBody>
          <a:bodyPr>
            <a:normAutofit lnSpcReduction="10000"/>
          </a:bodyPr>
          <a:lstStyle/>
          <a:p>
            <a:r>
              <a:rPr lang="en-AU" dirty="0" err="1"/>
              <a:t>DataLex</a:t>
            </a:r>
            <a:r>
              <a:rPr lang="en-AU" dirty="0"/>
              <a:t> supports the integrated generation of documents related to consultations</a:t>
            </a:r>
          </a:p>
          <a:p>
            <a:r>
              <a:rPr lang="en-AU" dirty="0"/>
              <a:t>Document assembly can be based on rules or templates or a combination of both</a:t>
            </a:r>
          </a:p>
          <a:p>
            <a:r>
              <a:rPr lang="en-AU" dirty="0"/>
              <a:t>Example: Non-Disclosure Agreement (NDA)</a:t>
            </a:r>
          </a:p>
          <a:p>
            <a:pPr lvl="1"/>
            <a:r>
              <a:rPr lang="en-AU" dirty="0"/>
              <a:t>See </a:t>
            </a:r>
            <a:r>
              <a:rPr lang="en-AU" dirty="0">
                <a:hlinkClick r:id="rId2"/>
              </a:rPr>
              <a:t>NDA Codebase</a:t>
            </a:r>
            <a:endParaRPr lang="en-AU" dirty="0"/>
          </a:p>
          <a:p>
            <a:r>
              <a:rPr lang="en-AU" dirty="0"/>
              <a:t>Alternative end-user interfaces:</a:t>
            </a:r>
          </a:p>
          <a:p>
            <a:pPr lvl="1"/>
            <a:r>
              <a:rPr lang="en-AU" dirty="0">
                <a:hlinkClick r:id="rId3"/>
              </a:rPr>
              <a:t>Run Consultation</a:t>
            </a:r>
            <a:r>
              <a:rPr lang="en-AU" dirty="0"/>
              <a:t> (Developers UI)</a:t>
            </a:r>
          </a:p>
          <a:p>
            <a:pPr lvl="1"/>
            <a:r>
              <a:rPr lang="en-AU" dirty="0">
                <a:hlinkClick r:id="rId4"/>
              </a:rPr>
              <a:t>Run Consultation</a:t>
            </a:r>
            <a:r>
              <a:rPr lang="en-AU" dirty="0"/>
              <a:t> (Card UI)</a:t>
            </a:r>
          </a:p>
          <a:p>
            <a:r>
              <a:rPr lang="en-AU" dirty="0"/>
              <a:t>Simple example that generates an NDA and supporting documents</a:t>
            </a:r>
          </a:p>
          <a:p>
            <a:endParaRPr lang="en-US" dirty="0"/>
          </a:p>
        </p:txBody>
      </p:sp>
      <p:grpSp>
        <p:nvGrpSpPr>
          <p:cNvPr id="11" name="Google Shape;2131;p65">
            <a:extLst>
              <a:ext uri="{FF2B5EF4-FFF2-40B4-BE49-F238E27FC236}">
                <a16:creationId xmlns:a16="http://schemas.microsoft.com/office/drawing/2014/main" id="{EDF6CE82-C233-9E4D-B7DE-234766B24129}"/>
              </a:ext>
            </a:extLst>
          </p:cNvPr>
          <p:cNvGrpSpPr/>
          <p:nvPr/>
        </p:nvGrpSpPr>
        <p:grpSpPr>
          <a:xfrm>
            <a:off x="5670383" y="2441952"/>
            <a:ext cx="2783213" cy="3626370"/>
            <a:chOff x="3779900" y="1733725"/>
            <a:chExt cx="1636950" cy="2245975"/>
          </a:xfrm>
        </p:grpSpPr>
        <p:sp>
          <p:nvSpPr>
            <p:cNvPr id="12" name="Google Shape;2132;p65">
              <a:extLst>
                <a:ext uri="{FF2B5EF4-FFF2-40B4-BE49-F238E27FC236}">
                  <a16:creationId xmlns:a16="http://schemas.microsoft.com/office/drawing/2014/main" id="{B003470B-97AB-F242-BC5A-D20004CB1D18}"/>
                </a:ext>
              </a:extLst>
            </p:cNvPr>
            <p:cNvSpPr/>
            <p:nvPr/>
          </p:nvSpPr>
          <p:spPr>
            <a:xfrm>
              <a:off x="3779900" y="1733725"/>
              <a:ext cx="1636950" cy="2245975"/>
            </a:xfrm>
            <a:custGeom>
              <a:avLst/>
              <a:gdLst/>
              <a:ahLst/>
              <a:cxnLst/>
              <a:rect l="l" t="t" r="r" b="b"/>
              <a:pathLst>
                <a:path w="65478" h="89839" extrusionOk="0">
                  <a:moveTo>
                    <a:pt x="62073" y="519"/>
                  </a:moveTo>
                  <a:cubicBezTo>
                    <a:pt x="63667" y="519"/>
                    <a:pt x="64960" y="1813"/>
                    <a:pt x="64960" y="3407"/>
                  </a:cubicBezTo>
                  <a:lnTo>
                    <a:pt x="64960" y="86431"/>
                  </a:lnTo>
                  <a:cubicBezTo>
                    <a:pt x="64960" y="88023"/>
                    <a:pt x="63664" y="89320"/>
                    <a:pt x="62071" y="89320"/>
                  </a:cubicBezTo>
                  <a:lnTo>
                    <a:pt x="3407" y="89320"/>
                  </a:lnTo>
                  <a:cubicBezTo>
                    <a:pt x="1814" y="89320"/>
                    <a:pt x="518" y="88023"/>
                    <a:pt x="518" y="86431"/>
                  </a:cubicBezTo>
                  <a:lnTo>
                    <a:pt x="518" y="3407"/>
                  </a:lnTo>
                  <a:cubicBezTo>
                    <a:pt x="518" y="1815"/>
                    <a:pt x="1814" y="519"/>
                    <a:pt x="3407" y="519"/>
                  </a:cubicBezTo>
                  <a:lnTo>
                    <a:pt x="62071" y="519"/>
                  </a:lnTo>
                  <a:cubicBezTo>
                    <a:pt x="62071" y="519"/>
                    <a:pt x="62072" y="519"/>
                    <a:pt x="62073" y="519"/>
                  </a:cubicBezTo>
                  <a:close/>
                  <a:moveTo>
                    <a:pt x="3407" y="0"/>
                  </a:moveTo>
                  <a:cubicBezTo>
                    <a:pt x="1528" y="0"/>
                    <a:pt x="1" y="1528"/>
                    <a:pt x="1" y="3407"/>
                  </a:cubicBezTo>
                  <a:lnTo>
                    <a:pt x="1" y="86431"/>
                  </a:lnTo>
                  <a:cubicBezTo>
                    <a:pt x="1" y="88309"/>
                    <a:pt x="1528" y="89838"/>
                    <a:pt x="3407" y="89838"/>
                  </a:cubicBezTo>
                  <a:lnTo>
                    <a:pt x="62071" y="89838"/>
                  </a:lnTo>
                  <a:cubicBezTo>
                    <a:pt x="63950" y="89838"/>
                    <a:pt x="65477" y="88309"/>
                    <a:pt x="65477" y="86431"/>
                  </a:cubicBezTo>
                  <a:lnTo>
                    <a:pt x="65477" y="3407"/>
                  </a:lnTo>
                  <a:cubicBezTo>
                    <a:pt x="65477" y="1525"/>
                    <a:pt x="63953" y="0"/>
                    <a:pt x="620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2133;p65">
              <a:extLst>
                <a:ext uri="{FF2B5EF4-FFF2-40B4-BE49-F238E27FC236}">
                  <a16:creationId xmlns:a16="http://schemas.microsoft.com/office/drawing/2014/main" id="{AD8F5ED1-D113-E940-8F6F-A7F8F2766DB7}"/>
                </a:ext>
              </a:extLst>
            </p:cNvPr>
            <p:cNvSpPr/>
            <p:nvPr/>
          </p:nvSpPr>
          <p:spPr>
            <a:xfrm>
              <a:off x="4579775" y="1823025"/>
              <a:ext cx="38700" cy="38650"/>
            </a:xfrm>
            <a:custGeom>
              <a:avLst/>
              <a:gdLst/>
              <a:ahLst/>
              <a:cxnLst/>
              <a:rect l="l" t="t" r="r" b="b"/>
              <a:pathLst>
                <a:path w="1548" h="1546" extrusionOk="0">
                  <a:moveTo>
                    <a:pt x="0" y="803"/>
                  </a:moveTo>
                  <a:lnTo>
                    <a:pt x="0" y="803"/>
                  </a:lnTo>
                  <a:cubicBezTo>
                    <a:pt x="0" y="501"/>
                    <a:pt x="181" y="230"/>
                    <a:pt x="459" y="115"/>
                  </a:cubicBezTo>
                  <a:cubicBezTo>
                    <a:pt x="737" y="0"/>
                    <a:pt x="1057" y="63"/>
                    <a:pt x="1271" y="277"/>
                  </a:cubicBezTo>
                  <a:cubicBezTo>
                    <a:pt x="1483" y="489"/>
                    <a:pt x="1547" y="809"/>
                    <a:pt x="1432" y="1087"/>
                  </a:cubicBezTo>
                  <a:cubicBezTo>
                    <a:pt x="1317" y="1365"/>
                    <a:pt x="1045" y="1546"/>
                    <a:pt x="745" y="1546"/>
                  </a:cubicBezTo>
                  <a:cubicBezTo>
                    <a:pt x="334" y="1546"/>
                    <a:pt x="0" y="1214"/>
                    <a:pt x="0" y="8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2134;p65">
              <a:extLst>
                <a:ext uri="{FF2B5EF4-FFF2-40B4-BE49-F238E27FC236}">
                  <a16:creationId xmlns:a16="http://schemas.microsoft.com/office/drawing/2014/main" id="{D45E0233-4B18-4446-9A6F-3A0CB2DE63B1}"/>
                </a:ext>
              </a:extLst>
            </p:cNvPr>
            <p:cNvSpPr/>
            <p:nvPr/>
          </p:nvSpPr>
          <p:spPr>
            <a:xfrm>
              <a:off x="3902182" y="1945972"/>
              <a:ext cx="1392400" cy="1821397"/>
            </a:xfrm>
            <a:custGeom>
              <a:avLst/>
              <a:gdLst/>
              <a:ahLst/>
              <a:cxnLst/>
              <a:rect l="l" t="t" r="r" b="b"/>
              <a:pathLst>
                <a:path w="55696" h="79381" extrusionOk="0">
                  <a:moveTo>
                    <a:pt x="55437" y="260"/>
                  </a:moveTo>
                  <a:lnTo>
                    <a:pt x="55437" y="79122"/>
                  </a:lnTo>
                  <a:lnTo>
                    <a:pt x="259" y="79122"/>
                  </a:lnTo>
                  <a:lnTo>
                    <a:pt x="259" y="260"/>
                  </a:lnTo>
                  <a:close/>
                  <a:moveTo>
                    <a:pt x="129" y="0"/>
                  </a:moveTo>
                  <a:cubicBezTo>
                    <a:pt x="59" y="0"/>
                    <a:pt x="1" y="59"/>
                    <a:pt x="1" y="130"/>
                  </a:cubicBezTo>
                  <a:lnTo>
                    <a:pt x="1" y="79252"/>
                  </a:lnTo>
                  <a:cubicBezTo>
                    <a:pt x="1" y="79322"/>
                    <a:pt x="59" y="79380"/>
                    <a:pt x="129" y="79380"/>
                  </a:cubicBezTo>
                  <a:lnTo>
                    <a:pt x="55567" y="79380"/>
                  </a:lnTo>
                  <a:cubicBezTo>
                    <a:pt x="55637" y="79380"/>
                    <a:pt x="55695" y="79324"/>
                    <a:pt x="55695" y="79252"/>
                  </a:cubicBezTo>
                  <a:lnTo>
                    <a:pt x="55695" y="130"/>
                  </a:lnTo>
                  <a:cubicBezTo>
                    <a:pt x="55695" y="59"/>
                    <a:pt x="55637" y="0"/>
                    <a:pt x="555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2135;p65">
              <a:extLst>
                <a:ext uri="{FF2B5EF4-FFF2-40B4-BE49-F238E27FC236}">
                  <a16:creationId xmlns:a16="http://schemas.microsoft.com/office/drawing/2014/main" id="{3F2F1599-F1D7-EB44-AE72-F762C9B02F9C}"/>
                </a:ext>
              </a:extLst>
            </p:cNvPr>
            <p:cNvSpPr/>
            <p:nvPr/>
          </p:nvSpPr>
          <p:spPr>
            <a:xfrm>
              <a:off x="4536425" y="3828600"/>
              <a:ext cx="124775" cy="79200"/>
            </a:xfrm>
            <a:custGeom>
              <a:avLst/>
              <a:gdLst/>
              <a:ahLst/>
              <a:cxnLst/>
              <a:rect l="l" t="t" r="r" b="b"/>
              <a:pathLst>
                <a:path w="4991" h="3168" extrusionOk="0">
                  <a:moveTo>
                    <a:pt x="3389" y="519"/>
                  </a:moveTo>
                  <a:cubicBezTo>
                    <a:pt x="3977" y="519"/>
                    <a:pt x="4455" y="996"/>
                    <a:pt x="4455" y="1583"/>
                  </a:cubicBezTo>
                  <a:cubicBezTo>
                    <a:pt x="4455" y="2172"/>
                    <a:pt x="3977" y="2649"/>
                    <a:pt x="3389" y="2649"/>
                  </a:cubicBezTo>
                  <a:lnTo>
                    <a:pt x="1567" y="2649"/>
                  </a:lnTo>
                  <a:cubicBezTo>
                    <a:pt x="978" y="2649"/>
                    <a:pt x="501" y="2172"/>
                    <a:pt x="501" y="1583"/>
                  </a:cubicBezTo>
                  <a:cubicBezTo>
                    <a:pt x="501" y="996"/>
                    <a:pt x="978" y="519"/>
                    <a:pt x="1567" y="519"/>
                  </a:cubicBezTo>
                  <a:close/>
                  <a:moveTo>
                    <a:pt x="3406" y="0"/>
                  </a:moveTo>
                  <a:cubicBezTo>
                    <a:pt x="3400" y="0"/>
                    <a:pt x="3395" y="0"/>
                    <a:pt x="3389" y="0"/>
                  </a:cubicBezTo>
                  <a:lnTo>
                    <a:pt x="1567" y="0"/>
                  </a:lnTo>
                  <a:cubicBezTo>
                    <a:pt x="700" y="11"/>
                    <a:pt x="0" y="716"/>
                    <a:pt x="0" y="1585"/>
                  </a:cubicBezTo>
                  <a:cubicBezTo>
                    <a:pt x="0" y="2452"/>
                    <a:pt x="700" y="3159"/>
                    <a:pt x="1567" y="3168"/>
                  </a:cubicBezTo>
                  <a:lnTo>
                    <a:pt x="3389" y="3168"/>
                  </a:lnTo>
                  <a:cubicBezTo>
                    <a:pt x="3396" y="3168"/>
                    <a:pt x="3402" y="3168"/>
                    <a:pt x="3408" y="3168"/>
                  </a:cubicBezTo>
                  <a:cubicBezTo>
                    <a:pt x="4280" y="3168"/>
                    <a:pt x="4990" y="2459"/>
                    <a:pt x="4990" y="1585"/>
                  </a:cubicBezTo>
                  <a:cubicBezTo>
                    <a:pt x="4990" y="708"/>
                    <a:pt x="4279" y="0"/>
                    <a:pt x="340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16" name="Picture 15">
            <a:extLst>
              <a:ext uri="{FF2B5EF4-FFF2-40B4-BE49-F238E27FC236}">
                <a16:creationId xmlns:a16="http://schemas.microsoft.com/office/drawing/2014/main" id="{88B3BC92-B49D-A040-9D61-9F05F312E3F4}"/>
              </a:ext>
            </a:extLst>
          </p:cNvPr>
          <p:cNvPicPr>
            <a:picLocks noChangeAspect="1"/>
          </p:cNvPicPr>
          <p:nvPr/>
        </p:nvPicPr>
        <p:blipFill>
          <a:blip r:embed="rId5"/>
          <a:stretch>
            <a:fillRect/>
          </a:stretch>
        </p:blipFill>
        <p:spPr>
          <a:xfrm>
            <a:off x="5917935" y="2895192"/>
            <a:ext cx="2257238" cy="2751144"/>
          </a:xfrm>
          <a:prstGeom prst="rect">
            <a:avLst/>
          </a:prstGeom>
        </p:spPr>
      </p:pic>
      <p:sp>
        <p:nvSpPr>
          <p:cNvPr id="17" name="Slide Number Placeholder 3">
            <a:extLst>
              <a:ext uri="{FF2B5EF4-FFF2-40B4-BE49-F238E27FC236}">
                <a16:creationId xmlns:a16="http://schemas.microsoft.com/office/drawing/2014/main" id="{EEA122C3-5CAA-D54C-B1DA-D4C9FDA3226B}"/>
              </a:ext>
            </a:extLst>
          </p:cNvPr>
          <p:cNvSpPr>
            <a:spLocks noGrp="1"/>
          </p:cNvSpPr>
          <p:nvPr>
            <p:ph type="sldNum" sz="quarter" idx="12"/>
          </p:nvPr>
        </p:nvSpPr>
        <p:spPr>
          <a:xfrm>
            <a:off x="7678616" y="295730"/>
            <a:ext cx="791308" cy="767687"/>
          </a:xfrm>
        </p:spPr>
        <p:txBody>
          <a:bodyPr/>
          <a:lstStyle/>
          <a:p>
            <a:fld id="{A98671AC-BDD7-A749-B322-624F152115F7}" type="slidenum">
              <a:rPr lang="en-US" smtClean="0"/>
              <a:t>31</a:t>
            </a:fld>
            <a:endParaRPr lang="en-US" dirty="0"/>
          </a:p>
        </p:txBody>
      </p:sp>
    </p:spTree>
    <p:extLst>
      <p:ext uri="{BB962C8B-B14F-4D97-AF65-F5344CB8AC3E}">
        <p14:creationId xmlns:p14="http://schemas.microsoft.com/office/powerpoint/2010/main" val="3337731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6B18-BFA4-914F-8F0E-C4BB55DA4A69}"/>
              </a:ext>
            </a:extLst>
          </p:cNvPr>
          <p:cNvSpPr>
            <a:spLocks noGrp="1"/>
          </p:cNvSpPr>
          <p:nvPr>
            <p:ph type="title"/>
          </p:nvPr>
        </p:nvSpPr>
        <p:spPr/>
        <p:txBody>
          <a:bodyPr/>
          <a:lstStyle/>
          <a:p>
            <a:r>
              <a:rPr lang="en-AU" dirty="0"/>
              <a:t>Chatbots</a:t>
            </a:r>
            <a:endParaRPr lang="en-US" dirty="0"/>
          </a:p>
        </p:txBody>
      </p:sp>
      <p:sp>
        <p:nvSpPr>
          <p:cNvPr id="3" name="Content Placeholder 2">
            <a:extLst>
              <a:ext uri="{FF2B5EF4-FFF2-40B4-BE49-F238E27FC236}">
                <a16:creationId xmlns:a16="http://schemas.microsoft.com/office/drawing/2014/main" id="{FBE14493-75EF-3548-9BD3-F7E7E33C8DD9}"/>
              </a:ext>
            </a:extLst>
          </p:cNvPr>
          <p:cNvSpPr>
            <a:spLocks noGrp="1"/>
          </p:cNvSpPr>
          <p:nvPr>
            <p:ph sz="half" idx="1"/>
          </p:nvPr>
        </p:nvSpPr>
        <p:spPr>
          <a:xfrm>
            <a:off x="566058" y="2322424"/>
            <a:ext cx="4737141" cy="3947747"/>
          </a:xfrm>
        </p:spPr>
        <p:txBody>
          <a:bodyPr>
            <a:normAutofit lnSpcReduction="10000"/>
          </a:bodyPr>
          <a:lstStyle/>
          <a:p>
            <a:r>
              <a:rPr lang="en-AU" dirty="0" err="1"/>
              <a:t>DataLex</a:t>
            </a:r>
            <a:r>
              <a:rPr lang="en-AU" dirty="0"/>
              <a:t> can also be used to build chatbots and other decision-tree-based systems</a:t>
            </a:r>
          </a:p>
          <a:p>
            <a:r>
              <a:rPr lang="en-AU" dirty="0"/>
              <a:t>Example: </a:t>
            </a:r>
            <a:r>
              <a:rPr lang="en-AU" dirty="0">
                <a:hlinkClick r:id="rId2"/>
              </a:rPr>
              <a:t>UK Occupation Orders </a:t>
            </a:r>
            <a:r>
              <a:rPr lang="en-AU" dirty="0"/>
              <a:t>(Codebase)</a:t>
            </a:r>
          </a:p>
          <a:p>
            <a:r>
              <a:rPr lang="en-AU" dirty="0"/>
              <a:t>Multiple end-user interfaces:</a:t>
            </a:r>
          </a:p>
          <a:p>
            <a:pPr lvl="1"/>
            <a:r>
              <a:rPr lang="en-AU" dirty="0">
                <a:hlinkClick r:id="rId3"/>
              </a:rPr>
              <a:t>Developers Interface</a:t>
            </a:r>
            <a:endParaRPr lang="en-AU" dirty="0"/>
          </a:p>
          <a:p>
            <a:pPr lvl="1"/>
            <a:r>
              <a:rPr lang="en-AU" dirty="0">
                <a:hlinkClick r:id="rId4"/>
              </a:rPr>
              <a:t>Card Interface</a:t>
            </a:r>
            <a:endParaRPr lang="en-AU" dirty="0"/>
          </a:p>
          <a:p>
            <a:r>
              <a:rPr lang="en-AU" dirty="0"/>
              <a:t>This example is based on a system built by Aoife Moore (Open University Law School Digital Justice Project) concerning Occupation Orders under ss33-38 of the UK Family Law Act 1996</a:t>
            </a:r>
          </a:p>
          <a:p>
            <a:endParaRPr lang="en-US" dirty="0"/>
          </a:p>
        </p:txBody>
      </p:sp>
      <p:grpSp>
        <p:nvGrpSpPr>
          <p:cNvPr id="11" name="Google Shape;2131;p65">
            <a:extLst>
              <a:ext uri="{FF2B5EF4-FFF2-40B4-BE49-F238E27FC236}">
                <a16:creationId xmlns:a16="http://schemas.microsoft.com/office/drawing/2014/main" id="{EDF6CE82-C233-9E4D-B7DE-234766B24129}"/>
              </a:ext>
            </a:extLst>
          </p:cNvPr>
          <p:cNvGrpSpPr/>
          <p:nvPr/>
        </p:nvGrpSpPr>
        <p:grpSpPr>
          <a:xfrm>
            <a:off x="5670383" y="2441952"/>
            <a:ext cx="2783213" cy="3626370"/>
            <a:chOff x="3779900" y="1733725"/>
            <a:chExt cx="1636950" cy="2245975"/>
          </a:xfrm>
        </p:grpSpPr>
        <p:sp>
          <p:nvSpPr>
            <p:cNvPr id="12" name="Google Shape;2132;p65">
              <a:extLst>
                <a:ext uri="{FF2B5EF4-FFF2-40B4-BE49-F238E27FC236}">
                  <a16:creationId xmlns:a16="http://schemas.microsoft.com/office/drawing/2014/main" id="{B003470B-97AB-F242-BC5A-D20004CB1D18}"/>
                </a:ext>
              </a:extLst>
            </p:cNvPr>
            <p:cNvSpPr/>
            <p:nvPr/>
          </p:nvSpPr>
          <p:spPr>
            <a:xfrm>
              <a:off x="3779900" y="1733725"/>
              <a:ext cx="1636950" cy="2245975"/>
            </a:xfrm>
            <a:custGeom>
              <a:avLst/>
              <a:gdLst/>
              <a:ahLst/>
              <a:cxnLst/>
              <a:rect l="l" t="t" r="r" b="b"/>
              <a:pathLst>
                <a:path w="65478" h="89839" extrusionOk="0">
                  <a:moveTo>
                    <a:pt x="62073" y="519"/>
                  </a:moveTo>
                  <a:cubicBezTo>
                    <a:pt x="63667" y="519"/>
                    <a:pt x="64960" y="1813"/>
                    <a:pt x="64960" y="3407"/>
                  </a:cubicBezTo>
                  <a:lnTo>
                    <a:pt x="64960" y="86431"/>
                  </a:lnTo>
                  <a:cubicBezTo>
                    <a:pt x="64960" y="88023"/>
                    <a:pt x="63664" y="89320"/>
                    <a:pt x="62071" y="89320"/>
                  </a:cubicBezTo>
                  <a:lnTo>
                    <a:pt x="3407" y="89320"/>
                  </a:lnTo>
                  <a:cubicBezTo>
                    <a:pt x="1814" y="89320"/>
                    <a:pt x="518" y="88023"/>
                    <a:pt x="518" y="86431"/>
                  </a:cubicBezTo>
                  <a:lnTo>
                    <a:pt x="518" y="3407"/>
                  </a:lnTo>
                  <a:cubicBezTo>
                    <a:pt x="518" y="1815"/>
                    <a:pt x="1814" y="519"/>
                    <a:pt x="3407" y="519"/>
                  </a:cubicBezTo>
                  <a:lnTo>
                    <a:pt x="62071" y="519"/>
                  </a:lnTo>
                  <a:cubicBezTo>
                    <a:pt x="62071" y="519"/>
                    <a:pt x="62072" y="519"/>
                    <a:pt x="62073" y="519"/>
                  </a:cubicBezTo>
                  <a:close/>
                  <a:moveTo>
                    <a:pt x="3407" y="0"/>
                  </a:moveTo>
                  <a:cubicBezTo>
                    <a:pt x="1528" y="0"/>
                    <a:pt x="1" y="1528"/>
                    <a:pt x="1" y="3407"/>
                  </a:cubicBezTo>
                  <a:lnTo>
                    <a:pt x="1" y="86431"/>
                  </a:lnTo>
                  <a:cubicBezTo>
                    <a:pt x="1" y="88309"/>
                    <a:pt x="1528" y="89838"/>
                    <a:pt x="3407" y="89838"/>
                  </a:cubicBezTo>
                  <a:lnTo>
                    <a:pt x="62071" y="89838"/>
                  </a:lnTo>
                  <a:cubicBezTo>
                    <a:pt x="63950" y="89838"/>
                    <a:pt x="65477" y="88309"/>
                    <a:pt x="65477" y="86431"/>
                  </a:cubicBezTo>
                  <a:lnTo>
                    <a:pt x="65477" y="3407"/>
                  </a:lnTo>
                  <a:cubicBezTo>
                    <a:pt x="65477" y="1525"/>
                    <a:pt x="63953" y="0"/>
                    <a:pt x="620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2133;p65">
              <a:extLst>
                <a:ext uri="{FF2B5EF4-FFF2-40B4-BE49-F238E27FC236}">
                  <a16:creationId xmlns:a16="http://schemas.microsoft.com/office/drawing/2014/main" id="{AD8F5ED1-D113-E940-8F6F-A7F8F2766DB7}"/>
                </a:ext>
              </a:extLst>
            </p:cNvPr>
            <p:cNvSpPr/>
            <p:nvPr/>
          </p:nvSpPr>
          <p:spPr>
            <a:xfrm>
              <a:off x="4579775" y="1823025"/>
              <a:ext cx="38700" cy="38650"/>
            </a:xfrm>
            <a:custGeom>
              <a:avLst/>
              <a:gdLst/>
              <a:ahLst/>
              <a:cxnLst/>
              <a:rect l="l" t="t" r="r" b="b"/>
              <a:pathLst>
                <a:path w="1548" h="1546" extrusionOk="0">
                  <a:moveTo>
                    <a:pt x="0" y="803"/>
                  </a:moveTo>
                  <a:lnTo>
                    <a:pt x="0" y="803"/>
                  </a:lnTo>
                  <a:cubicBezTo>
                    <a:pt x="0" y="501"/>
                    <a:pt x="181" y="230"/>
                    <a:pt x="459" y="115"/>
                  </a:cubicBezTo>
                  <a:cubicBezTo>
                    <a:pt x="737" y="0"/>
                    <a:pt x="1057" y="63"/>
                    <a:pt x="1271" y="277"/>
                  </a:cubicBezTo>
                  <a:cubicBezTo>
                    <a:pt x="1483" y="489"/>
                    <a:pt x="1547" y="809"/>
                    <a:pt x="1432" y="1087"/>
                  </a:cubicBezTo>
                  <a:cubicBezTo>
                    <a:pt x="1317" y="1365"/>
                    <a:pt x="1045" y="1546"/>
                    <a:pt x="745" y="1546"/>
                  </a:cubicBezTo>
                  <a:cubicBezTo>
                    <a:pt x="334" y="1546"/>
                    <a:pt x="0" y="1214"/>
                    <a:pt x="0" y="8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2134;p65">
              <a:extLst>
                <a:ext uri="{FF2B5EF4-FFF2-40B4-BE49-F238E27FC236}">
                  <a16:creationId xmlns:a16="http://schemas.microsoft.com/office/drawing/2014/main" id="{D45E0233-4B18-4446-9A6F-3A0CB2DE63B1}"/>
                </a:ext>
              </a:extLst>
            </p:cNvPr>
            <p:cNvSpPr/>
            <p:nvPr/>
          </p:nvSpPr>
          <p:spPr>
            <a:xfrm>
              <a:off x="3902182" y="1945972"/>
              <a:ext cx="1392400" cy="1821397"/>
            </a:xfrm>
            <a:custGeom>
              <a:avLst/>
              <a:gdLst/>
              <a:ahLst/>
              <a:cxnLst/>
              <a:rect l="l" t="t" r="r" b="b"/>
              <a:pathLst>
                <a:path w="55696" h="79381" extrusionOk="0">
                  <a:moveTo>
                    <a:pt x="55437" y="260"/>
                  </a:moveTo>
                  <a:lnTo>
                    <a:pt x="55437" y="79122"/>
                  </a:lnTo>
                  <a:lnTo>
                    <a:pt x="259" y="79122"/>
                  </a:lnTo>
                  <a:lnTo>
                    <a:pt x="259" y="260"/>
                  </a:lnTo>
                  <a:close/>
                  <a:moveTo>
                    <a:pt x="129" y="0"/>
                  </a:moveTo>
                  <a:cubicBezTo>
                    <a:pt x="59" y="0"/>
                    <a:pt x="1" y="59"/>
                    <a:pt x="1" y="130"/>
                  </a:cubicBezTo>
                  <a:lnTo>
                    <a:pt x="1" y="79252"/>
                  </a:lnTo>
                  <a:cubicBezTo>
                    <a:pt x="1" y="79322"/>
                    <a:pt x="59" y="79380"/>
                    <a:pt x="129" y="79380"/>
                  </a:cubicBezTo>
                  <a:lnTo>
                    <a:pt x="55567" y="79380"/>
                  </a:lnTo>
                  <a:cubicBezTo>
                    <a:pt x="55637" y="79380"/>
                    <a:pt x="55695" y="79324"/>
                    <a:pt x="55695" y="79252"/>
                  </a:cubicBezTo>
                  <a:lnTo>
                    <a:pt x="55695" y="130"/>
                  </a:lnTo>
                  <a:cubicBezTo>
                    <a:pt x="55695" y="59"/>
                    <a:pt x="55637" y="0"/>
                    <a:pt x="555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2135;p65">
              <a:extLst>
                <a:ext uri="{FF2B5EF4-FFF2-40B4-BE49-F238E27FC236}">
                  <a16:creationId xmlns:a16="http://schemas.microsoft.com/office/drawing/2014/main" id="{3F2F1599-F1D7-EB44-AE72-F762C9B02F9C}"/>
                </a:ext>
              </a:extLst>
            </p:cNvPr>
            <p:cNvSpPr/>
            <p:nvPr/>
          </p:nvSpPr>
          <p:spPr>
            <a:xfrm>
              <a:off x="4536425" y="3828600"/>
              <a:ext cx="124775" cy="79200"/>
            </a:xfrm>
            <a:custGeom>
              <a:avLst/>
              <a:gdLst/>
              <a:ahLst/>
              <a:cxnLst/>
              <a:rect l="l" t="t" r="r" b="b"/>
              <a:pathLst>
                <a:path w="4991" h="3168" extrusionOk="0">
                  <a:moveTo>
                    <a:pt x="3389" y="519"/>
                  </a:moveTo>
                  <a:cubicBezTo>
                    <a:pt x="3977" y="519"/>
                    <a:pt x="4455" y="996"/>
                    <a:pt x="4455" y="1583"/>
                  </a:cubicBezTo>
                  <a:cubicBezTo>
                    <a:pt x="4455" y="2172"/>
                    <a:pt x="3977" y="2649"/>
                    <a:pt x="3389" y="2649"/>
                  </a:cubicBezTo>
                  <a:lnTo>
                    <a:pt x="1567" y="2649"/>
                  </a:lnTo>
                  <a:cubicBezTo>
                    <a:pt x="978" y="2649"/>
                    <a:pt x="501" y="2172"/>
                    <a:pt x="501" y="1583"/>
                  </a:cubicBezTo>
                  <a:cubicBezTo>
                    <a:pt x="501" y="996"/>
                    <a:pt x="978" y="519"/>
                    <a:pt x="1567" y="519"/>
                  </a:cubicBezTo>
                  <a:close/>
                  <a:moveTo>
                    <a:pt x="3406" y="0"/>
                  </a:moveTo>
                  <a:cubicBezTo>
                    <a:pt x="3400" y="0"/>
                    <a:pt x="3395" y="0"/>
                    <a:pt x="3389" y="0"/>
                  </a:cubicBezTo>
                  <a:lnTo>
                    <a:pt x="1567" y="0"/>
                  </a:lnTo>
                  <a:cubicBezTo>
                    <a:pt x="700" y="11"/>
                    <a:pt x="0" y="716"/>
                    <a:pt x="0" y="1585"/>
                  </a:cubicBezTo>
                  <a:cubicBezTo>
                    <a:pt x="0" y="2452"/>
                    <a:pt x="700" y="3159"/>
                    <a:pt x="1567" y="3168"/>
                  </a:cubicBezTo>
                  <a:lnTo>
                    <a:pt x="3389" y="3168"/>
                  </a:lnTo>
                  <a:cubicBezTo>
                    <a:pt x="3396" y="3168"/>
                    <a:pt x="3402" y="3168"/>
                    <a:pt x="3408" y="3168"/>
                  </a:cubicBezTo>
                  <a:cubicBezTo>
                    <a:pt x="4280" y="3168"/>
                    <a:pt x="4990" y="2459"/>
                    <a:pt x="4990" y="1585"/>
                  </a:cubicBezTo>
                  <a:cubicBezTo>
                    <a:pt x="4990" y="708"/>
                    <a:pt x="4279" y="0"/>
                    <a:pt x="340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17" name="Picture 16" descr="Graphical user interface, application&#10;&#10;Description automatically generated">
            <a:extLst>
              <a:ext uri="{FF2B5EF4-FFF2-40B4-BE49-F238E27FC236}">
                <a16:creationId xmlns:a16="http://schemas.microsoft.com/office/drawing/2014/main" id="{CA21AB92-0024-7A4F-9D9B-186A32116698}"/>
              </a:ext>
            </a:extLst>
          </p:cNvPr>
          <p:cNvPicPr>
            <a:picLocks noChangeAspect="1"/>
          </p:cNvPicPr>
          <p:nvPr/>
        </p:nvPicPr>
        <p:blipFill>
          <a:blip r:embed="rId5"/>
          <a:stretch>
            <a:fillRect/>
          </a:stretch>
        </p:blipFill>
        <p:spPr>
          <a:xfrm>
            <a:off x="5511084" y="2322424"/>
            <a:ext cx="3170160" cy="3947747"/>
          </a:xfrm>
          <a:prstGeom prst="rect">
            <a:avLst/>
          </a:prstGeom>
        </p:spPr>
      </p:pic>
      <p:sp>
        <p:nvSpPr>
          <p:cNvPr id="18" name="Slide Number Placeholder 3">
            <a:extLst>
              <a:ext uri="{FF2B5EF4-FFF2-40B4-BE49-F238E27FC236}">
                <a16:creationId xmlns:a16="http://schemas.microsoft.com/office/drawing/2014/main" id="{316A26AA-F7E6-D945-A85E-584A352C7A42}"/>
              </a:ext>
            </a:extLst>
          </p:cNvPr>
          <p:cNvSpPr>
            <a:spLocks noGrp="1"/>
          </p:cNvSpPr>
          <p:nvPr>
            <p:ph type="sldNum" sz="quarter" idx="12"/>
          </p:nvPr>
        </p:nvSpPr>
        <p:spPr>
          <a:xfrm>
            <a:off x="7678616" y="295730"/>
            <a:ext cx="791308" cy="767687"/>
          </a:xfrm>
        </p:spPr>
        <p:txBody>
          <a:bodyPr/>
          <a:lstStyle/>
          <a:p>
            <a:fld id="{A98671AC-BDD7-A749-B322-624F152115F7}" type="slidenum">
              <a:rPr lang="en-US" smtClean="0"/>
              <a:t>32</a:t>
            </a:fld>
            <a:endParaRPr lang="en-US" dirty="0"/>
          </a:p>
        </p:txBody>
      </p:sp>
    </p:spTree>
    <p:extLst>
      <p:ext uri="{BB962C8B-B14F-4D97-AF65-F5344CB8AC3E}">
        <p14:creationId xmlns:p14="http://schemas.microsoft.com/office/powerpoint/2010/main" val="1831658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6B18-BFA4-914F-8F0E-C4BB55DA4A69}"/>
              </a:ext>
            </a:extLst>
          </p:cNvPr>
          <p:cNvSpPr>
            <a:spLocks noGrp="1"/>
          </p:cNvSpPr>
          <p:nvPr>
            <p:ph type="title"/>
          </p:nvPr>
        </p:nvSpPr>
        <p:spPr>
          <a:xfrm>
            <a:off x="866440" y="927099"/>
            <a:ext cx="6812175" cy="709865"/>
          </a:xfrm>
        </p:spPr>
        <p:txBody>
          <a:bodyPr/>
          <a:lstStyle/>
          <a:p>
            <a:r>
              <a:rPr lang="en-AU" dirty="0"/>
              <a:t>What can you do next with </a:t>
            </a:r>
            <a:r>
              <a:rPr lang="en-AU" dirty="0" err="1"/>
              <a:t>DataLex</a:t>
            </a:r>
            <a:r>
              <a:rPr lang="en-AU" dirty="0"/>
              <a:t>? </a:t>
            </a:r>
            <a:endParaRPr lang="en-US" dirty="0"/>
          </a:p>
        </p:txBody>
      </p:sp>
      <p:sp>
        <p:nvSpPr>
          <p:cNvPr id="3" name="Content Placeholder 2">
            <a:extLst>
              <a:ext uri="{FF2B5EF4-FFF2-40B4-BE49-F238E27FC236}">
                <a16:creationId xmlns:a16="http://schemas.microsoft.com/office/drawing/2014/main" id="{FBE14493-75EF-3548-9BD3-F7E7E33C8DD9}"/>
              </a:ext>
            </a:extLst>
          </p:cNvPr>
          <p:cNvSpPr>
            <a:spLocks noGrp="1"/>
          </p:cNvSpPr>
          <p:nvPr>
            <p:ph idx="1"/>
          </p:nvPr>
        </p:nvSpPr>
        <p:spPr>
          <a:xfrm>
            <a:off x="866440" y="2489200"/>
            <a:ext cx="7603484" cy="3868737"/>
          </a:xfrm>
        </p:spPr>
        <p:txBody>
          <a:bodyPr>
            <a:normAutofit/>
          </a:bodyPr>
          <a:lstStyle/>
          <a:p>
            <a:r>
              <a:rPr lang="en-AU" dirty="0"/>
              <a:t>Continue developing test apps using the </a:t>
            </a:r>
            <a:r>
              <a:rPr lang="en-AU" dirty="0" err="1"/>
              <a:t>DataLex</a:t>
            </a:r>
            <a:r>
              <a:rPr lang="en-AU" dirty="0"/>
              <a:t> Applications Development Tools page – no commercial uses</a:t>
            </a:r>
          </a:p>
          <a:p>
            <a:r>
              <a:rPr lang="en-AU" dirty="0"/>
              <a:t>Limited </a:t>
            </a:r>
            <a:r>
              <a:rPr lang="en-AU" dirty="0" err="1"/>
              <a:t>AustLII</a:t>
            </a:r>
            <a:r>
              <a:rPr lang="en-AU" dirty="0"/>
              <a:t> email assistance with queries is available for CLE attendees</a:t>
            </a:r>
          </a:p>
          <a:p>
            <a:pPr lvl="1"/>
            <a:r>
              <a:rPr lang="en-US" dirty="0"/>
              <a:t>Andrew Mowbray – </a:t>
            </a:r>
            <a:r>
              <a:rPr lang="en-US" dirty="0">
                <a:hlinkClick r:id="rId2"/>
              </a:rPr>
              <a:t>Andrew@austlii.edu.au</a:t>
            </a:r>
            <a:r>
              <a:rPr lang="en-US" dirty="0"/>
              <a:t> </a:t>
            </a:r>
          </a:p>
          <a:p>
            <a:pPr lvl="1"/>
            <a:r>
              <a:rPr lang="en-US" dirty="0"/>
              <a:t>Graham Greenleaf - </a:t>
            </a:r>
            <a:r>
              <a:rPr lang="en-US" dirty="0">
                <a:hlinkClick r:id="rId3"/>
              </a:rPr>
              <a:t>graham@austlii.edu.au</a:t>
            </a:r>
            <a:endParaRPr lang="en-US" dirty="0"/>
          </a:p>
          <a:p>
            <a:pPr lvl="1"/>
            <a:r>
              <a:rPr lang="en-US" dirty="0"/>
              <a:t>Philip Chung - </a:t>
            </a:r>
            <a:r>
              <a:rPr lang="en-US" dirty="0">
                <a:hlinkClick r:id="rId4"/>
              </a:rPr>
              <a:t>philip@austlii.edu.au</a:t>
            </a:r>
            <a:endParaRPr lang="en-US" dirty="0"/>
          </a:p>
          <a:p>
            <a:pPr lvl="1"/>
            <a:r>
              <a:rPr lang="en-US" dirty="0"/>
              <a:t>General </a:t>
            </a:r>
            <a:r>
              <a:rPr lang="en-US" dirty="0" err="1"/>
              <a:t>DataLex</a:t>
            </a:r>
            <a:r>
              <a:rPr lang="en-US" dirty="0"/>
              <a:t> feedback - </a:t>
            </a:r>
            <a:r>
              <a:rPr lang="en-US" dirty="0">
                <a:hlinkClick r:id="rId5"/>
              </a:rPr>
              <a:t>datalex@austlii.edu.au</a:t>
            </a:r>
            <a:endParaRPr lang="en-AU" dirty="0"/>
          </a:p>
          <a:p>
            <a:r>
              <a:rPr lang="en-AU" dirty="0"/>
              <a:t>If significant projects using </a:t>
            </a:r>
            <a:r>
              <a:rPr lang="en-AU" dirty="0" err="1"/>
              <a:t>DataLex</a:t>
            </a:r>
            <a:r>
              <a:rPr lang="en-AU" dirty="0"/>
              <a:t> are desired, discuss with </a:t>
            </a:r>
            <a:r>
              <a:rPr lang="en-AU" dirty="0" err="1"/>
              <a:t>AustLII</a:t>
            </a:r>
            <a:r>
              <a:rPr lang="en-AU" dirty="0"/>
              <a:t> to obtain a log-in to the </a:t>
            </a:r>
            <a:r>
              <a:rPr lang="en-AU" dirty="0" err="1"/>
              <a:t>DataLex</a:t>
            </a:r>
            <a:r>
              <a:rPr lang="en-AU" dirty="0"/>
              <a:t> pages on </a:t>
            </a:r>
            <a:r>
              <a:rPr lang="en-AU" dirty="0" err="1"/>
              <a:t>AustLII</a:t>
            </a:r>
            <a:r>
              <a:rPr lang="en-AU" dirty="0"/>
              <a:t> Communities</a:t>
            </a:r>
          </a:p>
          <a:p>
            <a:pPr lvl="1"/>
            <a:r>
              <a:rPr lang="en-AU" dirty="0"/>
              <a:t>Projects can be saved, and other advantages, in Communities</a:t>
            </a:r>
          </a:p>
          <a:p>
            <a:endParaRPr lang="en-US" dirty="0"/>
          </a:p>
        </p:txBody>
      </p:sp>
      <p:sp>
        <p:nvSpPr>
          <p:cNvPr id="4" name="Slide Number Placeholder 3">
            <a:extLst>
              <a:ext uri="{FF2B5EF4-FFF2-40B4-BE49-F238E27FC236}">
                <a16:creationId xmlns:a16="http://schemas.microsoft.com/office/drawing/2014/main" id="{C119331A-0369-8148-A6A2-5A28FDF84676}"/>
              </a:ext>
            </a:extLst>
          </p:cNvPr>
          <p:cNvSpPr>
            <a:spLocks noGrp="1"/>
          </p:cNvSpPr>
          <p:nvPr>
            <p:ph type="sldNum" sz="quarter" idx="12"/>
          </p:nvPr>
        </p:nvSpPr>
        <p:spPr/>
        <p:txBody>
          <a:bodyPr/>
          <a:lstStyle/>
          <a:p>
            <a:r>
              <a:rPr lang="en-US" dirty="0"/>
              <a:t>33</a:t>
            </a:r>
          </a:p>
        </p:txBody>
      </p:sp>
    </p:spTree>
    <p:extLst>
      <p:ext uri="{BB962C8B-B14F-4D97-AF65-F5344CB8AC3E}">
        <p14:creationId xmlns:p14="http://schemas.microsoft.com/office/powerpoint/2010/main" val="200516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2DAC-DEC8-8947-ACF0-5FECBB73FDBF}"/>
              </a:ext>
            </a:extLst>
          </p:cNvPr>
          <p:cNvSpPr>
            <a:spLocks noGrp="1"/>
          </p:cNvSpPr>
          <p:nvPr>
            <p:ph type="title"/>
          </p:nvPr>
        </p:nvSpPr>
        <p:spPr/>
        <p:txBody>
          <a:bodyPr/>
          <a:lstStyle/>
          <a:p>
            <a:r>
              <a:rPr lang="en-US" dirty="0" err="1"/>
              <a:t>DataLex</a:t>
            </a:r>
            <a:r>
              <a:rPr lang="en-US" dirty="0"/>
              <a:t> References</a:t>
            </a:r>
          </a:p>
        </p:txBody>
      </p:sp>
      <p:sp>
        <p:nvSpPr>
          <p:cNvPr id="3" name="Content Placeholder 2">
            <a:extLst>
              <a:ext uri="{FF2B5EF4-FFF2-40B4-BE49-F238E27FC236}">
                <a16:creationId xmlns:a16="http://schemas.microsoft.com/office/drawing/2014/main" id="{B8D4C052-1B4F-4C42-9082-85B756E9A53B}"/>
              </a:ext>
            </a:extLst>
          </p:cNvPr>
          <p:cNvSpPr>
            <a:spLocks noGrp="1"/>
          </p:cNvSpPr>
          <p:nvPr>
            <p:ph idx="1"/>
          </p:nvPr>
        </p:nvSpPr>
        <p:spPr/>
        <p:txBody>
          <a:bodyPr/>
          <a:lstStyle/>
          <a:p>
            <a:pPr>
              <a:lnSpc>
                <a:spcPct val="110000"/>
              </a:lnSpc>
            </a:pPr>
            <a:r>
              <a:rPr lang="en-US" sz="2100" dirty="0" err="1"/>
              <a:t>AustLII</a:t>
            </a:r>
            <a:r>
              <a:rPr lang="en-US" sz="2100" dirty="0"/>
              <a:t> Communities: </a:t>
            </a:r>
            <a:r>
              <a:rPr lang="en-US" sz="2100" dirty="0" err="1"/>
              <a:t>DataLex</a:t>
            </a:r>
            <a:r>
              <a:rPr lang="en-US" sz="2100" dirty="0"/>
              <a:t> </a:t>
            </a:r>
            <a:r>
              <a:rPr lang="en-US" sz="2100" dirty="0">
                <a:hlinkClick r:id="rId2"/>
              </a:rPr>
              <a:t>http://austlii.community/wiki/DataLex/</a:t>
            </a:r>
            <a:r>
              <a:rPr lang="en-US" sz="2100" dirty="0"/>
              <a:t>  – key </a:t>
            </a:r>
            <a:r>
              <a:rPr lang="en-US" sz="2100" dirty="0" err="1"/>
              <a:t>DataLex</a:t>
            </a:r>
            <a:r>
              <a:rPr lang="en-US" sz="2100" dirty="0"/>
              <a:t> papers, manuals </a:t>
            </a:r>
            <a:r>
              <a:rPr lang="en-US" sz="2100" dirty="0" err="1"/>
              <a:t>etc</a:t>
            </a:r>
            <a:endParaRPr lang="en-US" sz="2100" dirty="0"/>
          </a:p>
          <a:p>
            <a:pPr>
              <a:lnSpc>
                <a:spcPct val="110000"/>
              </a:lnSpc>
            </a:pPr>
            <a:r>
              <a:rPr lang="en-US" sz="2100" dirty="0"/>
              <a:t>Greenleaf, Mowbray &amp; Chung, ‘The </a:t>
            </a:r>
            <a:r>
              <a:rPr lang="en-US" sz="2100" dirty="0" err="1"/>
              <a:t>Datalex</a:t>
            </a:r>
            <a:r>
              <a:rPr lang="en-US" sz="2100" dirty="0"/>
              <a:t> Project: History and Bibliography’ (2018) </a:t>
            </a:r>
            <a:r>
              <a:rPr lang="en-US" sz="2100" dirty="0">
                <a:hlinkClick r:id="rId3"/>
              </a:rPr>
              <a:t>https://ssrn.com/abstract=3095897</a:t>
            </a:r>
            <a:r>
              <a:rPr lang="en-US" sz="2100" dirty="0"/>
              <a:t> </a:t>
            </a:r>
          </a:p>
          <a:p>
            <a:pPr lvl="1">
              <a:lnSpc>
                <a:spcPct val="110000"/>
              </a:lnSpc>
            </a:pPr>
            <a:r>
              <a:rPr lang="en-US" sz="1800" dirty="0"/>
              <a:t>or see linked bibliography at </a:t>
            </a:r>
            <a:r>
              <a:rPr lang="en-US" sz="1800" dirty="0">
                <a:hlinkClick r:id="rId4"/>
              </a:rPr>
              <a:t>http://www2.austlii.edu.au/~graham/expert_systems.html</a:t>
            </a:r>
            <a:r>
              <a:rPr lang="en-US" sz="1800" dirty="0"/>
              <a:t> </a:t>
            </a:r>
          </a:p>
          <a:p>
            <a:endParaRPr lang="en-US" dirty="0"/>
          </a:p>
        </p:txBody>
      </p:sp>
      <p:sp>
        <p:nvSpPr>
          <p:cNvPr id="4" name="Slide Number Placeholder 3">
            <a:extLst>
              <a:ext uri="{FF2B5EF4-FFF2-40B4-BE49-F238E27FC236}">
                <a16:creationId xmlns:a16="http://schemas.microsoft.com/office/drawing/2014/main" id="{2DC5B797-FAD4-DF47-8C24-73BBE9F57A20}"/>
              </a:ext>
            </a:extLst>
          </p:cNvPr>
          <p:cNvSpPr>
            <a:spLocks noGrp="1"/>
          </p:cNvSpPr>
          <p:nvPr>
            <p:ph type="sldNum" sz="quarter" idx="12"/>
          </p:nvPr>
        </p:nvSpPr>
        <p:spPr/>
        <p:txBody>
          <a:bodyPr/>
          <a:lstStyle/>
          <a:p>
            <a:fld id="{A98671AC-BDD7-A749-B322-624F152115F7}" type="slidenum">
              <a:rPr lang="en-US" smtClean="0"/>
              <a:t>34</a:t>
            </a:fld>
            <a:endParaRPr lang="en-US"/>
          </a:p>
        </p:txBody>
      </p:sp>
    </p:spTree>
    <p:extLst>
      <p:ext uri="{BB962C8B-B14F-4D97-AF65-F5344CB8AC3E}">
        <p14:creationId xmlns:p14="http://schemas.microsoft.com/office/powerpoint/2010/main" val="192881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00433"/>
            <a:ext cx="6345260" cy="709865"/>
          </a:xfrm>
        </p:spPr>
        <p:txBody>
          <a:bodyPr/>
          <a:lstStyle/>
          <a:p>
            <a:r>
              <a:rPr lang="en-US" sz="2800" dirty="0"/>
              <a:t>Artificial intelligence: Brief history </a:t>
            </a:r>
          </a:p>
        </p:txBody>
      </p:sp>
      <p:sp>
        <p:nvSpPr>
          <p:cNvPr id="3" name="Content Placeholder 2"/>
          <p:cNvSpPr>
            <a:spLocks noGrp="1"/>
          </p:cNvSpPr>
          <p:nvPr>
            <p:ph idx="1"/>
          </p:nvPr>
        </p:nvSpPr>
        <p:spPr>
          <a:xfrm>
            <a:off x="866440" y="2489201"/>
            <a:ext cx="7522919" cy="3825873"/>
          </a:xfrm>
        </p:spPr>
        <p:txBody>
          <a:bodyPr>
            <a:normAutofit fontScale="92500" lnSpcReduction="10000"/>
          </a:bodyPr>
          <a:lstStyle/>
          <a:p>
            <a:pPr>
              <a:buFont typeface="+mj-ea"/>
              <a:buAutoNum type="circleNumDbPlain"/>
            </a:pPr>
            <a:r>
              <a:rPr lang="en-US" dirty="0"/>
              <a:t>1950s </a:t>
            </a:r>
            <a:r>
              <a:rPr lang="mr-IN" dirty="0"/>
              <a:t>–</a:t>
            </a:r>
            <a:r>
              <a:rPr lang="en-US" dirty="0"/>
              <a:t> aim to create </a:t>
            </a:r>
            <a:r>
              <a:rPr lang="en-US" b="1" dirty="0"/>
              <a:t>general intelligence</a:t>
            </a:r>
            <a:r>
              <a:rPr lang="en-US" dirty="0"/>
              <a:t> (‘strong AI’)</a:t>
            </a:r>
          </a:p>
          <a:p>
            <a:pPr lvl="1"/>
            <a:r>
              <a:rPr lang="en-US" dirty="0"/>
              <a:t>Always fails (‘easy things are hard’: </a:t>
            </a:r>
            <a:r>
              <a:rPr lang="en-US" dirty="0" err="1"/>
              <a:t>Minsky</a:t>
            </a:r>
            <a:r>
              <a:rPr lang="en-US" dirty="0"/>
              <a:t>) – cup of coffee? </a:t>
            </a:r>
          </a:p>
          <a:p>
            <a:pPr lvl="1"/>
            <a:r>
              <a:rPr lang="en-US" dirty="0"/>
              <a:t>Supporters keep claiming it is imminent (‘singularity’)</a:t>
            </a:r>
          </a:p>
          <a:p>
            <a:pPr lvl="1"/>
            <a:r>
              <a:rPr lang="en-US" dirty="0"/>
              <a:t>AI successes are still in ‘weak/narrow AI’ </a:t>
            </a:r>
            <a:r>
              <a:rPr lang="mr-IN" dirty="0"/>
              <a:t>–</a:t>
            </a:r>
            <a:r>
              <a:rPr lang="en-US" dirty="0"/>
              <a:t> expert domains</a:t>
            </a:r>
          </a:p>
          <a:p>
            <a:pPr>
              <a:buFont typeface="+mj-ea"/>
              <a:buAutoNum type="circleNumDbPlain"/>
            </a:pPr>
            <a:r>
              <a:rPr lang="en-AU" dirty="0"/>
              <a:t>Split between two main </a:t>
            </a:r>
            <a:r>
              <a:rPr lang="en-AU" b="1" dirty="0"/>
              <a:t>schools of AI </a:t>
            </a:r>
            <a:r>
              <a:rPr lang="en-AU" dirty="0"/>
              <a:t>at that time</a:t>
            </a:r>
          </a:p>
          <a:p>
            <a:pPr lvl="1">
              <a:buFont typeface="Wingdings" charset="2"/>
              <a:buChar char="Ø"/>
            </a:pPr>
            <a:r>
              <a:rPr lang="en-AU" b="1" dirty="0"/>
              <a:t>Symbolic AI </a:t>
            </a:r>
            <a:r>
              <a:rPr lang="en-AU" dirty="0"/>
              <a:t>: rules (symbolic logic) manipulating symbols of real entities; suits high level language and logical tasks;</a:t>
            </a:r>
          </a:p>
          <a:p>
            <a:pPr lvl="2">
              <a:buFont typeface="Wingdings" charset="2"/>
              <a:buChar char="Ø"/>
            </a:pPr>
            <a:r>
              <a:rPr lang="en-AU" b="1" dirty="0"/>
              <a:t>Statistical AI</a:t>
            </a:r>
            <a:r>
              <a:rPr lang="en-AU" dirty="0"/>
              <a:t>: An intermediate stage more than a third paradigm?</a:t>
            </a:r>
          </a:p>
          <a:p>
            <a:pPr lvl="1">
              <a:buFont typeface="Wingdings" charset="2"/>
              <a:buChar char="Ø"/>
            </a:pPr>
            <a:r>
              <a:rPr lang="en-AU" b="1" dirty="0"/>
              <a:t>Sub-symbolic AI</a:t>
            </a:r>
            <a:r>
              <a:rPr lang="en-AU" dirty="0"/>
              <a:t>: simulations of neurons, with multiple inputs (weighted) resulting in one composite output which ‘fires’ once over a set threshold; suits ‘low level perceptual tasks’; now ‘</a:t>
            </a:r>
            <a:r>
              <a:rPr lang="en-AU" b="1" dirty="0"/>
              <a:t>machine learning</a:t>
            </a:r>
            <a:r>
              <a:rPr lang="en-AU" dirty="0"/>
              <a:t>’ (</a:t>
            </a:r>
            <a:r>
              <a:rPr lang="en-AU" b="1" dirty="0"/>
              <a:t>ML</a:t>
            </a:r>
            <a:r>
              <a:rPr lang="en-AU" dirty="0"/>
              <a:t>)</a:t>
            </a:r>
          </a:p>
          <a:p>
            <a:pPr lvl="1">
              <a:buFont typeface="Wingdings" charset="2"/>
              <a:buChar char="Ø"/>
            </a:pPr>
            <a:r>
              <a:rPr lang="en-AU" dirty="0"/>
              <a:t>Symbolic AI dominant until 90s, sub-symbolic (</a:t>
            </a:r>
            <a:r>
              <a:rPr lang="en-AU" b="1" dirty="0"/>
              <a:t>neural nets</a:t>
            </a:r>
            <a:r>
              <a:rPr lang="en-AU" dirty="0"/>
              <a:t>) since then.</a:t>
            </a:r>
          </a:p>
          <a:p>
            <a:pPr lvl="1">
              <a:buFont typeface="Wingdings" charset="2"/>
              <a:buChar char="Ø"/>
            </a:pPr>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4</a:t>
            </a:fld>
            <a:endParaRPr lang="en-US"/>
          </a:p>
        </p:txBody>
      </p:sp>
    </p:spTree>
    <p:extLst>
      <p:ext uri="{BB962C8B-B14F-4D97-AF65-F5344CB8AC3E}">
        <p14:creationId xmlns:p14="http://schemas.microsoft.com/office/powerpoint/2010/main" val="27691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2EDF83-3ED3-224F-8714-B2F122EB18B5}"/>
              </a:ext>
            </a:extLst>
          </p:cNvPr>
          <p:cNvSpPr>
            <a:spLocks noGrp="1"/>
          </p:cNvSpPr>
          <p:nvPr>
            <p:ph type="sldNum" sz="quarter" idx="12"/>
          </p:nvPr>
        </p:nvSpPr>
        <p:spPr/>
        <p:txBody>
          <a:bodyPr/>
          <a:lstStyle/>
          <a:p>
            <a:fld id="{A98671AC-BDD7-A749-B322-624F152115F7}" type="slidenum">
              <a:rPr lang="en-US" smtClean="0"/>
              <a:t>5</a:t>
            </a:fld>
            <a:endParaRPr lang="en-US"/>
          </a:p>
        </p:txBody>
      </p:sp>
      <p:sp>
        <p:nvSpPr>
          <p:cNvPr id="7" name="TextBox 6">
            <a:extLst>
              <a:ext uri="{FF2B5EF4-FFF2-40B4-BE49-F238E27FC236}">
                <a16:creationId xmlns:a16="http://schemas.microsoft.com/office/drawing/2014/main" id="{013A099F-F7B4-6A47-977B-3DD12ED608BC}"/>
              </a:ext>
            </a:extLst>
          </p:cNvPr>
          <p:cNvSpPr txBox="1"/>
          <p:nvPr/>
        </p:nvSpPr>
        <p:spPr>
          <a:xfrm>
            <a:off x="828675" y="500063"/>
            <a:ext cx="5990743" cy="461665"/>
          </a:xfrm>
          <a:prstGeom prst="rect">
            <a:avLst/>
          </a:prstGeom>
          <a:noFill/>
        </p:spPr>
        <p:txBody>
          <a:bodyPr wrap="none" rtlCol="0">
            <a:spAutoFit/>
          </a:bodyPr>
          <a:lstStyle/>
          <a:p>
            <a:r>
              <a:rPr lang="en-US" sz="2400" b="1" dirty="0"/>
              <a:t>3 AI paradigms  </a:t>
            </a:r>
            <a:r>
              <a:rPr lang="en-US" sz="2400" dirty="0"/>
              <a:t>(one of many diagrams)</a:t>
            </a:r>
          </a:p>
        </p:txBody>
      </p:sp>
      <p:pic>
        <p:nvPicPr>
          <p:cNvPr id="11" name="Picture 10">
            <a:extLst>
              <a:ext uri="{FF2B5EF4-FFF2-40B4-BE49-F238E27FC236}">
                <a16:creationId xmlns:a16="http://schemas.microsoft.com/office/drawing/2014/main" id="{46C89065-E5E0-574E-962E-2583B4642236}"/>
              </a:ext>
            </a:extLst>
          </p:cNvPr>
          <p:cNvPicPr>
            <a:picLocks noChangeAspect="1"/>
          </p:cNvPicPr>
          <p:nvPr/>
        </p:nvPicPr>
        <p:blipFill>
          <a:blip r:embed="rId2"/>
          <a:stretch>
            <a:fillRect/>
          </a:stretch>
        </p:blipFill>
        <p:spPr>
          <a:xfrm>
            <a:off x="714379" y="1108592"/>
            <a:ext cx="7986713" cy="5727994"/>
          </a:xfrm>
          <a:prstGeom prst="rect">
            <a:avLst/>
          </a:prstGeom>
        </p:spPr>
      </p:pic>
    </p:spTree>
    <p:extLst>
      <p:ext uri="{BB962C8B-B14F-4D97-AF65-F5344CB8AC3E}">
        <p14:creationId xmlns:p14="http://schemas.microsoft.com/office/powerpoint/2010/main" val="333193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Artificial intelligence: Brief history (2)</a:t>
            </a:r>
          </a:p>
        </p:txBody>
      </p:sp>
      <p:sp>
        <p:nvSpPr>
          <p:cNvPr id="3" name="Content Placeholder 2"/>
          <p:cNvSpPr>
            <a:spLocks noGrp="1"/>
          </p:cNvSpPr>
          <p:nvPr>
            <p:ph idx="1"/>
          </p:nvPr>
        </p:nvSpPr>
        <p:spPr>
          <a:xfrm>
            <a:off x="866441" y="2257425"/>
            <a:ext cx="7763208" cy="4471988"/>
          </a:xfrm>
        </p:spPr>
        <p:txBody>
          <a:bodyPr>
            <a:normAutofit fontScale="85000" lnSpcReduction="10000"/>
          </a:bodyPr>
          <a:lstStyle/>
          <a:p>
            <a:pPr>
              <a:buFont typeface="+mj-ea"/>
              <a:buAutoNum type="circleNumDbPlain" startAt="3"/>
            </a:pPr>
            <a:r>
              <a:rPr lang="en-US" sz="1900" b="1" dirty="0"/>
              <a:t>3 innovations </a:t>
            </a:r>
            <a:r>
              <a:rPr lang="en-US" sz="1900" dirty="0"/>
              <a:t>explain rise of </a:t>
            </a:r>
            <a:r>
              <a:rPr lang="en-US" sz="1900" b="1" dirty="0"/>
              <a:t>neural networks </a:t>
            </a:r>
            <a:r>
              <a:rPr lang="en-US" sz="1900" dirty="0"/>
              <a:t>since mid-1980s</a:t>
            </a:r>
          </a:p>
          <a:p>
            <a:pPr lvl="1"/>
            <a:r>
              <a:rPr lang="en-US" sz="1900" b="1" i="1" dirty="0"/>
              <a:t>New techniques  </a:t>
            </a:r>
            <a:r>
              <a:rPr lang="en-US" sz="1900" b="1" dirty="0"/>
              <a:t>– </a:t>
            </a:r>
            <a:r>
              <a:rPr lang="en-US" sz="1900" dirty="0"/>
              <a:t>Multi-layered </a:t>
            </a:r>
            <a:r>
              <a:rPr lang="en-US" sz="1900" b="1" dirty="0"/>
              <a:t>neural networks </a:t>
            </a:r>
            <a:r>
              <a:rPr lang="en-US" sz="1900" dirty="0"/>
              <a:t>+ ‘back propagation’ of fault, worked on more tasks; but no ability to explain results (now ML)</a:t>
            </a:r>
          </a:p>
          <a:p>
            <a:pPr lvl="1"/>
            <a:r>
              <a:rPr lang="en-US" sz="1900" b="1" i="1" dirty="0"/>
              <a:t>More processing </a:t>
            </a:r>
            <a:r>
              <a:rPr lang="en-US" sz="1900" dirty="0"/>
              <a:t>power – ‘Parallel distributed processing’ (90s) onward </a:t>
            </a:r>
          </a:p>
          <a:p>
            <a:pPr lvl="1"/>
            <a:r>
              <a:rPr lang="en-US" sz="1900" b="1" i="1" dirty="0"/>
              <a:t>Big data </a:t>
            </a:r>
            <a:r>
              <a:rPr lang="en-US" sz="1900" b="1" dirty="0"/>
              <a:t>– </a:t>
            </a:r>
            <a:r>
              <a:rPr lang="en-US" sz="1900" dirty="0"/>
              <a:t>enhanced by vast post-Internet (1995) data sources for  training sets, and real tasks;  made machine learning (ML) industrial scale </a:t>
            </a:r>
          </a:p>
          <a:p>
            <a:pPr marL="457200" indent="-457200">
              <a:buFont typeface="+mj-lt"/>
              <a:buAutoNum type="arabicPeriod" startAt="4"/>
            </a:pPr>
            <a:r>
              <a:rPr lang="en-US" sz="2100" b="1" dirty="0"/>
              <a:t>Landmarks</a:t>
            </a:r>
            <a:r>
              <a:rPr lang="en-US" sz="2100" dirty="0"/>
              <a:t> in neural networks and ML (most since 2010)</a:t>
            </a:r>
          </a:p>
          <a:p>
            <a:pPr lvl="1"/>
            <a:r>
              <a:rPr lang="en-US" sz="1900" dirty="0"/>
              <a:t>NOT 1997 IBM’s Deep Blue beat Kasparov at chess (brute force); 2011 IBM’s Watson won Jeopardy! (smart retrieval) </a:t>
            </a:r>
            <a:r>
              <a:rPr lang="mr-IN" sz="1900" dirty="0"/>
              <a:t>–</a:t>
            </a:r>
            <a:r>
              <a:rPr lang="en-US" sz="1900" dirty="0"/>
              <a:t> best known AI but minor effect</a:t>
            </a:r>
          </a:p>
          <a:p>
            <a:pPr lvl="1"/>
            <a:r>
              <a:rPr lang="en-US" sz="1900" dirty="0"/>
              <a:t>2012 Convolutional neural networks (</a:t>
            </a:r>
            <a:r>
              <a:rPr lang="en-US" sz="1900" dirty="0" err="1"/>
              <a:t>ConvNets</a:t>
            </a:r>
            <a:r>
              <a:rPr lang="en-US" sz="1900" dirty="0"/>
              <a:t>) won </a:t>
            </a:r>
            <a:r>
              <a:rPr lang="en-US" sz="1900" dirty="0" err="1"/>
              <a:t>ImageNet</a:t>
            </a:r>
            <a:r>
              <a:rPr lang="en-US" sz="1900" dirty="0"/>
              <a:t> competition, </a:t>
            </a:r>
            <a:r>
              <a:rPr lang="en-US" sz="1900" dirty="0" err="1"/>
              <a:t>revolutionised</a:t>
            </a:r>
            <a:r>
              <a:rPr lang="en-US" sz="1900" dirty="0"/>
              <a:t> </a:t>
            </a:r>
            <a:r>
              <a:rPr lang="en-US" sz="1900" b="1" dirty="0"/>
              <a:t>image recognition</a:t>
            </a:r>
          </a:p>
          <a:p>
            <a:pPr lvl="1"/>
            <a:r>
              <a:rPr lang="en-US" sz="1900" dirty="0"/>
              <a:t>2012 automated speech recognition using multiple deep neural nets –&gt; first great </a:t>
            </a:r>
            <a:r>
              <a:rPr lang="en-US" sz="1900" b="1" dirty="0"/>
              <a:t>natural language processing (NLP) </a:t>
            </a:r>
            <a:r>
              <a:rPr lang="en-US" sz="1900" dirty="0"/>
              <a:t>success </a:t>
            </a:r>
          </a:p>
          <a:p>
            <a:pPr lvl="1"/>
            <a:r>
              <a:rPr lang="en-US" sz="1900" dirty="0"/>
              <a:t>2016 ‘neural </a:t>
            </a:r>
            <a:r>
              <a:rPr lang="en-US" sz="1900" b="1" dirty="0"/>
              <a:t>machine translation</a:t>
            </a:r>
            <a:r>
              <a:rPr lang="en-US" sz="1900" dirty="0"/>
              <a:t>’ (Swiss) replaced Google, Microsoft </a:t>
            </a:r>
            <a:r>
              <a:rPr lang="en-US" sz="1900" dirty="0" err="1"/>
              <a:t>etc</a:t>
            </a:r>
            <a:endParaRPr lang="en-US" sz="1900" dirty="0"/>
          </a:p>
          <a:p>
            <a:pPr lvl="1"/>
            <a:endParaRPr lang="en-US" dirty="0"/>
          </a:p>
          <a:p>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6</a:t>
            </a:fld>
            <a:endParaRPr lang="en-US"/>
          </a:p>
        </p:txBody>
      </p:sp>
    </p:spTree>
    <p:extLst>
      <p:ext uri="{BB962C8B-B14F-4D97-AF65-F5344CB8AC3E}">
        <p14:creationId xmlns:p14="http://schemas.microsoft.com/office/powerpoint/2010/main" val="25047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Neural network with two hidden layers</a:t>
            </a:r>
            <a:br>
              <a:rPr lang="en-US" sz="2400" dirty="0"/>
            </a:br>
            <a:br>
              <a:rPr lang="en-US" sz="2400" dirty="0"/>
            </a:br>
            <a:r>
              <a:rPr lang="en-US" sz="1400" dirty="0"/>
              <a:t>(Figure by A </a:t>
            </a:r>
            <a:r>
              <a:rPr lang="en-US" sz="1400" dirty="0" err="1"/>
              <a:t>Dertat</a:t>
            </a:r>
            <a:r>
              <a:rPr lang="en-US" sz="1400" dirty="0"/>
              <a:t>, cited in Legg &amp; Bell, p10)</a:t>
            </a:r>
            <a:endParaRPr lang="en-US" sz="2400" dirty="0"/>
          </a:p>
        </p:txBody>
      </p:sp>
      <p:sp>
        <p:nvSpPr>
          <p:cNvPr id="4" name="Slide Number Placeholder 3"/>
          <p:cNvSpPr>
            <a:spLocks noGrp="1"/>
          </p:cNvSpPr>
          <p:nvPr>
            <p:ph type="sldNum" sz="quarter" idx="12"/>
          </p:nvPr>
        </p:nvSpPr>
        <p:spPr/>
        <p:txBody>
          <a:bodyPr/>
          <a:lstStyle/>
          <a:p>
            <a:fld id="{A98671AC-BDD7-A749-B322-624F152115F7}" type="slidenum">
              <a:rPr lang="en-US" smtClean="0"/>
              <a:t>7</a:t>
            </a:fld>
            <a:endParaRPr lang="en-US"/>
          </a:p>
        </p:txBody>
      </p:sp>
      <p:pic>
        <p:nvPicPr>
          <p:cNvPr id="11" name="Content Placeholder 10" descr="Neural Net.jpg"/>
          <p:cNvPicPr>
            <a:picLocks noGrp="1" noChangeAspect="1"/>
          </p:cNvPicPr>
          <p:nvPr>
            <p:ph idx="1"/>
          </p:nvPr>
        </p:nvPicPr>
        <p:blipFill>
          <a:blip r:embed="rId2">
            <a:extLst>
              <a:ext uri="{28A0092B-C50C-407E-A947-70E740481C1C}">
                <a14:useLocalDpi xmlns:a14="http://schemas.microsoft.com/office/drawing/2010/main" val="0"/>
              </a:ext>
            </a:extLst>
          </a:blip>
          <a:srcRect t="119" b="119"/>
          <a:stretch>
            <a:fillRect/>
          </a:stretch>
        </p:blipFill>
        <p:spPr>
          <a:xfrm>
            <a:off x="613577" y="2210469"/>
            <a:ext cx="6693670" cy="3881987"/>
          </a:xfrm>
        </p:spPr>
      </p:pic>
      <p:sp>
        <p:nvSpPr>
          <p:cNvPr id="3" name="TextBox 2">
            <a:extLst>
              <a:ext uri="{FF2B5EF4-FFF2-40B4-BE49-F238E27FC236}">
                <a16:creationId xmlns:a16="http://schemas.microsoft.com/office/drawing/2014/main" id="{7FB4ACA1-FE5A-C74D-92E5-F63FCEF4AAED}"/>
              </a:ext>
            </a:extLst>
          </p:cNvPr>
          <p:cNvSpPr txBox="1"/>
          <p:nvPr/>
        </p:nvSpPr>
        <p:spPr>
          <a:xfrm>
            <a:off x="510363" y="6092456"/>
            <a:ext cx="2217274" cy="369332"/>
          </a:xfrm>
          <a:prstGeom prst="rect">
            <a:avLst/>
          </a:prstGeom>
          <a:noFill/>
        </p:spPr>
        <p:txBody>
          <a:bodyPr wrap="none" rtlCol="0">
            <a:spAutoFit/>
          </a:bodyPr>
          <a:lstStyle/>
          <a:p>
            <a:r>
              <a:rPr lang="en-US" dirty="0"/>
              <a:t>Inputs are weighted</a:t>
            </a:r>
          </a:p>
        </p:txBody>
      </p:sp>
      <p:sp>
        <p:nvSpPr>
          <p:cNvPr id="5" name="TextBox 4">
            <a:extLst>
              <a:ext uri="{FF2B5EF4-FFF2-40B4-BE49-F238E27FC236}">
                <a16:creationId xmlns:a16="http://schemas.microsoft.com/office/drawing/2014/main" id="{60C111BE-FE85-8249-A3F7-75C3F4DD7234}"/>
              </a:ext>
            </a:extLst>
          </p:cNvPr>
          <p:cNvSpPr txBox="1"/>
          <p:nvPr/>
        </p:nvSpPr>
        <p:spPr>
          <a:xfrm>
            <a:off x="4257160" y="6092456"/>
            <a:ext cx="3853940" cy="369332"/>
          </a:xfrm>
          <a:prstGeom prst="rect">
            <a:avLst/>
          </a:prstGeom>
          <a:noFill/>
        </p:spPr>
        <p:txBody>
          <a:bodyPr wrap="none" rtlCol="0">
            <a:spAutoFit/>
          </a:bodyPr>
          <a:lstStyle/>
          <a:p>
            <a:r>
              <a:rPr lang="en-US" dirty="0"/>
              <a:t>Outputs ‘fire’ if exceed set threshold</a:t>
            </a:r>
          </a:p>
        </p:txBody>
      </p:sp>
    </p:spTree>
    <p:extLst>
      <p:ext uri="{BB962C8B-B14F-4D97-AF65-F5344CB8AC3E}">
        <p14:creationId xmlns:p14="http://schemas.microsoft.com/office/powerpoint/2010/main" val="186361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References – Introductions</a:t>
            </a:r>
          </a:p>
        </p:txBody>
      </p:sp>
      <p:sp>
        <p:nvSpPr>
          <p:cNvPr id="7" name="Content Placeholder 6"/>
          <p:cNvSpPr>
            <a:spLocks noGrp="1"/>
          </p:cNvSpPr>
          <p:nvPr>
            <p:ph idx="1"/>
          </p:nvPr>
        </p:nvSpPr>
        <p:spPr/>
        <p:txBody>
          <a:bodyPr>
            <a:normAutofit fontScale="92500" lnSpcReduction="20000"/>
          </a:bodyPr>
          <a:lstStyle/>
          <a:p>
            <a:pPr lvl="0"/>
            <a:r>
              <a:rPr lang="en-US" dirty="0"/>
              <a:t>Greenleaf &amp; Chung </a:t>
            </a:r>
            <a:r>
              <a:rPr lang="en-US" dirty="0">
                <a:hlinkClick r:id="rId2"/>
              </a:rPr>
              <a:t>Readings on AI and on 'AI &amp; Law'</a:t>
            </a:r>
            <a:endParaRPr lang="en-AU" b="1" dirty="0"/>
          </a:p>
          <a:p>
            <a:pPr lvl="0"/>
            <a:r>
              <a:rPr lang="en-AU" b="1" dirty="0"/>
              <a:t>Introductions to AI</a:t>
            </a:r>
          </a:p>
          <a:p>
            <a:pPr lvl="1"/>
            <a:r>
              <a:rPr lang="en-AU" dirty="0"/>
              <a:t>Melanie Mitchell </a:t>
            </a:r>
            <a:r>
              <a:rPr lang="en-AU" i="1" dirty="0"/>
              <a:t>Artificial Intelligence – A Guide for Thinking </a:t>
            </a:r>
            <a:r>
              <a:rPr lang="en-AU" dirty="0"/>
              <a:t>Humans (Pelican</a:t>
            </a:r>
            <a:r>
              <a:rPr lang="en-AU" i="1" dirty="0"/>
              <a:t> </a:t>
            </a:r>
            <a:r>
              <a:rPr lang="en-AU" dirty="0"/>
              <a:t>2019)</a:t>
            </a:r>
          </a:p>
          <a:p>
            <a:pPr lvl="1"/>
            <a:r>
              <a:rPr lang="en-AU" dirty="0"/>
              <a:t>Margaret </a:t>
            </a:r>
            <a:r>
              <a:rPr lang="en-AU" dirty="0" err="1"/>
              <a:t>Boden</a:t>
            </a:r>
            <a:r>
              <a:rPr lang="en-AU" dirty="0"/>
              <a:t> </a:t>
            </a:r>
            <a:r>
              <a:rPr lang="en-AU" i="1" dirty="0"/>
              <a:t>Artificial Intelligence – A Very Short Introduction</a:t>
            </a:r>
            <a:r>
              <a:rPr lang="en-AU" dirty="0"/>
              <a:t> (OUP 2016)</a:t>
            </a:r>
          </a:p>
          <a:p>
            <a:r>
              <a:rPr lang="en-US" b="1" dirty="0"/>
              <a:t>AI and law</a:t>
            </a:r>
          </a:p>
          <a:p>
            <a:pPr lvl="1"/>
            <a:r>
              <a:rPr lang="en-AU" dirty="0"/>
              <a:t>Kevin Ashley </a:t>
            </a:r>
            <a:r>
              <a:rPr lang="en-AU" i="1" dirty="0"/>
              <a:t>Artificial Intelligence and Legal Analytics</a:t>
            </a:r>
            <a:r>
              <a:rPr lang="en-AU" dirty="0"/>
              <a:t> (Cambridge, 2017) – emphasis on case-based reasoning</a:t>
            </a:r>
          </a:p>
          <a:p>
            <a:pPr lvl="1"/>
            <a:r>
              <a:rPr lang="en-AU" dirty="0"/>
              <a:t>Michael Legg &amp; Felicity Bell </a:t>
            </a:r>
            <a:r>
              <a:rPr lang="en-AU" i="1" dirty="0"/>
              <a:t>Artificial Intelligence and the Legal Profession: A Primer</a:t>
            </a:r>
            <a:r>
              <a:rPr lang="en-AU" dirty="0"/>
              <a:t> (</a:t>
            </a:r>
            <a:r>
              <a:rPr lang="en-AU" dirty="0" err="1"/>
              <a:t>flipstream</a:t>
            </a:r>
            <a:r>
              <a:rPr lang="en-AU" dirty="0"/>
              <a:t>, UNSW Faculty of Law, 2018)</a:t>
            </a:r>
            <a:endParaRPr lang="en-US" dirty="0"/>
          </a:p>
          <a:p>
            <a:r>
              <a:rPr lang="en-AU" b="1" dirty="0"/>
              <a:t>Textbook on AI techniques</a:t>
            </a:r>
            <a:r>
              <a:rPr lang="en-AU" dirty="0"/>
              <a:t> (advanced)</a:t>
            </a:r>
          </a:p>
          <a:p>
            <a:pPr lvl="1"/>
            <a:r>
              <a:rPr lang="en-AU" dirty="0"/>
              <a:t>S Russell and P </a:t>
            </a:r>
            <a:r>
              <a:rPr lang="en-AU" dirty="0" err="1"/>
              <a:t>Norvig</a:t>
            </a:r>
            <a:r>
              <a:rPr lang="en-AU" dirty="0"/>
              <a:t> </a:t>
            </a:r>
            <a:r>
              <a:rPr lang="en-AU" i="1" dirty="0"/>
              <a:t>Artificial Intelligence: A Modern Approach </a:t>
            </a:r>
            <a:r>
              <a:rPr lang="en-AU" dirty="0"/>
              <a:t>(3</a:t>
            </a:r>
            <a:r>
              <a:rPr lang="en-AU" baseline="30000" dirty="0"/>
              <a:t>rd</a:t>
            </a:r>
            <a:r>
              <a:rPr lang="en-AU" dirty="0"/>
              <a:t> Ed) (Pearson, 2016) (</a:t>
            </a:r>
            <a:r>
              <a:rPr lang="en-AU" dirty="0" err="1"/>
              <a:t>Ch</a:t>
            </a:r>
            <a:r>
              <a:rPr lang="en-AU" dirty="0"/>
              <a:t> 1 is an introduction; final chapter also valuable)</a:t>
            </a:r>
          </a:p>
        </p:txBody>
      </p:sp>
      <p:sp>
        <p:nvSpPr>
          <p:cNvPr id="5" name="Slide Number Placeholder 4"/>
          <p:cNvSpPr>
            <a:spLocks noGrp="1"/>
          </p:cNvSpPr>
          <p:nvPr>
            <p:ph type="sldNum" sz="quarter" idx="12"/>
          </p:nvPr>
        </p:nvSpPr>
        <p:spPr/>
        <p:txBody>
          <a:bodyPr/>
          <a:lstStyle/>
          <a:p>
            <a:fld id="{A98671AC-BDD7-A749-B322-624F152115F7}" type="slidenum">
              <a:rPr lang="en-US" smtClean="0"/>
              <a:t>8</a:t>
            </a:fld>
            <a:endParaRPr lang="en-US"/>
          </a:p>
        </p:txBody>
      </p:sp>
    </p:spTree>
    <p:extLst>
      <p:ext uri="{BB962C8B-B14F-4D97-AF65-F5344CB8AC3E}">
        <p14:creationId xmlns:p14="http://schemas.microsoft.com/office/powerpoint/2010/main" val="25011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371B-3CDF-EB46-B656-3DF02BF599BC}"/>
              </a:ext>
            </a:extLst>
          </p:cNvPr>
          <p:cNvSpPr>
            <a:spLocks noGrp="1"/>
          </p:cNvSpPr>
          <p:nvPr>
            <p:ph type="title"/>
          </p:nvPr>
        </p:nvSpPr>
        <p:spPr/>
        <p:txBody>
          <a:bodyPr>
            <a:normAutofit fontScale="90000"/>
          </a:bodyPr>
          <a:lstStyle/>
          <a:p>
            <a:pPr algn="ctr"/>
            <a:r>
              <a:rPr lang="en-US" dirty="0" err="1"/>
              <a:t>DataLex</a:t>
            </a:r>
            <a:r>
              <a:rPr lang="en-US" dirty="0"/>
              <a:t> &amp; </a:t>
            </a:r>
            <a:r>
              <a:rPr lang="en-US" dirty="0" err="1"/>
              <a:t>AustLII</a:t>
            </a:r>
            <a:r>
              <a:rPr lang="en-US" dirty="0"/>
              <a:t> – </a:t>
            </a:r>
            <a:br>
              <a:rPr lang="en-US" dirty="0"/>
            </a:br>
            <a:r>
              <a:rPr lang="en-US" dirty="0"/>
              <a:t>From ‘expert systems’ to ‘Rules as Code’ </a:t>
            </a:r>
          </a:p>
        </p:txBody>
      </p:sp>
      <p:sp>
        <p:nvSpPr>
          <p:cNvPr id="4" name="Content Placeholder 3">
            <a:extLst>
              <a:ext uri="{FF2B5EF4-FFF2-40B4-BE49-F238E27FC236}">
                <a16:creationId xmlns:a16="http://schemas.microsoft.com/office/drawing/2014/main" id="{A1F2D383-BF9A-674F-9DA3-419F56BA49D9}"/>
              </a:ext>
            </a:extLst>
          </p:cNvPr>
          <p:cNvSpPr>
            <a:spLocks noGrp="1"/>
          </p:cNvSpPr>
          <p:nvPr>
            <p:ph idx="1"/>
          </p:nvPr>
        </p:nvSpPr>
        <p:spPr>
          <a:xfrm>
            <a:off x="866441" y="2328863"/>
            <a:ext cx="7748922" cy="4229100"/>
          </a:xfrm>
        </p:spPr>
        <p:txBody>
          <a:bodyPr>
            <a:normAutofit/>
          </a:bodyPr>
          <a:lstStyle/>
          <a:p>
            <a:pPr>
              <a:lnSpc>
                <a:spcPct val="120000"/>
              </a:lnSpc>
            </a:pPr>
            <a:r>
              <a:rPr lang="en-US" sz="1500" dirty="0" err="1"/>
              <a:t>DataLex</a:t>
            </a:r>
            <a:r>
              <a:rPr lang="en-US" sz="1500" dirty="0"/>
              <a:t> Project (1984–) predates </a:t>
            </a:r>
            <a:r>
              <a:rPr lang="en-US" sz="1500" dirty="0" err="1"/>
              <a:t>AustLII</a:t>
            </a:r>
            <a:r>
              <a:rPr lang="en-US" sz="1500" dirty="0"/>
              <a:t> (1995 –)</a:t>
            </a:r>
          </a:p>
          <a:p>
            <a:pPr lvl="1">
              <a:lnSpc>
                <a:spcPct val="120000"/>
              </a:lnSpc>
            </a:pPr>
            <a:r>
              <a:rPr lang="en-US" sz="1300" dirty="0"/>
              <a:t>Developed AI tools for law in the pre-Internet  ‘expert systems’ era</a:t>
            </a:r>
          </a:p>
          <a:p>
            <a:pPr>
              <a:lnSpc>
                <a:spcPct val="120000"/>
              </a:lnSpc>
            </a:pPr>
            <a:r>
              <a:rPr lang="en-US" sz="1500" dirty="0"/>
              <a:t>New </a:t>
            </a:r>
            <a:r>
              <a:rPr lang="en-US" sz="1500" dirty="0" err="1"/>
              <a:t>DataLex</a:t>
            </a:r>
            <a:r>
              <a:rPr lang="en-US" sz="1500" dirty="0"/>
              <a:t> Project (2017-) is </a:t>
            </a:r>
            <a:r>
              <a:rPr lang="en-US" sz="1500" dirty="0" err="1"/>
              <a:t>AustLII’s</a:t>
            </a:r>
            <a:r>
              <a:rPr lang="en-US" sz="1500" dirty="0"/>
              <a:t> future role in AI: ‘Rules as Code’</a:t>
            </a:r>
          </a:p>
          <a:p>
            <a:pPr lvl="1">
              <a:lnSpc>
                <a:spcPct val="120000"/>
              </a:lnSpc>
            </a:pPr>
            <a:r>
              <a:rPr lang="en-US" sz="1350" dirty="0"/>
              <a:t>Further developing </a:t>
            </a:r>
            <a:r>
              <a:rPr lang="en-US" sz="1350" dirty="0" err="1"/>
              <a:t>DataLex</a:t>
            </a:r>
            <a:r>
              <a:rPr lang="en-US" sz="1350" dirty="0"/>
              <a:t> inferencing tools to build legal KBs</a:t>
            </a:r>
          </a:p>
          <a:p>
            <a:pPr lvl="1">
              <a:lnSpc>
                <a:spcPct val="120000"/>
              </a:lnSpc>
            </a:pPr>
            <a:r>
              <a:rPr lang="en-US" sz="1350" dirty="0"/>
              <a:t>Integrating these tools  with all forms of content on </a:t>
            </a:r>
            <a:r>
              <a:rPr lang="en-US" sz="1350" dirty="0" err="1"/>
              <a:t>AustLII</a:t>
            </a:r>
            <a:r>
              <a:rPr lang="en-US" sz="1350" dirty="0"/>
              <a:t> </a:t>
            </a:r>
          </a:p>
          <a:p>
            <a:pPr lvl="1">
              <a:lnSpc>
                <a:spcPct val="120000"/>
              </a:lnSpc>
            </a:pPr>
            <a:r>
              <a:rPr lang="en-US" sz="1350" dirty="0"/>
              <a:t>Assisting users to build and maintain sustainable free legal advisory systems</a:t>
            </a:r>
          </a:p>
          <a:p>
            <a:pPr lvl="1">
              <a:lnSpc>
                <a:spcPct val="120000"/>
              </a:lnSpc>
            </a:pPr>
            <a:r>
              <a:rPr lang="en-US" sz="1350" dirty="0"/>
              <a:t>Providing ‘AI infrastructure’, rather than directly building applications</a:t>
            </a:r>
          </a:p>
          <a:p>
            <a:pPr>
              <a:lnSpc>
                <a:spcPct val="120000"/>
              </a:lnSpc>
            </a:pPr>
            <a:r>
              <a:rPr lang="en-US" sz="1500" dirty="0"/>
              <a:t>The </a:t>
            </a:r>
            <a:r>
              <a:rPr lang="en-US" sz="1500" dirty="0">
                <a:hlinkClick r:id="rId2"/>
              </a:rPr>
              <a:t>DataLex Community </a:t>
            </a:r>
            <a:r>
              <a:rPr lang="en-US" sz="1500" dirty="0"/>
              <a:t>is part of </a:t>
            </a:r>
            <a:r>
              <a:rPr lang="en-US" sz="1500" dirty="0" err="1"/>
              <a:t>AustLII</a:t>
            </a:r>
            <a:r>
              <a:rPr lang="en-US" sz="1500" dirty="0"/>
              <a:t> Communities</a:t>
            </a:r>
          </a:p>
          <a:p>
            <a:pPr lvl="1">
              <a:lnSpc>
                <a:spcPct val="120000"/>
              </a:lnSpc>
            </a:pPr>
            <a:r>
              <a:rPr lang="en-US" sz="1350" dirty="0"/>
              <a:t>Location of most </a:t>
            </a:r>
            <a:r>
              <a:rPr lang="en-US" sz="1350" b="1" dirty="0"/>
              <a:t>resources</a:t>
            </a:r>
            <a:r>
              <a:rPr lang="en-US" sz="1350" dirty="0"/>
              <a:t> used in this course</a:t>
            </a:r>
          </a:p>
          <a:p>
            <a:pPr lvl="1">
              <a:lnSpc>
                <a:spcPct val="120000"/>
              </a:lnSpc>
            </a:pPr>
            <a:r>
              <a:rPr lang="en-US" sz="1350" dirty="0"/>
              <a:t>Start with a </a:t>
            </a:r>
            <a:r>
              <a:rPr lang="en-US" sz="1350" b="1" dirty="0"/>
              <a:t>quick demonstration </a:t>
            </a:r>
            <a:r>
              <a:rPr lang="en-US" sz="1350" dirty="0"/>
              <a:t>of what we are aiming to do today: </a:t>
            </a:r>
            <a:r>
              <a:rPr lang="en-US" sz="1350" b="1" dirty="0">
                <a:hlinkClick r:id="rId3"/>
              </a:rPr>
              <a:t>ELECTKB</a:t>
            </a:r>
            <a:endParaRPr lang="en-US" sz="1350" b="1" dirty="0"/>
          </a:p>
          <a:p>
            <a:pPr lvl="1">
              <a:lnSpc>
                <a:spcPct val="120000"/>
              </a:lnSpc>
            </a:pPr>
            <a:r>
              <a:rPr lang="en-US" sz="1350" dirty="0"/>
              <a:t>After today, you can develop and test </a:t>
            </a:r>
            <a:r>
              <a:rPr lang="en-US" sz="1350" b="1" dirty="0"/>
              <a:t>your own apps </a:t>
            </a:r>
            <a:r>
              <a:rPr lang="en-US" sz="1350" dirty="0"/>
              <a:t>with any of these features</a:t>
            </a:r>
          </a:p>
          <a:p>
            <a:pPr lvl="1">
              <a:lnSpc>
                <a:spcPct val="120000"/>
              </a:lnSpc>
            </a:pPr>
            <a:endParaRPr lang="en-US" sz="1350" dirty="0"/>
          </a:p>
          <a:p>
            <a:endParaRPr lang="en-US" dirty="0"/>
          </a:p>
        </p:txBody>
      </p:sp>
      <p:sp>
        <p:nvSpPr>
          <p:cNvPr id="5" name="Slide Number Placeholder 4">
            <a:extLst>
              <a:ext uri="{FF2B5EF4-FFF2-40B4-BE49-F238E27FC236}">
                <a16:creationId xmlns:a16="http://schemas.microsoft.com/office/drawing/2014/main" id="{B60B5910-22CA-7E48-A11D-93071F81CCD2}"/>
              </a:ext>
            </a:extLst>
          </p:cNvPr>
          <p:cNvSpPr>
            <a:spLocks noGrp="1"/>
          </p:cNvSpPr>
          <p:nvPr>
            <p:ph type="sldNum" sz="quarter" idx="12"/>
          </p:nvPr>
        </p:nvSpPr>
        <p:spPr/>
        <p:txBody>
          <a:bodyPr/>
          <a:lstStyle/>
          <a:p>
            <a:fld id="{A98671AC-BDD7-A749-B322-624F152115F7}" type="slidenum">
              <a:rPr lang="en-US" smtClean="0"/>
              <a:t>9</a:t>
            </a:fld>
            <a:endParaRPr lang="en-US" dirty="0"/>
          </a:p>
        </p:txBody>
      </p:sp>
    </p:spTree>
    <p:extLst>
      <p:ext uri="{BB962C8B-B14F-4D97-AF65-F5344CB8AC3E}">
        <p14:creationId xmlns:p14="http://schemas.microsoft.com/office/powerpoint/2010/main" val="964464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3662</Words>
  <Application>Microsoft Macintosh PowerPoint</Application>
  <PresentationFormat>On-screen Show (4:3)</PresentationFormat>
  <Paragraphs>320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Georgia</vt:lpstr>
      <vt:lpstr>Wingdings</vt:lpstr>
      <vt:lpstr>Wingdings 3</vt:lpstr>
      <vt:lpstr>Ion Boardroom</vt:lpstr>
      <vt:lpstr>Today’s programme </vt:lpstr>
      <vt:lpstr>Coding Legal Apps An introduction to rule-based AI in law </vt:lpstr>
      <vt:lpstr>Aims</vt:lpstr>
      <vt:lpstr>Artificial intelligence: Brief history </vt:lpstr>
      <vt:lpstr>PowerPoint Presentation</vt:lpstr>
      <vt:lpstr>Artificial intelligence: Brief history (2)</vt:lpstr>
      <vt:lpstr>Neural network with two hidden layers  (Figure by A Dertat, cited in Legg &amp; Bell, p10)</vt:lpstr>
      <vt:lpstr>References – Introductions</vt:lpstr>
      <vt:lpstr>DataLex &amp; AustLII –  From ‘expert systems’ to ‘Rules as Code’ </vt:lpstr>
      <vt:lpstr>DataLex ‘ElectKB’ demo</vt:lpstr>
      <vt:lpstr>15 principles for sustainable legal apps</vt:lpstr>
      <vt:lpstr>Summary: 15 principles for sustainable legal app development</vt:lpstr>
      <vt:lpstr>1. Law is not  ‘just another problem domain’ </vt:lpstr>
      <vt:lpstr>3. No AI tool suits all types of problems </vt:lpstr>
      <vt:lpstr>Eg Machine learning [ML] is rarely relevant to legal advice / decision support systems</vt:lpstr>
      <vt:lpstr>Implications of Grupp’s arguments</vt:lpstr>
      <vt:lpstr>6. User organisations should maintain their own knowledge-bases </vt:lpstr>
      <vt:lpstr>7. Use declarative knowledge representations where possible </vt:lpstr>
      <vt:lpstr>‘Goaltest’ – An abstract set of rules </vt:lpstr>
      <vt:lpstr>Exercise: Backward and forward chaining rules </vt:lpstr>
      <vt:lpstr>11. Inferencing is not enough for decision support </vt:lpstr>
      <vt:lpstr>13. Legal expertise can and should be captured by multiple means </vt:lpstr>
      <vt:lpstr>The DataLex system</vt:lpstr>
      <vt:lpstr>Building a DataLex test app (1) Getting started with one simple rule</vt:lpstr>
      <vt:lpstr>Structure and nature of existing rules</vt:lpstr>
      <vt:lpstr>Example: s 114, Patents Act 1990</vt:lpstr>
      <vt:lpstr>Example: s 114, Patents Act 1990</vt:lpstr>
      <vt:lpstr> Building a DataLex test app (2) Using debugging  tools (DataLex Manual part 2.5) </vt:lpstr>
      <vt:lpstr>Building a DataLex test app (3) Adding some extra features</vt:lpstr>
      <vt:lpstr>Building a DataLex test app (4) The ylegis pre-processor  [Optional] </vt:lpstr>
      <vt:lpstr>Document Assembly</vt:lpstr>
      <vt:lpstr>Chatbots</vt:lpstr>
      <vt:lpstr>What can you do next with DataLex? </vt:lpstr>
      <vt:lpstr>DataLex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we start …</dc:title>
  <dc:creator>Philip Chung</dc:creator>
  <cp:lastModifiedBy>Microsoft Office User</cp:lastModifiedBy>
  <cp:revision>14</cp:revision>
  <cp:lastPrinted>2021-11-29T02:20:49Z</cp:lastPrinted>
  <dcterms:created xsi:type="dcterms:W3CDTF">2021-11-26T10:43:44Z</dcterms:created>
  <dcterms:modified xsi:type="dcterms:W3CDTF">2021-11-29T02:20:51Z</dcterms:modified>
</cp:coreProperties>
</file>