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257" r:id="rId2"/>
    <p:sldId id="258" r:id="rId3"/>
    <p:sldId id="259" r:id="rId4"/>
    <p:sldId id="416" r:id="rId5"/>
    <p:sldId id="417" r:id="rId6"/>
    <p:sldId id="418" r:id="rId7"/>
    <p:sldId id="263" r:id="rId8"/>
    <p:sldId id="419" r:id="rId9"/>
    <p:sldId id="267" r:id="rId10"/>
    <p:sldId id="268" r:id="rId11"/>
    <p:sldId id="270" r:id="rId12"/>
    <p:sldId id="271" r:id="rId13"/>
    <p:sldId id="591" r:id="rId14"/>
    <p:sldId id="273" r:id="rId15"/>
    <p:sldId id="274" r:id="rId16"/>
    <p:sldId id="277" r:id="rId17"/>
    <p:sldId id="275" r:id="rId18"/>
    <p:sldId id="592" r:id="rId19"/>
    <p:sldId id="276" r:id="rId20"/>
    <p:sldId id="278" r:id="rId21"/>
    <p:sldId id="279" r:id="rId22"/>
    <p:sldId id="280" r:id="rId23"/>
    <p:sldId id="281" r:id="rId24"/>
    <p:sldId id="593" r:id="rId25"/>
    <p:sldId id="594" r:id="rId26"/>
    <p:sldId id="283" r:id="rId27"/>
    <p:sldId id="284" r:id="rId28"/>
    <p:sldId id="285" r:id="rId29"/>
    <p:sldId id="375" r:id="rId30"/>
    <p:sldId id="287" r:id="rId31"/>
    <p:sldId id="412" r:id="rId32"/>
    <p:sldId id="289" r:id="rId33"/>
    <p:sldId id="290" r:id="rId34"/>
    <p:sldId id="376" r:id="rId35"/>
    <p:sldId id="293" r:id="rId36"/>
    <p:sldId id="294" r:id="rId37"/>
    <p:sldId id="341" r:id="rId38"/>
    <p:sldId id="295" r:id="rId39"/>
    <p:sldId id="296" r:id="rId40"/>
    <p:sldId id="297" r:id="rId41"/>
    <p:sldId id="298" r:id="rId42"/>
    <p:sldId id="299" r:id="rId43"/>
    <p:sldId id="300" r:id="rId44"/>
    <p:sldId id="342"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3"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197"/>
    <p:restoredTop sz="94734"/>
  </p:normalViewPr>
  <p:slideViewPr>
    <p:cSldViewPr snapToGrid="0" snapToObjects="1">
      <p:cViewPr>
        <p:scale>
          <a:sx n="135" d="100"/>
          <a:sy n="135" d="100"/>
        </p:scale>
        <p:origin x="-2488"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E07613-2E5B-954A-9485-B112BD859E5D}" type="datetimeFigureOut">
              <a:rPr lang="en-US" smtClean="0"/>
              <a:t>3/2/22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78EB4E-BAD3-1A47-ADF4-D24476637AC3}" type="slidenum">
              <a:rPr lang="en-US" smtClean="0"/>
              <a:t>‹#›</a:t>
            </a:fld>
            <a:endParaRPr lang="en-US"/>
          </a:p>
        </p:txBody>
      </p:sp>
    </p:spTree>
    <p:extLst>
      <p:ext uri="{BB962C8B-B14F-4D97-AF65-F5344CB8AC3E}">
        <p14:creationId xmlns:p14="http://schemas.microsoft.com/office/powerpoint/2010/main" val="87017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F19EB-EFC4-1E4D-8462-AB15238A06EC}" type="datetimeFigureOut">
              <a:rPr lang="en-US" smtClean="0"/>
              <a:t>3/2/22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32F1-5242-C34C-BBE7-5C5D6E99557E}" type="slidenum">
              <a:rPr lang="en-US" smtClean="0"/>
              <a:t>‹#›</a:t>
            </a:fld>
            <a:endParaRPr lang="en-US"/>
          </a:p>
        </p:txBody>
      </p:sp>
    </p:spTree>
    <p:extLst>
      <p:ext uri="{BB962C8B-B14F-4D97-AF65-F5344CB8AC3E}">
        <p14:creationId xmlns:p14="http://schemas.microsoft.com/office/powerpoint/2010/main" val="672171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t>103 countries now have data privacy laws, as at 30 May 2014.</a:t>
            </a:r>
          </a:p>
          <a:p>
            <a:pPr>
              <a:defRPr/>
            </a:pPr>
            <a:endParaRPr lang="en-US" sz="1600" dirty="0"/>
          </a:p>
          <a:p>
            <a:pPr>
              <a:defRPr/>
            </a:pPr>
            <a:r>
              <a:rPr lang="en-US" sz="1600" dirty="0"/>
              <a:t>These laws can be best explained graphically …</a:t>
            </a:r>
          </a:p>
          <a:p>
            <a:pPr>
              <a:defRPr/>
            </a:pPr>
            <a:r>
              <a:rPr lang="en-US" sz="1600" dirty="0"/>
              <a:t>[SKIP THE REST OF THIS SLIDE]</a:t>
            </a:r>
          </a:p>
        </p:txBody>
      </p:sp>
      <p:sp>
        <p:nvSpPr>
          <p:cNvPr id="4" name="Slide Number Placeholder 3"/>
          <p:cNvSpPr>
            <a:spLocks noGrp="1"/>
          </p:cNvSpPr>
          <p:nvPr>
            <p:ph type="sldNum" sz="quarter" idx="5"/>
          </p:nvPr>
        </p:nvSpPr>
        <p:spPr/>
        <p:txBody>
          <a:bodyPr/>
          <a:lstStyle/>
          <a:p>
            <a:pPr>
              <a:defRPr/>
            </a:pPr>
            <a:fld id="{D031F827-1590-D14C-A943-D7878977CB5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t>These are the 10 ‘European’ standards on which the comparisons were made. There is not time to discuss them.</a:t>
            </a:r>
          </a:p>
          <a:p>
            <a:pPr>
              <a:defRPr/>
            </a:pPr>
            <a:endParaRPr lang="en-US" sz="1600" dirty="0"/>
          </a:p>
          <a:p>
            <a:pPr>
              <a:defRPr/>
            </a:pPr>
            <a:r>
              <a:rPr lang="en-US" sz="1600" dirty="0"/>
              <a:t>Data export restrictions based on the ‘adequacy’ of the law of the recipient country are not limited to the EU, or Europe. Data export issues are now multi-directional, and global.</a:t>
            </a:r>
          </a:p>
          <a:p>
            <a:pPr>
              <a:defRPr/>
            </a:pPr>
            <a:endParaRPr lang="en-US" sz="1600" dirty="0"/>
          </a:p>
          <a:p>
            <a:pPr>
              <a:defRPr/>
            </a:pPr>
            <a:r>
              <a:rPr lang="en-US" sz="1600" dirty="0"/>
              <a:t>The big issue in global data privacy now is the USA’s attempts  – in the OECD, Council of Europe, APEC, Trans-Pacific-Partnership and elsewhere – to stop export limitation laws. From the US perspective, it does not matter how strong domestic laws are, provided personal data is free to be exported to the USA.</a:t>
            </a:r>
          </a:p>
          <a:p>
            <a:pPr>
              <a:defRPr/>
            </a:pPr>
            <a:endParaRPr lang="en-US" sz="1600" dirty="0"/>
          </a:p>
        </p:txBody>
      </p:sp>
      <p:sp>
        <p:nvSpPr>
          <p:cNvPr id="4" name="Slide Number Placeholder 3"/>
          <p:cNvSpPr>
            <a:spLocks noGrp="1"/>
          </p:cNvSpPr>
          <p:nvPr>
            <p:ph type="sldNum" sz="quarter" idx="5"/>
          </p:nvPr>
        </p:nvSpPr>
        <p:spPr/>
        <p:txBody>
          <a:bodyPr/>
          <a:lstStyle/>
          <a:p>
            <a:pPr>
              <a:defRPr/>
            </a:pPr>
            <a:fld id="{4D2600B8-C837-714D-B189-4DFAC7843B9C}"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Europe, you start with Regional structures, –&gt; top down</a:t>
            </a:r>
          </a:p>
          <a:p>
            <a:r>
              <a:rPr lang="en-US" dirty="0"/>
              <a:t>In Asia, you start with </a:t>
            </a:r>
            <a:r>
              <a:rPr lang="en-US" dirty="0" err="1"/>
              <a:t>Natonal</a:t>
            </a:r>
            <a:r>
              <a:rPr lang="en-US" baseline="0" dirty="0"/>
              <a:t> structure –&gt; bottom up</a:t>
            </a:r>
            <a:endParaRPr lang="en-US" dirty="0"/>
          </a:p>
        </p:txBody>
      </p:sp>
      <p:sp>
        <p:nvSpPr>
          <p:cNvPr id="4" name="Slide Number Placeholder 3"/>
          <p:cNvSpPr>
            <a:spLocks noGrp="1"/>
          </p:cNvSpPr>
          <p:nvPr>
            <p:ph type="sldNum" sz="quarter" idx="10"/>
          </p:nvPr>
        </p:nvSpPr>
        <p:spPr/>
        <p:txBody>
          <a:bodyPr/>
          <a:lstStyle/>
          <a:p>
            <a:fld id="{2C958F84-9562-B64A-B8BA-21B608A93BBA}" type="slidenum">
              <a:rPr lang="en-US" smtClean="0"/>
              <a:t>19</a:t>
            </a:fld>
            <a:endParaRPr lang="en-US"/>
          </a:p>
        </p:txBody>
      </p:sp>
    </p:spTree>
    <p:extLst>
      <p:ext uri="{BB962C8B-B14F-4D97-AF65-F5344CB8AC3E}">
        <p14:creationId xmlns:p14="http://schemas.microsoft.com/office/powerpoint/2010/main" val="19150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251CB0E-27AA-7245-80C2-A561A387ACD0}"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349322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251CB0E-27AA-7245-80C2-A561A387ACD0}"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259114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251CB0E-27AA-7245-80C2-A561A387ACD0}"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19284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251CB0E-27AA-7245-80C2-A561A387ACD0}"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146200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251CB0E-27AA-7245-80C2-A561A387ACD0}"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23675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251CB0E-27AA-7245-80C2-A561A387ACD0}" type="datetimeFigureOut">
              <a:rPr lang="en-US" smtClean="0"/>
              <a:t>3/2/22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322812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251CB0E-27AA-7245-80C2-A561A387ACD0}" type="datetimeFigureOut">
              <a:rPr lang="en-US" smtClean="0"/>
              <a:t>3/2/22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330130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251CB0E-27AA-7245-80C2-A561A387ACD0}" type="datetimeFigureOut">
              <a:rPr lang="en-US" smtClean="0"/>
              <a:t>3/2/22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32733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1CB0E-27AA-7245-80C2-A561A387ACD0}" type="datetimeFigureOut">
              <a:rPr lang="en-US" smtClean="0"/>
              <a:t>3/2/22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279585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251CB0E-27AA-7245-80C2-A561A387ACD0}" type="datetimeFigureOut">
              <a:rPr lang="en-US" smtClean="0"/>
              <a:t>3/2/22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21126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251CB0E-27AA-7245-80C2-A561A387ACD0}" type="datetimeFigureOut">
              <a:rPr lang="en-US" smtClean="0"/>
              <a:t>3/2/22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779A-F0B2-4844-BB24-B7702D629D7B}" type="slidenum">
              <a:rPr lang="en-US" smtClean="0"/>
              <a:t>‹#›</a:t>
            </a:fld>
            <a:endParaRPr lang="en-US"/>
          </a:p>
        </p:txBody>
      </p:sp>
    </p:spTree>
    <p:extLst>
      <p:ext uri="{BB962C8B-B14F-4D97-AF65-F5344CB8AC3E}">
        <p14:creationId xmlns:p14="http://schemas.microsoft.com/office/powerpoint/2010/main" val="275617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1CB0E-27AA-7245-80C2-A561A387ACD0}" type="datetimeFigureOut">
              <a:rPr lang="en-US" smtClean="0"/>
              <a:t>3/2/22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1779A-F0B2-4844-BB24-B7702D629D7B}" type="slidenum">
              <a:rPr lang="en-US" smtClean="0"/>
              <a:t>‹#›</a:t>
            </a:fld>
            <a:endParaRPr lang="en-US"/>
          </a:p>
        </p:txBody>
      </p:sp>
    </p:spTree>
    <p:extLst>
      <p:ext uri="{BB962C8B-B14F-4D97-AF65-F5344CB8AC3E}">
        <p14:creationId xmlns:p14="http://schemas.microsoft.com/office/powerpoint/2010/main" val="74863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bli.asia/PROJECTS/Data-Privacy-Project" TargetMode="External"/><Relationship Id="rId2" Type="http://schemas.openxmlformats.org/officeDocument/2006/relationships/hyperlink" Target="https://twitter.com/grahamgreenleaf" TargetMode="Externa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worldlii.org/int/special/privacy/"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ppc.go.jp/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ctrTitle"/>
          </p:nvPr>
        </p:nvSpPr>
        <p:spPr>
          <a:xfrm>
            <a:off x="685800" y="2286000"/>
            <a:ext cx="7696200" cy="1828800"/>
          </a:xfrm>
        </p:spPr>
        <p:txBody>
          <a:bodyPr>
            <a:normAutofit fontScale="90000"/>
          </a:bodyPr>
          <a:lstStyle/>
          <a:p>
            <a:r>
              <a:rPr lang="en-AU" dirty="0">
                <a:latin typeface="Arial" charset="0"/>
              </a:rPr>
              <a:t>Asian Data Privacy Laws</a:t>
            </a:r>
            <a:br>
              <a:rPr lang="en-AU" dirty="0">
                <a:latin typeface="Arial" charset="0"/>
              </a:rPr>
            </a:br>
            <a:r>
              <a:rPr lang="en-AU" sz="4000" dirty="0">
                <a:latin typeface="Arial" charset="0"/>
              </a:rPr>
              <a:t>New &amp; Updated Laws &amp; Bills </a:t>
            </a:r>
            <a:r>
              <a:rPr lang="en-AU" sz="4000">
                <a:latin typeface="Arial" charset="0"/>
              </a:rPr>
              <a:t>(2022)</a:t>
            </a:r>
            <a:br>
              <a:rPr lang="en-AU" sz="4000" dirty="0">
                <a:latin typeface="Arial" charset="0"/>
              </a:rPr>
            </a:br>
            <a:r>
              <a:rPr lang="en-AU" sz="4000" i="1" dirty="0">
                <a:solidFill>
                  <a:srgbClr val="FF0000"/>
                </a:solidFill>
                <a:latin typeface="Arial" charset="0"/>
              </a:rPr>
              <a:t>Part 1: Context &amp; NE Asia</a:t>
            </a:r>
            <a:endParaRPr lang="en-US" sz="4000" i="1" dirty="0">
              <a:solidFill>
                <a:srgbClr val="FF0000"/>
              </a:solidFill>
              <a:latin typeface="Arial" charset="0"/>
            </a:endParaRPr>
          </a:p>
        </p:txBody>
      </p:sp>
      <p:sp>
        <p:nvSpPr>
          <p:cNvPr id="19458" name="Rectangle 5"/>
          <p:cNvSpPr>
            <a:spLocks noGrp="1" noChangeArrowheads="1"/>
          </p:cNvSpPr>
          <p:nvPr>
            <p:ph type="subTitle" idx="1"/>
          </p:nvPr>
        </p:nvSpPr>
        <p:spPr>
          <a:xfrm>
            <a:off x="685800" y="4114800"/>
            <a:ext cx="7696200" cy="2514600"/>
          </a:xfrm>
        </p:spPr>
        <p:txBody>
          <a:bodyPr>
            <a:normAutofit/>
          </a:bodyPr>
          <a:lstStyle/>
          <a:p>
            <a:pPr eaLnBrk="1" hangingPunct="1">
              <a:defRPr/>
            </a:pPr>
            <a:r>
              <a:rPr lang="en-US" dirty="0">
                <a:latin typeface="+mj-lt"/>
              </a:rPr>
              <a:t>Professor Graham Greenleaf AM</a:t>
            </a:r>
          </a:p>
          <a:p>
            <a:pPr eaLnBrk="1" hangingPunct="1">
              <a:defRPr/>
            </a:pPr>
            <a:r>
              <a:rPr lang="en-US" sz="2400" dirty="0">
                <a:latin typeface="+mj-lt"/>
              </a:rPr>
              <a:t>Professor of Law &amp; Information Systems, </a:t>
            </a:r>
            <a:br>
              <a:rPr lang="en-US" sz="2400" dirty="0">
                <a:latin typeface="+mj-lt"/>
              </a:rPr>
            </a:br>
            <a:r>
              <a:rPr lang="en-US" sz="2400" dirty="0">
                <a:latin typeface="+mj-lt"/>
              </a:rPr>
              <a:t>University of New South Wales</a:t>
            </a:r>
          </a:p>
          <a:p>
            <a:pPr eaLnBrk="1" hangingPunct="1">
              <a:defRPr/>
            </a:pPr>
            <a:r>
              <a:rPr lang="en-US" sz="2000" dirty="0">
                <a:latin typeface="+mj-lt"/>
              </a:rPr>
              <a:t>Asia-Pacific Editor,</a:t>
            </a:r>
            <a:r>
              <a:rPr lang="en-US" sz="2400" dirty="0">
                <a:latin typeface="+mj-lt"/>
              </a:rPr>
              <a:t>  </a:t>
            </a:r>
            <a:r>
              <a:rPr lang="en-US" sz="2000" i="1" dirty="0">
                <a:latin typeface="+mj-lt"/>
              </a:rPr>
              <a:t>Privacy Laws &amp; Business International Report</a:t>
            </a:r>
          </a:p>
          <a:p>
            <a:pPr eaLnBrk="1" hangingPunct="1">
              <a:defRPr/>
            </a:pPr>
            <a:r>
              <a:rPr lang="en-US" sz="2000" dirty="0">
                <a:solidFill>
                  <a:schemeClr val="tx2"/>
                </a:solidFill>
                <a:latin typeface="+mj-lt"/>
              </a:rPr>
              <a:t>UNSW EDGE, 3 March 2022, Law Faculty, UNSW City Campus</a:t>
            </a:r>
          </a:p>
        </p:txBody>
      </p:sp>
    </p:spTree>
    <p:extLst>
      <p:ext uri="{BB962C8B-B14F-4D97-AF65-F5344CB8AC3E}">
        <p14:creationId xmlns:p14="http://schemas.microsoft.com/office/powerpoint/2010/main" val="184366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68313" y="260350"/>
            <a:ext cx="8229600" cy="1312863"/>
          </a:xfrm>
        </p:spPr>
        <p:txBody>
          <a:bodyPr>
            <a:normAutofit fontScale="90000"/>
          </a:bodyPr>
          <a:lstStyle/>
          <a:p>
            <a:r>
              <a:rPr lang="en-US" dirty="0">
                <a:latin typeface="Arial" charset="0"/>
                <a:cs typeface="Arial" charset="0"/>
              </a:rPr>
              <a:t>2</a:t>
            </a:r>
            <a:r>
              <a:rPr lang="en-US" baseline="30000" dirty="0">
                <a:latin typeface="Arial" charset="0"/>
                <a:cs typeface="Arial" charset="0"/>
              </a:rPr>
              <a:t>nd</a:t>
            </a:r>
            <a:r>
              <a:rPr lang="en-US" dirty="0">
                <a:latin typeface="Arial" charset="0"/>
                <a:cs typeface="Arial" charset="0"/>
              </a:rPr>
              <a:t> Gen: 10 ‘European’ standards</a:t>
            </a:r>
            <a:br>
              <a:rPr lang="en-US" dirty="0">
                <a:latin typeface="Arial" charset="0"/>
                <a:cs typeface="Arial" charset="0"/>
              </a:rPr>
            </a:br>
            <a:r>
              <a:rPr lang="en-US" sz="2400" i="1" dirty="0">
                <a:latin typeface="Arial" charset="0"/>
                <a:cs typeface="Arial" charset="0"/>
              </a:rPr>
              <a:t>(EU Directive (1995) &amp; </a:t>
            </a:r>
            <a:r>
              <a:rPr lang="en-US" sz="2400" i="1" dirty="0" err="1">
                <a:latin typeface="Arial" charset="0"/>
                <a:cs typeface="Arial" charset="0"/>
              </a:rPr>
              <a:t>CoE</a:t>
            </a:r>
            <a:r>
              <a:rPr lang="en-US" sz="2400" i="1" dirty="0">
                <a:latin typeface="Arial" charset="0"/>
                <a:cs typeface="Arial" charset="0"/>
              </a:rPr>
              <a:t> 108 +Add. Protocol (2001))</a:t>
            </a:r>
            <a:endParaRPr lang="en-US" sz="3200" dirty="0">
              <a:solidFill>
                <a:srgbClr val="008000"/>
              </a:solidFill>
              <a:latin typeface="Arial" charset="0"/>
              <a:cs typeface="Arial" charset="0"/>
            </a:endParaRPr>
          </a:p>
        </p:txBody>
      </p:sp>
      <p:sp>
        <p:nvSpPr>
          <p:cNvPr id="27651" name="Rectangle 3"/>
          <p:cNvSpPr>
            <a:spLocks noGrp="1" noChangeArrowheads="1"/>
          </p:cNvSpPr>
          <p:nvPr>
            <p:ph idx="1"/>
          </p:nvPr>
        </p:nvSpPr>
        <p:spPr>
          <a:xfrm>
            <a:off x="457200" y="1843088"/>
            <a:ext cx="8229600" cy="4525962"/>
          </a:xfrm>
        </p:spPr>
        <p:txBody>
          <a:bodyPr>
            <a:normAutofit fontScale="92500"/>
          </a:bodyPr>
          <a:lstStyle/>
          <a:p>
            <a:pPr marL="533400" indent="-533400">
              <a:lnSpc>
                <a:spcPct val="90000"/>
              </a:lnSpc>
              <a:buFont typeface="Times" charset="0"/>
              <a:buAutoNum type="arabicPeriod"/>
              <a:defRPr/>
            </a:pPr>
            <a:r>
              <a:rPr lang="en-AU" sz="2400" dirty="0">
                <a:cs typeface="Arial"/>
              </a:rPr>
              <a:t>‘</a:t>
            </a:r>
            <a:r>
              <a:rPr lang="en-AU" altLang="ja-JP" sz="2400" b="1" dirty="0" err="1">
                <a:cs typeface="Arial"/>
              </a:rPr>
              <a:t>Minimality</a:t>
            </a:r>
            <a:r>
              <a:rPr lang="en-AU" sz="2400" b="1" dirty="0">
                <a:cs typeface="Arial"/>
              </a:rPr>
              <a:t>’</a:t>
            </a:r>
            <a:r>
              <a:rPr lang="en-AU" altLang="ja-JP" sz="2400" b="1" dirty="0">
                <a:cs typeface="Arial"/>
              </a:rPr>
              <a:t> in collection </a:t>
            </a:r>
            <a:r>
              <a:rPr lang="en-AU" altLang="ja-JP" sz="2400" dirty="0">
                <a:cs typeface="Arial"/>
              </a:rPr>
              <a:t>(relative to purposes);</a:t>
            </a:r>
          </a:p>
          <a:p>
            <a:pPr marL="533400" indent="-533400">
              <a:lnSpc>
                <a:spcPct val="90000"/>
              </a:lnSpc>
              <a:buFont typeface="Times" charset="0"/>
              <a:buAutoNum type="arabicPeriod"/>
              <a:defRPr/>
            </a:pPr>
            <a:r>
              <a:rPr lang="en-AU" sz="2400" b="1" dirty="0">
                <a:cs typeface="Arial"/>
              </a:rPr>
              <a:t>Legitimate basis for processing</a:t>
            </a:r>
            <a:r>
              <a:rPr lang="en-AU" sz="2400" dirty="0">
                <a:cs typeface="Arial"/>
              </a:rPr>
              <a:t> defined;</a:t>
            </a:r>
          </a:p>
          <a:p>
            <a:pPr marL="533400" indent="-533400">
              <a:lnSpc>
                <a:spcPct val="90000"/>
              </a:lnSpc>
              <a:buFont typeface="Times" charset="0"/>
              <a:buAutoNum type="arabicPeriod"/>
              <a:defRPr/>
            </a:pPr>
            <a:r>
              <a:rPr lang="en-AU" sz="2400" dirty="0">
                <a:cs typeface="Arial"/>
              </a:rPr>
              <a:t>Some </a:t>
            </a:r>
            <a:r>
              <a:rPr lang="en-AU" sz="2400" b="1" dirty="0">
                <a:cs typeface="Arial"/>
              </a:rPr>
              <a:t>prior checking by/notice to</a:t>
            </a:r>
            <a:r>
              <a:rPr lang="en-AU" sz="2400" dirty="0">
                <a:cs typeface="Arial"/>
              </a:rPr>
              <a:t> DPA required;</a:t>
            </a:r>
          </a:p>
          <a:p>
            <a:pPr marL="533400" indent="-533400">
              <a:lnSpc>
                <a:spcPct val="90000"/>
              </a:lnSpc>
              <a:buFont typeface="Times" charset="0"/>
              <a:buAutoNum type="arabicPeriod"/>
              <a:defRPr/>
            </a:pPr>
            <a:r>
              <a:rPr lang="en-AU" sz="2400" dirty="0">
                <a:cs typeface="Arial"/>
              </a:rPr>
              <a:t>‘</a:t>
            </a:r>
            <a:r>
              <a:rPr lang="en-AU" sz="2400" b="1" dirty="0">
                <a:cs typeface="Arial"/>
              </a:rPr>
              <a:t>Deletion</a:t>
            </a:r>
            <a:r>
              <a:rPr lang="en-AU" sz="2400" dirty="0">
                <a:cs typeface="Arial"/>
              </a:rPr>
              <a:t>’: Destruction or </a:t>
            </a:r>
            <a:r>
              <a:rPr lang="en-AU" sz="2400" dirty="0" err="1">
                <a:cs typeface="Arial"/>
              </a:rPr>
              <a:t>anonymisation</a:t>
            </a:r>
            <a:r>
              <a:rPr lang="en-AU" sz="2400" dirty="0">
                <a:cs typeface="Arial"/>
              </a:rPr>
              <a:t> after use;</a:t>
            </a:r>
          </a:p>
          <a:p>
            <a:pPr marL="533400" indent="-533400">
              <a:lnSpc>
                <a:spcPct val="90000"/>
              </a:lnSpc>
              <a:buFont typeface="Times" charset="0"/>
              <a:buAutoNum type="arabicPeriod"/>
              <a:defRPr/>
            </a:pPr>
            <a:r>
              <a:rPr lang="en-AU" sz="2400" b="1" dirty="0">
                <a:cs typeface="Arial"/>
              </a:rPr>
              <a:t>Sensitive data </a:t>
            </a:r>
            <a:r>
              <a:rPr lang="en-AU" sz="2400" dirty="0">
                <a:cs typeface="Arial"/>
              </a:rPr>
              <a:t>additional protections;</a:t>
            </a:r>
          </a:p>
          <a:p>
            <a:pPr marL="533400" indent="-533400">
              <a:lnSpc>
                <a:spcPct val="90000"/>
              </a:lnSpc>
              <a:buFont typeface="Times" charset="0"/>
              <a:buAutoNum type="arabicPeriod"/>
              <a:defRPr/>
            </a:pPr>
            <a:r>
              <a:rPr lang="en-AU" sz="2400" dirty="0">
                <a:cs typeface="Arial"/>
              </a:rPr>
              <a:t>Limits on </a:t>
            </a:r>
            <a:r>
              <a:rPr lang="en-AU" sz="2400" b="1" dirty="0">
                <a:cs typeface="Arial"/>
              </a:rPr>
              <a:t>automated decision-making </a:t>
            </a:r>
            <a:r>
              <a:rPr lang="en-AU" sz="2400" dirty="0">
                <a:cs typeface="Arial"/>
              </a:rPr>
              <a:t>(least implemented!);</a:t>
            </a:r>
          </a:p>
          <a:p>
            <a:pPr marL="533400" indent="-533400" algn="just">
              <a:lnSpc>
                <a:spcPct val="90000"/>
              </a:lnSpc>
              <a:spcAft>
                <a:spcPts val="1000"/>
              </a:spcAft>
              <a:buFont typeface="Times" charset="0"/>
              <a:buAutoNum type="arabicPeriod"/>
              <a:defRPr/>
            </a:pPr>
            <a:r>
              <a:rPr lang="en-AU" sz="2400" dirty="0">
                <a:cs typeface="Arial"/>
              </a:rPr>
              <a:t>Objections to processing (incl. ‘opt-out’ of </a:t>
            </a:r>
            <a:r>
              <a:rPr lang="en-AU" sz="2400" b="1" dirty="0">
                <a:cs typeface="Arial"/>
              </a:rPr>
              <a:t>direct marketing)</a:t>
            </a:r>
            <a:r>
              <a:rPr lang="en-AU" sz="2400" dirty="0">
                <a:cs typeface="Arial"/>
              </a:rPr>
              <a:t>.</a:t>
            </a:r>
          </a:p>
          <a:p>
            <a:pPr marL="533400" indent="-533400" algn="just">
              <a:lnSpc>
                <a:spcPct val="90000"/>
              </a:lnSpc>
              <a:buFont typeface="Times" charset="0"/>
              <a:buAutoNum type="arabicPeriod"/>
              <a:defRPr/>
            </a:pPr>
            <a:r>
              <a:rPr lang="en-AU" sz="2400" dirty="0">
                <a:cs typeface="Arial"/>
              </a:rPr>
              <a:t>Has a </a:t>
            </a:r>
            <a:r>
              <a:rPr lang="en-AU" sz="2400" b="1" dirty="0">
                <a:cs typeface="Arial"/>
              </a:rPr>
              <a:t>separate independent DPA</a:t>
            </a:r>
            <a:r>
              <a:rPr lang="en-AU" sz="2400" dirty="0">
                <a:cs typeface="Arial"/>
              </a:rPr>
              <a:t>;  </a:t>
            </a:r>
            <a:r>
              <a:rPr lang="en-AU" sz="2400" i="1" dirty="0">
                <a:cs typeface="Arial"/>
              </a:rPr>
              <a:t>(enforcement)</a:t>
            </a:r>
          </a:p>
          <a:p>
            <a:pPr marL="533400" indent="-533400">
              <a:lnSpc>
                <a:spcPct val="90000"/>
              </a:lnSpc>
              <a:buFont typeface="Times" charset="0"/>
              <a:buAutoNum type="arabicPeriod"/>
              <a:defRPr/>
            </a:pPr>
            <a:r>
              <a:rPr lang="en-AU" sz="2400" dirty="0">
                <a:cs typeface="Arial"/>
              </a:rPr>
              <a:t>Allows </a:t>
            </a:r>
            <a:r>
              <a:rPr lang="en-AU" sz="2400" b="1" dirty="0">
                <a:cs typeface="Arial"/>
              </a:rPr>
              <a:t>remedies via the courts</a:t>
            </a:r>
            <a:r>
              <a:rPr lang="en-AU" sz="2400" dirty="0">
                <a:cs typeface="Arial"/>
              </a:rPr>
              <a:t>; </a:t>
            </a:r>
            <a:r>
              <a:rPr lang="en-AU" sz="2400" i="1" dirty="0">
                <a:cs typeface="Arial"/>
              </a:rPr>
              <a:t>(enforcement)</a:t>
            </a:r>
          </a:p>
          <a:p>
            <a:pPr marL="533400" indent="-533400">
              <a:lnSpc>
                <a:spcPct val="90000"/>
              </a:lnSpc>
              <a:buFont typeface="Times" charset="0"/>
              <a:buAutoNum type="arabicPeriod"/>
              <a:defRPr/>
            </a:pPr>
            <a:r>
              <a:rPr lang="en-AU" sz="2400" dirty="0">
                <a:cs typeface="Arial"/>
              </a:rPr>
              <a:t>Data export limits </a:t>
            </a:r>
            <a:r>
              <a:rPr lang="en-AU" sz="2400" i="1" dirty="0">
                <a:solidFill>
                  <a:srgbClr val="FF0000"/>
                </a:solidFill>
                <a:cs typeface="Arial"/>
              </a:rPr>
              <a:t>required</a:t>
            </a:r>
            <a:r>
              <a:rPr lang="en-AU" sz="2400" dirty="0">
                <a:cs typeface="Arial"/>
              </a:rPr>
              <a:t>  based on recipient’s laws (‘adequacy’)</a:t>
            </a:r>
          </a:p>
          <a:p>
            <a:pPr marL="0" indent="0">
              <a:lnSpc>
                <a:spcPct val="90000"/>
              </a:lnSpc>
              <a:buNone/>
              <a:defRPr/>
            </a:pPr>
            <a:r>
              <a:rPr lang="en-AU" sz="2400" dirty="0">
                <a:cs typeface="Arial"/>
              </a:rPr>
              <a:t> </a:t>
            </a:r>
            <a:r>
              <a:rPr lang="en-AU" sz="2400" i="1" dirty="0">
                <a:solidFill>
                  <a:srgbClr val="FF0000"/>
                </a:solidFill>
                <a:cs typeface="Arial"/>
              </a:rPr>
              <a:t>On average,  new data privacy laws outside Europe include 7 of these principles, in addition to the minimum OECD principles; In Asia, 6 only  </a:t>
            </a:r>
          </a:p>
        </p:txBody>
      </p:sp>
      <p:sp>
        <p:nvSpPr>
          <p:cNvPr id="35843" name="Slide Number Placeholder 5"/>
          <p:cNvSpPr>
            <a:spLocks noGrp="1"/>
          </p:cNvSpPr>
          <p:nvPr>
            <p:ph type="sldNum" sz="quarter" idx="10"/>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400B7CF-3817-3A46-AEF3-16B1F6E40141}" type="slidenum">
              <a:rPr lang="en-US" sz="1400"/>
              <a:pPr/>
              <a:t>10</a:t>
            </a:fld>
            <a:endParaRPr lang="en-US" sz="1400"/>
          </a:p>
        </p:txBody>
      </p:sp>
    </p:spTree>
    <p:extLst>
      <p:ext uri="{BB962C8B-B14F-4D97-AF65-F5344CB8AC3E}">
        <p14:creationId xmlns:p14="http://schemas.microsoft.com/office/powerpoint/2010/main" val="124109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3</a:t>
            </a:r>
            <a:r>
              <a:rPr lang="en-US" sz="4000" baseline="30000" dirty="0"/>
              <a:t>rd</a:t>
            </a:r>
            <a:r>
              <a:rPr lang="en-US" sz="4000" dirty="0"/>
              <a:t> Gen: New international requirements </a:t>
            </a:r>
            <a:br>
              <a:rPr lang="en-US" sz="3600" dirty="0"/>
            </a:br>
            <a:r>
              <a:rPr lang="en-US" sz="3100" i="1" dirty="0"/>
              <a:t>(included in both GDPR (2016) &amp; Convention 108+) </a:t>
            </a:r>
            <a:endParaRPr lang="en-US" sz="3600" i="1" dirty="0"/>
          </a:p>
        </p:txBody>
      </p:sp>
      <p:sp>
        <p:nvSpPr>
          <p:cNvPr id="3" name="Content Placeholder 2"/>
          <p:cNvSpPr>
            <a:spLocks noGrp="1"/>
          </p:cNvSpPr>
          <p:nvPr>
            <p:ph idx="1"/>
          </p:nvPr>
        </p:nvSpPr>
        <p:spPr>
          <a:xfrm>
            <a:off x="457200" y="1600200"/>
            <a:ext cx="8229600" cy="4899212"/>
          </a:xfrm>
        </p:spPr>
        <p:txBody>
          <a:bodyPr>
            <a:noAutofit/>
          </a:bodyPr>
          <a:lstStyle/>
          <a:p>
            <a:pPr marL="571500" indent="-514350">
              <a:buFont typeface="+mj-lt"/>
              <a:buAutoNum type="arabicPeriod"/>
            </a:pPr>
            <a:r>
              <a:rPr lang="en-AU" sz="2000" b="1" dirty="0"/>
              <a:t>Proportionality</a:t>
            </a:r>
            <a:r>
              <a:rPr lang="en-AU" sz="2000" dirty="0"/>
              <a:t> required in all aspects of processing;</a:t>
            </a:r>
          </a:p>
          <a:p>
            <a:pPr marL="571500" indent="-514350">
              <a:buFont typeface="+mj-lt"/>
              <a:buAutoNum type="arabicPeriod"/>
            </a:pPr>
            <a:r>
              <a:rPr lang="en-AU" sz="2000" b="1" dirty="0"/>
              <a:t>Stronger consent </a:t>
            </a:r>
            <a:r>
              <a:rPr lang="en-AU" sz="2000" dirty="0"/>
              <a:t>requirements (‘unambiguous’ </a:t>
            </a:r>
            <a:r>
              <a:rPr lang="en-AU" sz="2000" dirty="0" err="1"/>
              <a:t>etc</a:t>
            </a:r>
            <a:r>
              <a:rPr lang="en-AU" sz="2000" dirty="0"/>
              <a:t>);</a:t>
            </a:r>
          </a:p>
          <a:p>
            <a:pPr marL="571500" indent="-514350">
              <a:buFont typeface="+mj-lt"/>
              <a:buAutoNum type="arabicPeriod"/>
            </a:pPr>
            <a:r>
              <a:rPr lang="en-AU" sz="2000" dirty="0"/>
              <a:t>Greater</a:t>
            </a:r>
            <a:r>
              <a:rPr lang="en-AU" sz="2000" b="1" dirty="0"/>
              <a:t> transparency </a:t>
            </a:r>
            <a:r>
              <a:rPr lang="en-AU" sz="2000" dirty="0"/>
              <a:t>of processing;</a:t>
            </a:r>
          </a:p>
          <a:p>
            <a:pPr marL="571500" indent="-514350">
              <a:buFont typeface="+mj-lt"/>
              <a:buAutoNum type="arabicPeriod"/>
            </a:pPr>
            <a:r>
              <a:rPr lang="en-AU" sz="2000" dirty="0"/>
              <a:t>Some</a:t>
            </a:r>
            <a:r>
              <a:rPr lang="en-AU" sz="2000" b="1" dirty="0"/>
              <a:t> Mandatory Data Protection Impact Assessments (DPIAs)</a:t>
            </a:r>
            <a:r>
              <a:rPr lang="en-AU" sz="2000" dirty="0"/>
              <a:t>;</a:t>
            </a:r>
          </a:p>
          <a:p>
            <a:pPr marL="571500" indent="-514350">
              <a:buFont typeface="+mj-lt"/>
              <a:buAutoNum type="arabicPeriod"/>
            </a:pPr>
            <a:r>
              <a:rPr lang="en-AU" sz="2000" b="1" dirty="0"/>
              <a:t>Limits on automated decision-making</a:t>
            </a:r>
            <a:r>
              <a:rPr lang="en-AU" sz="2000" dirty="0"/>
              <a:t>, including the right to know processing logic (was also in EU Directive  – reinforced);</a:t>
            </a:r>
            <a:endParaRPr lang="en-AU" sz="1400" dirty="0"/>
          </a:p>
          <a:p>
            <a:pPr marL="571500" indent="-514350">
              <a:buFont typeface="+mj-lt"/>
              <a:buAutoNum type="arabicPeriod"/>
            </a:pPr>
            <a:r>
              <a:rPr lang="en-US" sz="2000" dirty="0"/>
              <a:t>Data protection </a:t>
            </a:r>
            <a:r>
              <a:rPr lang="en-US" sz="2000" b="1" dirty="0"/>
              <a:t>by design and by default</a:t>
            </a:r>
            <a:r>
              <a:rPr lang="en-US" sz="2000" dirty="0"/>
              <a:t>;</a:t>
            </a:r>
          </a:p>
          <a:p>
            <a:pPr marL="571500" indent="-514350">
              <a:buFont typeface="+mj-lt"/>
              <a:buAutoNum type="arabicPeriod"/>
            </a:pPr>
            <a:r>
              <a:rPr lang="en-AU" sz="2000" b="1" dirty="0"/>
              <a:t>Biometric and genetic data </a:t>
            </a:r>
            <a:r>
              <a:rPr lang="en-AU" sz="2000" dirty="0"/>
              <a:t>require extra protection;</a:t>
            </a:r>
          </a:p>
          <a:p>
            <a:pPr marL="571500" indent="-514350">
              <a:buFont typeface="+mj-lt"/>
              <a:buAutoNum type="arabicPeriod"/>
            </a:pPr>
            <a:r>
              <a:rPr lang="en-AU" sz="2000" dirty="0"/>
              <a:t>Right to </a:t>
            </a:r>
            <a:r>
              <a:rPr lang="en-AU" sz="2000" b="1" dirty="0"/>
              <a:t>erasure/de-linking</a:t>
            </a:r>
            <a:r>
              <a:rPr lang="en-AU" sz="2000" dirty="0"/>
              <a:t> (right ‘to be forgotten’);).</a:t>
            </a:r>
            <a:endParaRPr lang="en-AU" sz="1400" dirty="0"/>
          </a:p>
          <a:p>
            <a:pPr marL="571500" indent="-514350">
              <a:buFont typeface="+mj-lt"/>
              <a:buAutoNum type="arabicPeriod"/>
            </a:pPr>
            <a:r>
              <a:rPr lang="en-AU" sz="2000" dirty="0"/>
              <a:t>Direct </a:t>
            </a:r>
            <a:r>
              <a:rPr lang="en-AU" sz="2000" b="1" dirty="0"/>
              <a:t>liability for processors </a:t>
            </a:r>
            <a:r>
              <a:rPr lang="en-AU" sz="2000" dirty="0"/>
              <a:t>as well as controllers;</a:t>
            </a:r>
          </a:p>
          <a:p>
            <a:pPr marL="571500" indent="-514350">
              <a:buFont typeface="+mj-lt"/>
              <a:buAutoNum type="arabicPeriod"/>
            </a:pPr>
            <a:r>
              <a:rPr lang="en-AU" sz="2000" b="1" dirty="0"/>
              <a:t>Data breach notification</a:t>
            </a:r>
            <a:r>
              <a:rPr lang="en-AU" sz="2000" dirty="0"/>
              <a:t> to DPA required for serious breaches;</a:t>
            </a:r>
          </a:p>
          <a:p>
            <a:pPr marL="571500" indent="-514350">
              <a:buFont typeface="+mj-lt"/>
              <a:buAutoNum type="arabicPeriod"/>
            </a:pPr>
            <a:r>
              <a:rPr lang="en-AU" sz="2000" dirty="0"/>
              <a:t> DPAs to make decisions and issue </a:t>
            </a:r>
            <a:r>
              <a:rPr lang="en-AU" sz="2000" b="1" dirty="0"/>
              <a:t>administrative sanctions</a:t>
            </a:r>
            <a:r>
              <a:rPr lang="en-AU" sz="2000" dirty="0"/>
              <a:t>/remedies;</a:t>
            </a:r>
          </a:p>
          <a:p>
            <a:pPr marL="571500" indent="-514350">
              <a:buFont typeface="+mj-lt"/>
              <a:buAutoNum type="arabicPeriod"/>
            </a:pPr>
            <a:r>
              <a:rPr lang="en-AU" sz="2000" dirty="0"/>
              <a:t>Demonstrable </a:t>
            </a:r>
            <a:r>
              <a:rPr lang="en-AU" sz="2000" b="1" dirty="0"/>
              <a:t>accountability</a:t>
            </a:r>
            <a:r>
              <a:rPr lang="en-AU" sz="2000" dirty="0"/>
              <a:t> required of data controllers</a:t>
            </a:r>
          </a:p>
          <a:p>
            <a:pPr marL="571500" indent="-514350">
              <a:buFont typeface="+mj-lt"/>
              <a:buAutoNum type="arabicPeriod"/>
            </a:pPr>
            <a:r>
              <a:rPr lang="en-AU" sz="2000" dirty="0"/>
              <a:t>Parties must allow and assist evaluation of</a:t>
            </a:r>
            <a:r>
              <a:rPr lang="en-AU" sz="2000" b="1" dirty="0"/>
              <a:t> effectiveness.</a:t>
            </a:r>
          </a:p>
        </p:txBody>
      </p:sp>
    </p:spTree>
    <p:extLst>
      <p:ext uri="{BB962C8B-B14F-4D97-AF65-F5344CB8AC3E}">
        <p14:creationId xmlns:p14="http://schemas.microsoft.com/office/powerpoint/2010/main" val="301124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3</a:t>
            </a:r>
            <a:r>
              <a:rPr lang="en-US" sz="3600" baseline="30000" dirty="0"/>
              <a:t>rd</a:t>
            </a:r>
            <a:r>
              <a:rPr lang="en-US" sz="3600" dirty="0"/>
              <a:t> G: New international requirements </a:t>
            </a:r>
            <a:br>
              <a:rPr lang="en-US" sz="3200" dirty="0"/>
            </a:br>
            <a:r>
              <a:rPr lang="en-US" sz="3200" dirty="0"/>
              <a:t>(GDPR requirements NOT in  Convention 108+)</a:t>
            </a:r>
          </a:p>
        </p:txBody>
      </p:sp>
      <p:sp>
        <p:nvSpPr>
          <p:cNvPr id="3" name="Content Placeholder 2"/>
          <p:cNvSpPr>
            <a:spLocks noGrp="1"/>
          </p:cNvSpPr>
          <p:nvPr>
            <p:ph idx="1"/>
          </p:nvPr>
        </p:nvSpPr>
        <p:spPr/>
        <p:txBody>
          <a:bodyPr>
            <a:noAutofit/>
          </a:bodyPr>
          <a:lstStyle/>
          <a:p>
            <a:pPr marL="514350" indent="-514350">
              <a:buFont typeface="+mj-lt"/>
              <a:buAutoNum type="arabicPeriod" startAt="14"/>
            </a:pPr>
            <a:r>
              <a:rPr lang="en-AU" sz="2000" dirty="0"/>
              <a:t>obligations to apply </a:t>
            </a:r>
            <a:r>
              <a:rPr lang="en-AU" sz="2000" b="1" dirty="0"/>
              <a:t>extra-territorially</a:t>
            </a:r>
            <a:r>
              <a:rPr lang="en-AU" sz="2000" dirty="0"/>
              <a:t>, if goods or services offered, or behaviour monitored locally; </a:t>
            </a:r>
          </a:p>
          <a:p>
            <a:pPr marL="514350" indent="-514350">
              <a:buFont typeface="+mj-lt"/>
              <a:buAutoNum type="arabicPeriod" startAt="14"/>
            </a:pPr>
            <a:r>
              <a:rPr lang="en-AU" sz="2000" b="1" dirty="0"/>
              <a:t>local representation </a:t>
            </a:r>
            <a:r>
              <a:rPr lang="en-AU" sz="2000" dirty="0"/>
              <a:t>required of such foreign controllers or processors; </a:t>
            </a:r>
          </a:p>
          <a:p>
            <a:pPr marL="514350" indent="-514350">
              <a:buFont typeface="+mj-lt"/>
              <a:buAutoNum type="arabicPeriod" startAt="14"/>
            </a:pPr>
            <a:r>
              <a:rPr lang="en-AU" sz="2000" dirty="0"/>
              <a:t>right to </a:t>
            </a:r>
            <a:r>
              <a:rPr lang="en-AU" sz="2000" b="1" dirty="0"/>
              <a:t>portability</a:t>
            </a:r>
            <a:r>
              <a:rPr lang="en-AU" sz="2000" dirty="0"/>
              <a:t> of data-subject--generated content; </a:t>
            </a:r>
          </a:p>
          <a:p>
            <a:pPr marL="514350" indent="-514350">
              <a:buFont typeface="+mj-lt"/>
              <a:buAutoNum type="arabicPeriod" startAt="14"/>
            </a:pPr>
            <a:r>
              <a:rPr lang="en-AU" sz="2000" dirty="0"/>
              <a:t>mandatory Data Protection Officers </a:t>
            </a:r>
            <a:r>
              <a:rPr lang="en-AU" sz="2000" b="1" dirty="0"/>
              <a:t>(DPOs) for sensitive processing</a:t>
            </a:r>
            <a:r>
              <a:rPr lang="en-AU" sz="2000" dirty="0"/>
              <a:t>; </a:t>
            </a:r>
          </a:p>
          <a:p>
            <a:pPr marL="514350" indent="-514350">
              <a:buFont typeface="+mj-lt"/>
              <a:buAutoNum type="arabicPeriod" startAt="14"/>
            </a:pPr>
            <a:r>
              <a:rPr lang="en-AU" sz="2000" dirty="0"/>
              <a:t>data breach notification </a:t>
            </a:r>
            <a:r>
              <a:rPr lang="en-AU" sz="2000" b="1" dirty="0"/>
              <a:t>(DBN) to data subjects </a:t>
            </a:r>
            <a:r>
              <a:rPr lang="en-AU" sz="2000" dirty="0"/>
              <a:t>(if high risk); </a:t>
            </a:r>
          </a:p>
          <a:p>
            <a:pPr marL="514350" indent="-514350">
              <a:buFont typeface="+mj-lt"/>
              <a:buAutoNum type="arabicPeriod" startAt="14"/>
            </a:pPr>
            <a:r>
              <a:rPr lang="en-AU" sz="2000" b="1" dirty="0"/>
              <a:t>representative actions </a:t>
            </a:r>
            <a:r>
              <a:rPr lang="en-AU" sz="2000" dirty="0"/>
              <a:t>before DPAs/courts by public interest privacy groups; and </a:t>
            </a:r>
          </a:p>
          <a:p>
            <a:pPr marL="514350" indent="-514350">
              <a:buFont typeface="+mj-lt"/>
              <a:buAutoNum type="arabicPeriod" startAt="14"/>
            </a:pPr>
            <a:r>
              <a:rPr lang="en-AU" sz="2000" dirty="0"/>
              <a:t>maximum administrative </a:t>
            </a:r>
            <a:r>
              <a:rPr lang="en-AU" sz="2000" b="1" dirty="0"/>
              <a:t>fines based on global annual turnover</a:t>
            </a:r>
            <a:r>
              <a:rPr lang="en-AU" sz="2000" dirty="0"/>
              <a:t>;</a:t>
            </a:r>
          </a:p>
          <a:p>
            <a:pPr marL="514350" indent="-514350">
              <a:buFont typeface="+mj-lt"/>
              <a:buAutoNum type="arabicPeriod" startAt="14"/>
            </a:pPr>
            <a:r>
              <a:rPr lang="en-AU" sz="2000" dirty="0"/>
              <a:t>requirement to </a:t>
            </a:r>
            <a:r>
              <a:rPr lang="en-AU" sz="2000" b="1" dirty="0"/>
              <a:t>cooperate</a:t>
            </a:r>
            <a:r>
              <a:rPr lang="en-AU" sz="2000" dirty="0"/>
              <a:t> in resolving complaints with international elements, with any other DPA (not only 108+ members).</a:t>
            </a:r>
            <a:r>
              <a:rPr lang="en-AU" sz="2000" dirty="0">
                <a:effectLst/>
              </a:rPr>
              <a:t> </a:t>
            </a:r>
            <a:endParaRPr lang="en-AU" sz="2000" dirty="0"/>
          </a:p>
          <a:p>
            <a:pPr marL="57150" indent="0">
              <a:buNone/>
            </a:pPr>
            <a:r>
              <a:rPr lang="en-AU" sz="2000" dirty="0"/>
              <a:t>Some of these 9 may be implied by 108+. </a:t>
            </a:r>
          </a:p>
          <a:p>
            <a:pPr marL="57150" indent="0">
              <a:buNone/>
            </a:pPr>
            <a:r>
              <a:rPr lang="en-AU" sz="2000" b="1" i="1" dirty="0">
                <a:solidFill>
                  <a:srgbClr val="FF0000"/>
                </a:solidFill>
              </a:rPr>
              <a:t>We will observe to what extent 3</a:t>
            </a:r>
            <a:r>
              <a:rPr lang="en-AU" sz="2000" b="1" i="1" baseline="30000" dirty="0">
                <a:solidFill>
                  <a:srgbClr val="FF0000"/>
                </a:solidFill>
              </a:rPr>
              <a:t>rd</a:t>
            </a:r>
            <a:r>
              <a:rPr lang="en-AU" sz="2000" b="1" i="1" dirty="0">
                <a:solidFill>
                  <a:srgbClr val="FF0000"/>
                </a:solidFill>
              </a:rPr>
              <a:t> Gen principles are being enacted in Asia</a:t>
            </a:r>
          </a:p>
        </p:txBody>
      </p:sp>
    </p:spTree>
    <p:extLst>
      <p:ext uri="{BB962C8B-B14F-4D97-AF65-F5344CB8AC3E}">
        <p14:creationId xmlns:p14="http://schemas.microsoft.com/office/powerpoint/2010/main" val="280148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1221-7DE0-7848-BED4-6DFF05262AF1}"/>
              </a:ext>
            </a:extLst>
          </p:cNvPr>
          <p:cNvSpPr>
            <a:spLocks noGrp="1"/>
          </p:cNvSpPr>
          <p:nvPr>
            <p:ph type="title"/>
          </p:nvPr>
        </p:nvSpPr>
        <p:spPr/>
        <p:txBody>
          <a:bodyPr>
            <a:noAutofit/>
          </a:bodyPr>
          <a:lstStyle/>
          <a:p>
            <a:r>
              <a:rPr lang="en-US" sz="3600" dirty="0"/>
              <a:t>Convergence: What is the current global standard for data privacy Laws?</a:t>
            </a:r>
          </a:p>
        </p:txBody>
      </p:sp>
      <p:sp>
        <p:nvSpPr>
          <p:cNvPr id="3" name="Content Placeholder 2">
            <a:extLst>
              <a:ext uri="{FF2B5EF4-FFF2-40B4-BE49-F238E27FC236}">
                <a16:creationId xmlns:a16="http://schemas.microsoft.com/office/drawing/2014/main" id="{21D2A1F7-D0AB-1F45-8449-9E2289CCD97F}"/>
              </a:ext>
            </a:extLst>
          </p:cNvPr>
          <p:cNvSpPr>
            <a:spLocks noGrp="1"/>
          </p:cNvSpPr>
          <p:nvPr>
            <p:ph idx="1"/>
          </p:nvPr>
        </p:nvSpPr>
        <p:spPr>
          <a:xfrm>
            <a:off x="693000" y="1758636"/>
            <a:ext cx="7508247" cy="4649251"/>
          </a:xfrm>
        </p:spPr>
        <p:txBody>
          <a:bodyPr>
            <a:normAutofit fontScale="92500" lnSpcReduction="10000"/>
          </a:bodyPr>
          <a:lstStyle/>
          <a:p>
            <a:r>
              <a:rPr lang="en-US" sz="2000" dirty="0"/>
              <a:t>My analysis of </a:t>
            </a:r>
            <a:r>
              <a:rPr lang="en-US" sz="2000" dirty="0">
                <a:solidFill>
                  <a:schemeClr val="accent1"/>
                </a:solidFill>
              </a:rPr>
              <a:t>top 50% (ranked by GDP) </a:t>
            </a:r>
            <a:r>
              <a:rPr lang="en-US" sz="2000" dirty="0"/>
              <a:t>of 151 data privacy laws shows:</a:t>
            </a:r>
          </a:p>
          <a:p>
            <a:pPr marL="457189" indent="-457189">
              <a:buFont typeface="+mj-lt"/>
              <a:buAutoNum type="arabicPeriod"/>
            </a:pPr>
            <a:r>
              <a:rPr lang="en-US" sz="2000" b="1" dirty="0"/>
              <a:t>All laws include 10 1</a:t>
            </a:r>
            <a:r>
              <a:rPr lang="en-US" sz="2000" b="1" baseline="30000" dirty="0"/>
              <a:t>st</a:t>
            </a:r>
            <a:r>
              <a:rPr lang="en-US" sz="2000" b="1" dirty="0"/>
              <a:t> Gen. principles </a:t>
            </a:r>
            <a:r>
              <a:rPr lang="en-US" sz="2000" dirty="0"/>
              <a:t>in both 1980 OECD Guidelines, and in the original 1981 Council of Europe Convention – </a:t>
            </a:r>
            <a:r>
              <a:rPr lang="en-US" sz="2000" b="1" dirty="0"/>
              <a:t>foundations</a:t>
            </a:r>
          </a:p>
          <a:p>
            <a:pPr marL="457189" indent="-457189">
              <a:buFont typeface="+mj-lt"/>
              <a:buAutoNum type="arabicPeriod"/>
            </a:pPr>
            <a:r>
              <a:rPr lang="en-US" sz="2000" dirty="0"/>
              <a:t>The </a:t>
            </a:r>
            <a:r>
              <a:rPr lang="en-US" sz="2000" b="1" dirty="0"/>
              <a:t>10 extra 2</a:t>
            </a:r>
            <a:r>
              <a:rPr lang="en-US" sz="2000" b="1" baseline="30000" dirty="0"/>
              <a:t>nd</a:t>
            </a:r>
            <a:r>
              <a:rPr lang="en-US" sz="2000" b="1" dirty="0"/>
              <a:t> Gen. principles </a:t>
            </a:r>
            <a:r>
              <a:rPr lang="en-US" sz="2000" dirty="0"/>
              <a:t>in the 1995 EU Data Protection Directive (DPD) and revised Conv 108, going beyond the 1</a:t>
            </a:r>
            <a:r>
              <a:rPr lang="en-US" sz="2000" baseline="30000" dirty="0"/>
              <a:t>st</a:t>
            </a:r>
            <a:r>
              <a:rPr lang="en-US" sz="2000" dirty="0"/>
              <a:t> Gen.: </a:t>
            </a:r>
          </a:p>
          <a:p>
            <a:pPr lvl="1"/>
            <a:r>
              <a:rPr lang="en-US" sz="1800" dirty="0">
                <a:solidFill>
                  <a:schemeClr val="accent1"/>
                </a:solidFill>
              </a:rPr>
              <a:t>Outside Europe, each law enacts 6.6/10 2</a:t>
            </a:r>
            <a:r>
              <a:rPr lang="en-US" sz="1800" baseline="30000" dirty="0">
                <a:solidFill>
                  <a:schemeClr val="accent1"/>
                </a:solidFill>
              </a:rPr>
              <a:t>nd</a:t>
            </a:r>
            <a:r>
              <a:rPr lang="en-US" sz="1800" dirty="0">
                <a:solidFill>
                  <a:schemeClr val="accent1"/>
                </a:solidFill>
              </a:rPr>
              <a:t> Generation principles</a:t>
            </a:r>
          </a:p>
          <a:p>
            <a:pPr lvl="1"/>
            <a:r>
              <a:rPr lang="en-US" sz="1800" dirty="0"/>
              <a:t>Including Europe, each law enacts 8/10 2</a:t>
            </a:r>
            <a:r>
              <a:rPr lang="en-US" sz="1800" baseline="30000" dirty="0"/>
              <a:t>nd</a:t>
            </a:r>
            <a:r>
              <a:rPr lang="en-US" sz="1800" dirty="0"/>
              <a:t> Generation principles</a:t>
            </a:r>
          </a:p>
          <a:p>
            <a:pPr marL="457189" indent="-457189">
              <a:buFont typeface="+mj-lt"/>
              <a:buAutoNum type="arabicPeriod"/>
            </a:pPr>
            <a:r>
              <a:rPr lang="en-US" sz="2000" dirty="0"/>
              <a:t>The </a:t>
            </a:r>
            <a:r>
              <a:rPr lang="en-US" sz="2000" b="1" dirty="0"/>
              <a:t>18 new 3</a:t>
            </a:r>
            <a:r>
              <a:rPr lang="en-US" sz="2000" b="1" baseline="30000" dirty="0"/>
              <a:t>rd</a:t>
            </a:r>
            <a:r>
              <a:rPr lang="en-US" sz="2000" b="1" dirty="0"/>
              <a:t> Gen. principles </a:t>
            </a:r>
            <a:r>
              <a:rPr lang="en-US" sz="2000" dirty="0"/>
              <a:t>in the 2016 EU GDPR (&amp; 10 in 108+):</a:t>
            </a:r>
          </a:p>
          <a:p>
            <a:pPr lvl="1"/>
            <a:r>
              <a:rPr lang="en-US" sz="1800" dirty="0">
                <a:solidFill>
                  <a:schemeClr val="accent1"/>
                </a:solidFill>
              </a:rPr>
              <a:t>Outside Europe, each law enacts 4.1/18 3</a:t>
            </a:r>
            <a:r>
              <a:rPr lang="en-US" sz="1800" baseline="30000" dirty="0">
                <a:solidFill>
                  <a:schemeClr val="accent1"/>
                </a:solidFill>
              </a:rPr>
              <a:t>rd</a:t>
            </a:r>
            <a:r>
              <a:rPr lang="en-US" sz="1800" dirty="0">
                <a:solidFill>
                  <a:schemeClr val="accent1"/>
                </a:solidFill>
              </a:rPr>
              <a:t> Gen. principles</a:t>
            </a:r>
          </a:p>
          <a:p>
            <a:pPr lvl="1"/>
            <a:r>
              <a:rPr lang="en-US" sz="1800" dirty="0"/>
              <a:t>Including Europe, each law enacts 8/18 3</a:t>
            </a:r>
            <a:r>
              <a:rPr lang="en-US" sz="1800" baseline="30000" dirty="0"/>
              <a:t>rd</a:t>
            </a:r>
            <a:r>
              <a:rPr lang="en-US" sz="1800" dirty="0"/>
              <a:t> Gen. principles</a:t>
            </a:r>
          </a:p>
          <a:p>
            <a:r>
              <a:rPr lang="en-US" sz="2000" b="1" i="1" dirty="0">
                <a:solidFill>
                  <a:srgbClr val="C00000"/>
                </a:solidFill>
              </a:rPr>
              <a:t>Globally, data privacy laws are converging </a:t>
            </a:r>
            <a:r>
              <a:rPr lang="en-US" sz="2000" b="1" dirty="0"/>
              <a:t>on principles originating in European instruments</a:t>
            </a:r>
            <a:r>
              <a:rPr lang="en-US" sz="2000" dirty="0"/>
              <a:t>: current </a:t>
            </a:r>
            <a:r>
              <a:rPr lang="en-US" sz="2000" dirty="0">
                <a:solidFill>
                  <a:srgbClr val="C00000"/>
                </a:solidFill>
              </a:rPr>
              <a:t>global standards is 16/28</a:t>
            </a:r>
            <a:r>
              <a:rPr lang="en-US" sz="2000" dirty="0"/>
              <a:t> principles from Conv. 108/108+ and DPD/GDPR</a:t>
            </a:r>
            <a:r>
              <a:rPr lang="en-US" sz="2000" dirty="0">
                <a:solidFill>
                  <a:schemeClr val="accent1"/>
                </a:solidFill>
              </a:rPr>
              <a:t>; standard outside Europe is 10.7/28</a:t>
            </a:r>
          </a:p>
          <a:p>
            <a:r>
              <a:rPr lang="en-US" sz="2000" b="1" dirty="0">
                <a:solidFill>
                  <a:schemeClr val="accent1"/>
                </a:solidFill>
              </a:rPr>
              <a:t>Every year, new and revised laws converge closer to these standards. </a:t>
            </a:r>
          </a:p>
        </p:txBody>
      </p:sp>
    </p:spTree>
    <p:extLst>
      <p:ext uri="{BB962C8B-B14F-4D97-AF65-F5344CB8AC3E}">
        <p14:creationId xmlns:p14="http://schemas.microsoft.com/office/powerpoint/2010/main" val="276582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charset="0"/>
              </a:rPr>
              <a:t>Standards to compare/assess data privacy laws </a:t>
            </a:r>
            <a:r>
              <a:rPr lang="en-US" sz="3200" dirty="0">
                <a:latin typeface="Arial" charset="0"/>
              </a:rPr>
              <a:t>Enforcement Standards</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a:latin typeface="Arial" charset="0"/>
              </a:rPr>
              <a:t>International agreements are less specific on what counts as effective enforcement</a:t>
            </a:r>
          </a:p>
          <a:p>
            <a:pPr lvl="1"/>
            <a:r>
              <a:rPr lang="en-US" dirty="0">
                <a:latin typeface="Arial" charset="0"/>
              </a:rPr>
              <a:t>GDPR has the most specific enforcement requirements yet seen </a:t>
            </a:r>
          </a:p>
          <a:p>
            <a:pPr lvl="1"/>
            <a:r>
              <a:rPr lang="en-US" dirty="0">
                <a:latin typeface="Arial" charset="0"/>
              </a:rPr>
              <a:t>(esp. fines based on turnover; NGO ability to enforce; EDPB ‘consistency mechanisms’)</a:t>
            </a:r>
          </a:p>
          <a:p>
            <a:r>
              <a:rPr lang="en-US" dirty="0">
                <a:latin typeface="Arial" charset="0"/>
              </a:rPr>
              <a:t>Most widely-agreed necessary element is a specialist enforcement body (DPA) </a:t>
            </a:r>
          </a:p>
          <a:p>
            <a:pPr lvl="1"/>
            <a:r>
              <a:rPr lang="en-US" dirty="0">
                <a:latin typeface="Arial" charset="0"/>
              </a:rPr>
              <a:t>Preferably an independent one</a:t>
            </a:r>
          </a:p>
          <a:p>
            <a:r>
              <a:rPr lang="en-US" dirty="0">
                <a:latin typeface="Arial" charset="0"/>
              </a:rPr>
              <a:t>Theories of ‘responsive regulation’ give the best guide to serious enforcement [see ADPL </a:t>
            </a:r>
            <a:r>
              <a:rPr lang="en-US" dirty="0" err="1">
                <a:latin typeface="Arial" charset="0"/>
              </a:rPr>
              <a:t>Chs</a:t>
            </a:r>
            <a:r>
              <a:rPr lang="en-US" dirty="0">
                <a:latin typeface="Arial" charset="0"/>
              </a:rPr>
              <a:t> 2&amp;3]</a:t>
            </a:r>
          </a:p>
          <a:p>
            <a:endParaRPr lang="en-US" dirty="0"/>
          </a:p>
        </p:txBody>
      </p:sp>
    </p:spTree>
    <p:extLst>
      <p:ext uri="{BB962C8B-B14F-4D97-AF65-F5344CB8AC3E}">
        <p14:creationId xmlns:p14="http://schemas.microsoft.com/office/powerpoint/2010/main" val="31627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p:txBody>
          <a:bodyPr/>
          <a:lstStyle/>
          <a:p>
            <a:r>
              <a:rPr lang="en-US" sz="2800">
                <a:latin typeface="Arial" charset="0"/>
              </a:rPr>
              <a:t>The idea of ‘responsive regulation’:</a:t>
            </a:r>
            <a:br>
              <a:rPr lang="en-US" sz="2800">
                <a:latin typeface="Arial" charset="0"/>
              </a:rPr>
            </a:br>
            <a:r>
              <a:rPr lang="en-US" sz="2800" i="1">
                <a:latin typeface="Arial" charset="0"/>
              </a:rPr>
              <a:t>What is needed for effective enforcement?</a:t>
            </a:r>
          </a:p>
        </p:txBody>
      </p:sp>
      <p:sp>
        <p:nvSpPr>
          <p:cNvPr id="148482" name="Rectangle 3"/>
          <p:cNvSpPr>
            <a:spLocks noGrp="1" noChangeArrowheads="1"/>
          </p:cNvSpPr>
          <p:nvPr>
            <p:ph type="body" sz="half" idx="4294967295"/>
          </p:nvPr>
        </p:nvSpPr>
        <p:spPr>
          <a:xfrm>
            <a:off x="4006850" y="1658938"/>
            <a:ext cx="4525963" cy="4606925"/>
          </a:xfrm>
        </p:spPr>
        <p:txBody>
          <a:bodyPr/>
          <a:lstStyle/>
          <a:p>
            <a:pPr>
              <a:lnSpc>
                <a:spcPct val="90000"/>
              </a:lnSpc>
              <a:buFontTx/>
              <a:buNone/>
            </a:pPr>
            <a:r>
              <a:rPr lang="en-US" sz="1800" b="1">
                <a:latin typeface="Arial" charset="0"/>
              </a:rPr>
              <a:t>Elements of</a:t>
            </a:r>
            <a:r>
              <a:rPr lang="ja-JP" altLang="en-US" sz="1800" b="1">
                <a:latin typeface="Arial" charset="0"/>
              </a:rPr>
              <a:t>‘</a:t>
            </a:r>
            <a:r>
              <a:rPr lang="en-US" altLang="ja-JP" sz="1800" b="1">
                <a:latin typeface="Arial" charset="0"/>
              </a:rPr>
              <a:t>Responsive regulation</a:t>
            </a:r>
            <a:r>
              <a:rPr lang="ja-JP" altLang="en-US" sz="1800" b="1">
                <a:latin typeface="Arial" charset="0"/>
              </a:rPr>
              <a:t>’</a:t>
            </a:r>
            <a:r>
              <a:rPr lang="en-US" altLang="ja-JP" sz="1800">
                <a:latin typeface="Arial" charset="0"/>
              </a:rPr>
              <a:t> </a:t>
            </a:r>
          </a:p>
          <a:p>
            <a:pPr lvl="1">
              <a:lnSpc>
                <a:spcPct val="90000"/>
              </a:lnSpc>
              <a:buFontTx/>
              <a:buNone/>
            </a:pPr>
            <a:r>
              <a:rPr lang="en-US" sz="1600">
                <a:latin typeface="Arial" charset="0"/>
                <a:ea typeface="ヒラギノ角ゴ Pro W3" charset="0"/>
              </a:rPr>
              <a:t>(Braithwaite, Parker et al)</a:t>
            </a:r>
          </a:p>
          <a:p>
            <a:pPr>
              <a:lnSpc>
                <a:spcPct val="90000"/>
              </a:lnSpc>
              <a:buFont typeface="Arial" charset="0"/>
              <a:buAutoNum type="arabicPeriod"/>
            </a:pPr>
            <a:r>
              <a:rPr lang="en-US" sz="1800">
                <a:latin typeface="Arial" charset="0"/>
              </a:rPr>
              <a:t>Effective regulation requires </a:t>
            </a:r>
            <a:r>
              <a:rPr lang="en-US" sz="1800" b="1" i="1">
                <a:latin typeface="Arial" charset="0"/>
              </a:rPr>
              <a:t>multiple types of sanctions</a:t>
            </a:r>
            <a:r>
              <a:rPr lang="en-US" sz="1800">
                <a:latin typeface="Arial" charset="0"/>
              </a:rPr>
              <a:t> of escalating seriousness</a:t>
            </a:r>
          </a:p>
          <a:p>
            <a:pPr>
              <a:lnSpc>
                <a:spcPct val="90000"/>
              </a:lnSpc>
              <a:buFont typeface="Arial" charset="0"/>
              <a:buAutoNum type="arabicPeriod"/>
            </a:pPr>
            <a:r>
              <a:rPr lang="en-US" sz="1800">
                <a:latin typeface="Arial" charset="0"/>
              </a:rPr>
              <a:t>It is an enforcement </a:t>
            </a:r>
            <a:r>
              <a:rPr lang="en-US" sz="1800" b="1" i="1">
                <a:latin typeface="Arial" charset="0"/>
              </a:rPr>
              <a:t>pyramid</a:t>
            </a:r>
            <a:r>
              <a:rPr lang="en-US" sz="1800">
                <a:latin typeface="Arial" charset="0"/>
              </a:rPr>
              <a:t>: sanctions at the top get used far less than the cheaper bottom layers</a:t>
            </a:r>
          </a:p>
          <a:p>
            <a:pPr>
              <a:lnSpc>
                <a:spcPct val="90000"/>
              </a:lnSpc>
              <a:buFont typeface="Arial" charset="0"/>
              <a:buAutoNum type="arabicPeriod"/>
            </a:pPr>
            <a:r>
              <a:rPr lang="en-US" sz="1800">
                <a:latin typeface="Arial" charset="0"/>
              </a:rPr>
              <a:t>All forms of sanctions must be </a:t>
            </a:r>
            <a:r>
              <a:rPr lang="en-US" sz="1800" b="1" i="1">
                <a:latin typeface="Arial" charset="0"/>
              </a:rPr>
              <a:t>actually used </a:t>
            </a:r>
            <a:r>
              <a:rPr lang="en-US" sz="1800">
                <a:latin typeface="Arial" charset="0"/>
              </a:rPr>
              <a:t>when necessary</a:t>
            </a:r>
          </a:p>
          <a:p>
            <a:pPr>
              <a:lnSpc>
                <a:spcPct val="90000"/>
              </a:lnSpc>
              <a:buFont typeface="Arial" charset="0"/>
              <a:buAutoNum type="arabicPeriod"/>
            </a:pPr>
            <a:r>
              <a:rPr lang="en-US" sz="1800">
                <a:latin typeface="Arial" charset="0"/>
              </a:rPr>
              <a:t>Use of each level of sanction must be </a:t>
            </a:r>
            <a:r>
              <a:rPr lang="en-US" sz="1800" b="1" i="1">
                <a:latin typeface="Arial" charset="0"/>
              </a:rPr>
              <a:t>visible</a:t>
            </a:r>
            <a:r>
              <a:rPr lang="en-US" sz="1800">
                <a:latin typeface="Arial" charset="0"/>
              </a:rPr>
              <a:t> to those regulated, consumers and the representatives of both</a:t>
            </a:r>
          </a:p>
          <a:p>
            <a:pPr>
              <a:lnSpc>
                <a:spcPct val="90000"/>
              </a:lnSpc>
              <a:buFont typeface="Arial" charset="0"/>
              <a:buAutoNum type="arabicPeriod"/>
            </a:pPr>
            <a:r>
              <a:rPr lang="en-US" sz="1800">
                <a:latin typeface="Arial" charset="0"/>
              </a:rPr>
              <a:t>The higher levels are </a:t>
            </a:r>
            <a:r>
              <a:rPr lang="en-US" sz="1800" b="1" i="1">
                <a:latin typeface="Arial" charset="0"/>
              </a:rPr>
              <a:t>incentives</a:t>
            </a:r>
            <a:r>
              <a:rPr lang="en-US" sz="1800">
                <a:latin typeface="Arial" charset="0"/>
              </a:rPr>
              <a:t> for the lower levels to be made to work</a:t>
            </a:r>
            <a:endParaRPr lang="en-US" sz="2400">
              <a:latin typeface="Arial" charset="0"/>
            </a:endParaRPr>
          </a:p>
        </p:txBody>
      </p:sp>
      <p:pic>
        <p:nvPicPr>
          <p:cNvPr id="148483" name="Picture 4" descr="pyramid.jpg                                                    001FF3AFMacintosh HD                   C1E78B4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6850" y="1965325"/>
            <a:ext cx="3810000" cy="3471863"/>
          </a:xfrm>
        </p:spPr>
      </p:pic>
      <p:sp>
        <p:nvSpPr>
          <p:cNvPr id="148484" name="Rectangle 5"/>
          <p:cNvSpPr>
            <a:spLocks noChangeArrowheads="1"/>
          </p:cNvSpPr>
          <p:nvPr/>
        </p:nvSpPr>
        <p:spPr bwMode="auto">
          <a:xfrm>
            <a:off x="838200" y="5562600"/>
            <a:ext cx="3733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b="1">
                <a:solidFill>
                  <a:srgbClr val="820904"/>
                </a:solidFill>
                <a:latin typeface="Arial" charset="0"/>
              </a:rPr>
              <a:t>Enforcement pyramid</a:t>
            </a:r>
            <a:r>
              <a:rPr lang="en-US" sz="1400">
                <a:latin typeface="Arial" charset="0"/>
              </a:rPr>
              <a:t> in a licensing </a:t>
            </a:r>
          </a:p>
          <a:p>
            <a:r>
              <a:rPr lang="en-US" sz="1400">
                <a:latin typeface="Arial" charset="0"/>
              </a:rPr>
              <a:t>system (Braithwaite 1993)</a:t>
            </a:r>
            <a:endParaRPr lang="en-US"/>
          </a:p>
        </p:txBody>
      </p:sp>
    </p:spTree>
    <p:extLst>
      <p:ext uri="{BB962C8B-B14F-4D97-AF65-F5344CB8AC3E}">
        <p14:creationId xmlns:p14="http://schemas.microsoft.com/office/powerpoint/2010/main" val="80745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Asi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835025"/>
            <a:ext cx="6902450" cy="556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TextBox 6"/>
          <p:cNvSpPr txBox="1">
            <a:spLocks noChangeArrowheads="1"/>
          </p:cNvSpPr>
          <p:nvPr/>
        </p:nvSpPr>
        <p:spPr bwMode="auto">
          <a:xfrm>
            <a:off x="567634" y="174625"/>
            <a:ext cx="79358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lgn="ctr"/>
            <a:r>
              <a:rPr lang="en-US" sz="2800" dirty="0">
                <a:latin typeface="Arial" charset="0"/>
                <a:cs typeface="Arial" charset="0"/>
              </a:rPr>
              <a:t>Far away from Europe – Asia’s 26 jurisdictions</a:t>
            </a:r>
          </a:p>
        </p:txBody>
      </p:sp>
    </p:spTree>
    <p:extLst>
      <p:ext uri="{BB962C8B-B14F-4D97-AF65-F5344CB8AC3E}">
        <p14:creationId xmlns:p14="http://schemas.microsoft.com/office/powerpoint/2010/main" val="106898057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F7E31-0109-AE4C-B724-867EFD3D6E1B}" type="slidenum">
              <a:rPr lang="en-US" smtClean="0"/>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43" y="160034"/>
            <a:ext cx="8748607" cy="65614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7106" name="TextBox 1"/>
          <p:cNvSpPr txBox="1">
            <a:spLocks noChangeArrowheads="1"/>
          </p:cNvSpPr>
          <p:nvPr/>
        </p:nvSpPr>
        <p:spPr bwMode="auto">
          <a:xfrm>
            <a:off x="273473" y="387034"/>
            <a:ext cx="332232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600" b="1" dirty="0">
                <a:solidFill>
                  <a:schemeClr val="bg1"/>
                </a:solidFill>
                <a:latin typeface="American Typewriter" charset="0"/>
                <a:cs typeface="American Typewriter" charset="0"/>
              </a:rPr>
              <a:t>I have a feeling we’re not in Brussels anymore</a:t>
            </a:r>
          </a:p>
        </p:txBody>
      </p:sp>
    </p:spTree>
    <p:extLst>
      <p:ext uri="{BB962C8B-B14F-4D97-AF65-F5344CB8AC3E}">
        <p14:creationId xmlns:p14="http://schemas.microsoft.com/office/powerpoint/2010/main" val="7890914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7106">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sz="2400" dirty="0">
                <a:latin typeface="Arial" charset="0"/>
              </a:rPr>
              <a:t>16/27 Asian countries with data privacy laws  (or close to…) </a:t>
            </a:r>
          </a:p>
        </p:txBody>
      </p:sp>
      <p:sp>
        <p:nvSpPr>
          <p:cNvPr id="49154" name="Content Placeholder 4"/>
          <p:cNvSpPr>
            <a:spLocks noGrp="1"/>
          </p:cNvSpPr>
          <p:nvPr>
            <p:ph sz="quarter" idx="4294967295"/>
          </p:nvPr>
        </p:nvSpPr>
        <p:spPr>
          <a:xfrm>
            <a:off x="276225" y="1298575"/>
            <a:ext cx="4251325" cy="4937125"/>
          </a:xfrm>
        </p:spPr>
        <p:txBody>
          <a:bodyPr>
            <a:normAutofit lnSpcReduction="10000"/>
          </a:bodyPr>
          <a:lstStyle/>
          <a:p>
            <a:pPr marL="514350" indent="-514350">
              <a:buFontTx/>
              <a:buAutoNum type="arabicPeriod"/>
            </a:pPr>
            <a:r>
              <a:rPr lang="en-US" sz="2000" dirty="0">
                <a:latin typeface="Arial" charset="0"/>
              </a:rPr>
              <a:t>Japan 1988 (public sector) + private sector 2003</a:t>
            </a:r>
          </a:p>
          <a:p>
            <a:pPr marL="514350" indent="-514350">
              <a:buFontTx/>
              <a:buAutoNum type="arabicPeriod"/>
            </a:pPr>
            <a:r>
              <a:rPr lang="en-US" sz="2000" dirty="0">
                <a:latin typeface="Arial" charset="0"/>
              </a:rPr>
              <a:t>South Korea 1995 (public sector) + private sector 2001</a:t>
            </a:r>
          </a:p>
          <a:p>
            <a:pPr marL="514350" indent="-514350">
              <a:buFontTx/>
              <a:buAutoNum type="arabicPeriod"/>
            </a:pPr>
            <a:r>
              <a:rPr lang="en-US" sz="2000" dirty="0">
                <a:latin typeface="Arial" charset="0"/>
              </a:rPr>
              <a:t>Hong Kong 1995 (comprehensive)</a:t>
            </a:r>
          </a:p>
          <a:p>
            <a:pPr marL="514350" indent="-514350">
              <a:buFontTx/>
              <a:buAutoNum type="arabicPeriod"/>
            </a:pPr>
            <a:r>
              <a:rPr lang="en-US" sz="2000" dirty="0">
                <a:latin typeface="Arial" charset="0"/>
              </a:rPr>
              <a:t>Taiwan 1995 (public sector + limited private sector) </a:t>
            </a:r>
          </a:p>
          <a:p>
            <a:pPr marL="514350" indent="-514350">
              <a:buFontTx/>
              <a:buAutoNum type="arabicPeriod"/>
            </a:pPr>
            <a:r>
              <a:rPr lang="en-US" sz="2000" dirty="0">
                <a:latin typeface="Arial" charset="0"/>
              </a:rPr>
              <a:t>Thailand 1997 (public sector)</a:t>
            </a:r>
            <a:r>
              <a:rPr lang="en-US" sz="2000" dirty="0">
                <a:solidFill>
                  <a:srgbClr val="0000FF"/>
                </a:solidFill>
                <a:latin typeface="Arial" charset="0"/>
              </a:rPr>
              <a:t> Comprehensive Law 2019</a:t>
            </a:r>
            <a:endParaRPr lang="en-US" sz="2000" dirty="0">
              <a:latin typeface="Arial" charset="0"/>
            </a:endParaRPr>
          </a:p>
          <a:p>
            <a:pPr marL="514350" indent="-514350">
              <a:buFontTx/>
              <a:buAutoNum type="arabicPeriod"/>
            </a:pPr>
            <a:r>
              <a:rPr lang="en-US" sz="2000" dirty="0">
                <a:latin typeface="Arial" charset="0"/>
              </a:rPr>
              <a:t>Macau 2006 (comprehensive)</a:t>
            </a:r>
          </a:p>
          <a:p>
            <a:pPr marL="514350" indent="-514350">
              <a:buFontTx/>
              <a:buAutoNum type="arabicPeriod"/>
            </a:pPr>
            <a:r>
              <a:rPr lang="en-US" sz="2000" dirty="0">
                <a:latin typeface="Arial" charset="0"/>
              </a:rPr>
              <a:t>Nepal 2007 (public sector)</a:t>
            </a:r>
          </a:p>
          <a:p>
            <a:pPr marL="514350" indent="-514350">
              <a:buFontTx/>
              <a:buAutoNum type="arabicPeriod"/>
            </a:pPr>
            <a:r>
              <a:rPr lang="en-US" sz="2000" dirty="0">
                <a:latin typeface="Arial" charset="0"/>
              </a:rPr>
              <a:t>Malaysia 2009 (</a:t>
            </a:r>
            <a:r>
              <a:rPr lang="en-US" sz="2000" dirty="0">
                <a:solidFill>
                  <a:srgbClr val="FF0000"/>
                </a:solidFill>
                <a:latin typeface="Arial" charset="0"/>
              </a:rPr>
              <a:t>private sector</a:t>
            </a:r>
            <a:r>
              <a:rPr lang="en-US" sz="2000" dirty="0">
                <a:latin typeface="Arial" charset="0"/>
              </a:rPr>
              <a:t>)</a:t>
            </a:r>
          </a:p>
          <a:p>
            <a:pPr marL="514350" indent="-514350">
              <a:buFontTx/>
              <a:buAutoNum type="arabicPeriod"/>
            </a:pPr>
            <a:r>
              <a:rPr lang="en-US" sz="2000" dirty="0">
                <a:latin typeface="Arial" charset="0"/>
              </a:rPr>
              <a:t>Vietnam 2010 (</a:t>
            </a:r>
            <a:r>
              <a:rPr lang="en-US" sz="2000" dirty="0">
                <a:solidFill>
                  <a:srgbClr val="FF0000"/>
                </a:solidFill>
                <a:latin typeface="Arial" charset="0"/>
              </a:rPr>
              <a:t>private sector</a:t>
            </a:r>
            <a:r>
              <a:rPr lang="en-US" sz="2000" dirty="0">
                <a:latin typeface="Arial" charset="0"/>
              </a:rPr>
              <a:t>) </a:t>
            </a:r>
            <a:r>
              <a:rPr lang="en-US" sz="2000" dirty="0">
                <a:solidFill>
                  <a:schemeClr val="accent1"/>
                </a:solidFill>
                <a:latin typeface="Arial" charset="0"/>
              </a:rPr>
              <a:t>Comprehensive Bill 2021</a:t>
            </a:r>
          </a:p>
        </p:txBody>
      </p:sp>
      <p:sp>
        <p:nvSpPr>
          <p:cNvPr id="49155" name="Content Placeholder 5"/>
          <p:cNvSpPr>
            <a:spLocks noGrp="1"/>
          </p:cNvSpPr>
          <p:nvPr>
            <p:ph sz="quarter" idx="4294967295"/>
          </p:nvPr>
        </p:nvSpPr>
        <p:spPr>
          <a:xfrm>
            <a:off x="4616450" y="1298575"/>
            <a:ext cx="4251325" cy="4937125"/>
          </a:xfrm>
        </p:spPr>
        <p:txBody>
          <a:bodyPr>
            <a:normAutofit fontScale="85000" lnSpcReduction="20000"/>
          </a:bodyPr>
          <a:lstStyle/>
          <a:p>
            <a:pPr marL="514350" indent="-514350">
              <a:lnSpc>
                <a:spcPct val="90000"/>
              </a:lnSpc>
              <a:buFontTx/>
              <a:buAutoNum type="arabicPeriod" startAt="10"/>
            </a:pPr>
            <a:r>
              <a:rPr lang="en-US" sz="2000" dirty="0">
                <a:latin typeface="Arial" charset="0"/>
              </a:rPr>
              <a:t>India 2011 (</a:t>
            </a:r>
            <a:r>
              <a:rPr lang="en-US" sz="2000" dirty="0">
                <a:solidFill>
                  <a:srgbClr val="FF0000"/>
                </a:solidFill>
                <a:latin typeface="Arial" charset="0"/>
              </a:rPr>
              <a:t>private sector</a:t>
            </a:r>
            <a:r>
              <a:rPr lang="en-US" sz="2000" dirty="0">
                <a:latin typeface="Arial" charset="0"/>
              </a:rPr>
              <a:t>) </a:t>
            </a:r>
            <a:r>
              <a:rPr lang="en-US" sz="2000" dirty="0">
                <a:solidFill>
                  <a:srgbClr val="0000FF"/>
                </a:solidFill>
                <a:latin typeface="Arial" charset="0"/>
              </a:rPr>
              <a:t>Comprehensive Bill 2018</a:t>
            </a:r>
          </a:p>
          <a:p>
            <a:pPr marL="514350" indent="-514350">
              <a:lnSpc>
                <a:spcPct val="90000"/>
              </a:lnSpc>
              <a:buFontTx/>
              <a:buAutoNum type="arabicPeriod" startAt="10"/>
            </a:pPr>
            <a:r>
              <a:rPr lang="en-US" sz="2000" dirty="0">
                <a:latin typeface="Arial" charset="0"/>
              </a:rPr>
              <a:t>Philippines 2012 (comprehensive)</a:t>
            </a:r>
          </a:p>
          <a:p>
            <a:pPr marL="514350" indent="-514350">
              <a:lnSpc>
                <a:spcPct val="90000"/>
              </a:lnSpc>
              <a:buFontTx/>
              <a:buAutoNum type="arabicPeriod" startAt="10"/>
            </a:pPr>
            <a:r>
              <a:rPr lang="en-US" sz="2000" dirty="0">
                <a:latin typeface="Arial" charset="0"/>
              </a:rPr>
              <a:t>Singapore 2012 (</a:t>
            </a:r>
            <a:r>
              <a:rPr lang="en-US" sz="2000" dirty="0">
                <a:solidFill>
                  <a:srgbClr val="FF0000"/>
                </a:solidFill>
                <a:latin typeface="Arial" charset="0"/>
              </a:rPr>
              <a:t>private sector</a:t>
            </a:r>
            <a:r>
              <a:rPr lang="en-US" sz="2000" dirty="0">
                <a:latin typeface="Arial" charset="0"/>
              </a:rPr>
              <a:t>)</a:t>
            </a:r>
          </a:p>
          <a:p>
            <a:pPr marL="514350" indent="-514350">
              <a:lnSpc>
                <a:spcPct val="90000"/>
              </a:lnSpc>
              <a:buFontTx/>
              <a:buAutoNum type="arabicPeriod" startAt="10"/>
            </a:pPr>
            <a:r>
              <a:rPr lang="en-US" sz="2000" dirty="0">
                <a:latin typeface="Arial" charset="0"/>
              </a:rPr>
              <a:t>Indonesia 2012 + Regulation 2016  (</a:t>
            </a:r>
            <a:r>
              <a:rPr lang="en-US" sz="2000" dirty="0">
                <a:solidFill>
                  <a:srgbClr val="FF0000"/>
                </a:solidFill>
                <a:latin typeface="Arial" charset="0"/>
              </a:rPr>
              <a:t>private sector</a:t>
            </a:r>
            <a:r>
              <a:rPr lang="en-US" sz="2000" i="1" dirty="0">
                <a:latin typeface="Arial" charset="0"/>
              </a:rPr>
              <a:t>) </a:t>
            </a:r>
            <a:r>
              <a:rPr lang="en-US" sz="2000" dirty="0">
                <a:solidFill>
                  <a:srgbClr val="0000FF"/>
                </a:solidFill>
                <a:latin typeface="Arial" charset="0"/>
              </a:rPr>
              <a:t>Comprehensive Bill 2018</a:t>
            </a:r>
            <a:endParaRPr lang="en-US" sz="2000" i="1" dirty="0">
              <a:latin typeface="Arial" charset="0"/>
            </a:endParaRPr>
          </a:p>
          <a:p>
            <a:pPr marL="514350" indent="-514350">
              <a:lnSpc>
                <a:spcPct val="90000"/>
              </a:lnSpc>
              <a:buFontTx/>
              <a:buAutoNum type="arabicPeriod" startAt="10"/>
            </a:pPr>
            <a:r>
              <a:rPr lang="en-US" sz="2000" dirty="0">
                <a:latin typeface="Arial" charset="0"/>
              </a:rPr>
              <a:t>China 2011-20 </a:t>
            </a:r>
            <a:r>
              <a:rPr lang="en-US" sz="2000" i="1" dirty="0">
                <a:latin typeface="Arial" charset="0"/>
              </a:rPr>
              <a:t>(most </a:t>
            </a:r>
            <a:r>
              <a:rPr lang="en-US" sz="2000" i="1" dirty="0">
                <a:solidFill>
                  <a:srgbClr val="FF0000"/>
                </a:solidFill>
                <a:latin typeface="Arial" charset="0"/>
              </a:rPr>
              <a:t>private sector</a:t>
            </a:r>
            <a:r>
              <a:rPr lang="en-US" sz="2000" i="1" dirty="0">
                <a:latin typeface="Arial" charset="0"/>
              </a:rPr>
              <a:t>) </a:t>
            </a:r>
            <a:r>
              <a:rPr lang="en-US" sz="2000" dirty="0">
                <a:solidFill>
                  <a:srgbClr val="0000FF"/>
                </a:solidFill>
                <a:latin typeface="Arial" charset="0"/>
              </a:rPr>
              <a:t>Comprehensive Law 2021</a:t>
            </a:r>
            <a:endParaRPr lang="en-US" sz="2000" i="1" dirty="0">
              <a:latin typeface="Arial" charset="0"/>
            </a:endParaRPr>
          </a:p>
          <a:p>
            <a:pPr marL="514350" indent="-514350">
              <a:lnSpc>
                <a:spcPct val="90000"/>
              </a:lnSpc>
              <a:buFontTx/>
              <a:buAutoNum type="arabicPeriod" startAt="10"/>
            </a:pPr>
            <a:r>
              <a:rPr lang="en-US" sz="2000" dirty="0">
                <a:latin typeface="Arial" charset="0"/>
              </a:rPr>
              <a:t>Bhutan 2018 (comprehensive) </a:t>
            </a:r>
          </a:p>
          <a:p>
            <a:pPr marL="514350" indent="-514350">
              <a:lnSpc>
                <a:spcPct val="90000"/>
              </a:lnSpc>
              <a:buFontTx/>
              <a:buAutoNum type="arabicPeriod" startAt="10"/>
            </a:pPr>
            <a:r>
              <a:rPr lang="en-US" sz="2000" dirty="0">
                <a:latin typeface="Arial" charset="0"/>
              </a:rPr>
              <a:t>Mongolia 2022 (comprehensive)</a:t>
            </a:r>
          </a:p>
          <a:p>
            <a:pPr marL="0" indent="0">
              <a:lnSpc>
                <a:spcPct val="90000"/>
              </a:lnSpc>
              <a:buNone/>
            </a:pPr>
            <a:r>
              <a:rPr lang="en-US" sz="2000" i="1" dirty="0">
                <a:latin typeface="Arial" charset="0"/>
              </a:rPr>
              <a:t>+ Bills in Pakistan, Sri Lanka</a:t>
            </a:r>
          </a:p>
          <a:p>
            <a:pPr marL="514350" indent="-514350">
              <a:lnSpc>
                <a:spcPct val="90000"/>
              </a:lnSpc>
              <a:buFontTx/>
              <a:buNone/>
            </a:pPr>
            <a:endParaRPr lang="en-US" sz="2000" b="1" i="1" dirty="0">
              <a:latin typeface="Arial" charset="0"/>
            </a:endParaRPr>
          </a:p>
          <a:p>
            <a:pPr marL="514350" indent="-514350">
              <a:lnSpc>
                <a:spcPct val="90000"/>
              </a:lnSpc>
              <a:buFontTx/>
              <a:buNone/>
            </a:pPr>
            <a:r>
              <a:rPr lang="en-US" sz="2000" b="1" i="1" dirty="0">
                <a:latin typeface="Arial" charset="0"/>
              </a:rPr>
              <a:t>Revised laws</a:t>
            </a:r>
          </a:p>
          <a:p>
            <a:pPr marL="514350" indent="-514350">
              <a:lnSpc>
                <a:spcPct val="90000"/>
              </a:lnSpc>
              <a:buFontTx/>
              <a:buAutoNum type="arabicPeriod" startAt="15"/>
            </a:pPr>
            <a:r>
              <a:rPr lang="en-US" sz="2000" dirty="0">
                <a:latin typeface="Arial" charset="0"/>
              </a:rPr>
              <a:t>Taiwan 2011(comprehensive)</a:t>
            </a:r>
          </a:p>
          <a:p>
            <a:pPr marL="514350" indent="-514350">
              <a:lnSpc>
                <a:spcPct val="90000"/>
              </a:lnSpc>
              <a:buFontTx/>
              <a:buAutoNum type="arabicPeriod" startAt="15"/>
            </a:pPr>
            <a:r>
              <a:rPr lang="en-US" sz="2000" dirty="0">
                <a:latin typeface="Arial" charset="0"/>
              </a:rPr>
              <a:t>South Korea 2012 &amp; 2020</a:t>
            </a:r>
          </a:p>
          <a:p>
            <a:pPr marL="514350" indent="-514350">
              <a:lnSpc>
                <a:spcPct val="90000"/>
              </a:lnSpc>
              <a:buFontTx/>
              <a:buAutoNum type="arabicPeriod" startAt="15"/>
            </a:pPr>
            <a:r>
              <a:rPr lang="en-US" sz="2000" dirty="0">
                <a:latin typeface="Arial" charset="0"/>
              </a:rPr>
              <a:t>Hong Kong 2012 &amp; new Bill</a:t>
            </a:r>
          </a:p>
          <a:p>
            <a:pPr marL="514350" indent="-514350">
              <a:lnSpc>
                <a:spcPct val="90000"/>
              </a:lnSpc>
              <a:buFontTx/>
              <a:buAutoNum type="arabicPeriod" startAt="15"/>
            </a:pPr>
            <a:r>
              <a:rPr lang="en-US" sz="2000" dirty="0">
                <a:latin typeface="Arial" charset="0"/>
              </a:rPr>
              <a:t>Japan 2015 &amp; 2020</a:t>
            </a:r>
          </a:p>
          <a:p>
            <a:pPr marL="514350" indent="-514350">
              <a:lnSpc>
                <a:spcPct val="90000"/>
              </a:lnSpc>
              <a:buFontTx/>
              <a:buAutoNum type="arabicPeriod" startAt="15"/>
            </a:pPr>
            <a:r>
              <a:rPr lang="en-US" sz="2000" dirty="0">
                <a:latin typeface="Arial" charset="0"/>
              </a:rPr>
              <a:t>Thailand 2019</a:t>
            </a:r>
          </a:p>
          <a:p>
            <a:pPr marL="514350" indent="-514350">
              <a:lnSpc>
                <a:spcPct val="90000"/>
              </a:lnSpc>
              <a:buFontTx/>
              <a:buAutoNum type="arabicPeriod" startAt="15"/>
            </a:pPr>
            <a:r>
              <a:rPr lang="en-US" sz="2000" dirty="0">
                <a:latin typeface="Arial" charset="0"/>
              </a:rPr>
              <a:t>Nepal 2018 (private sector)</a:t>
            </a:r>
          </a:p>
          <a:p>
            <a:pPr marL="514350" indent="-514350">
              <a:lnSpc>
                <a:spcPct val="90000"/>
              </a:lnSpc>
              <a:buFontTx/>
              <a:buAutoNum type="arabicPeriod" startAt="15"/>
            </a:pPr>
            <a:endParaRPr lang="en-US" sz="2000" dirty="0">
              <a:latin typeface="Arial" charset="0"/>
            </a:endParaRPr>
          </a:p>
        </p:txBody>
      </p:sp>
    </p:spTree>
    <p:extLst>
      <p:ext uri="{BB962C8B-B14F-4D97-AF65-F5344CB8AC3E}">
        <p14:creationId xmlns:p14="http://schemas.microsoft.com/office/powerpoint/2010/main" val="1300055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22"/>
            <a:ext cx="8229600" cy="949472"/>
          </a:xfrm>
        </p:spPr>
        <p:txBody>
          <a:bodyPr>
            <a:normAutofit/>
          </a:bodyPr>
          <a:lstStyle/>
          <a:p>
            <a:pPr>
              <a:defRPr/>
            </a:pPr>
            <a:r>
              <a:rPr lang="en-US" sz="3200" b="1" spc="300" dirty="0">
                <a:latin typeface="Arial Narrow" pitchFamily="34" charset="0"/>
              </a:rPr>
              <a:t>Regional </a:t>
            </a:r>
            <a:r>
              <a:rPr lang="en-US" sz="3200" b="1" spc="300" dirty="0" err="1">
                <a:latin typeface="Arial Narrow" pitchFamily="34" charset="0"/>
              </a:rPr>
              <a:t>vs</a:t>
            </a:r>
            <a:r>
              <a:rPr lang="en-US" sz="3200" b="1" spc="300" dirty="0">
                <a:latin typeface="Arial Narrow" pitchFamily="34" charset="0"/>
              </a:rPr>
              <a:t> National Structures</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035818522"/>
              </p:ext>
            </p:extLst>
          </p:nvPr>
        </p:nvGraphicFramePr>
        <p:xfrm>
          <a:off x="274638" y="1121599"/>
          <a:ext cx="8594724" cy="5200885"/>
        </p:xfrm>
        <a:graphic>
          <a:graphicData uri="http://schemas.openxmlformats.org/drawingml/2006/table">
            <a:tbl>
              <a:tblPr firstRow="1" bandRow="1">
                <a:tableStyleId>{5940675A-B579-460E-94D1-54222C63F5DA}</a:tableStyleId>
              </a:tblPr>
              <a:tblGrid>
                <a:gridCol w="2864908">
                  <a:extLst>
                    <a:ext uri="{9D8B030D-6E8A-4147-A177-3AD203B41FA5}">
                      <a16:colId xmlns:a16="http://schemas.microsoft.com/office/drawing/2014/main" val="20000"/>
                    </a:ext>
                  </a:extLst>
                </a:gridCol>
                <a:gridCol w="2864908">
                  <a:extLst>
                    <a:ext uri="{9D8B030D-6E8A-4147-A177-3AD203B41FA5}">
                      <a16:colId xmlns:a16="http://schemas.microsoft.com/office/drawing/2014/main" val="20001"/>
                    </a:ext>
                  </a:extLst>
                </a:gridCol>
                <a:gridCol w="2864908">
                  <a:extLst>
                    <a:ext uri="{9D8B030D-6E8A-4147-A177-3AD203B41FA5}">
                      <a16:colId xmlns:a16="http://schemas.microsoft.com/office/drawing/2014/main" val="20002"/>
                    </a:ext>
                  </a:extLst>
                </a:gridCol>
              </a:tblGrid>
              <a:tr h="474321">
                <a:tc>
                  <a:txBody>
                    <a:bodyPr/>
                    <a:lstStyle/>
                    <a:p>
                      <a:pPr algn="ctr"/>
                      <a:r>
                        <a:rPr lang="en-US" sz="2000" b="1" dirty="0"/>
                        <a:t>Regional Structures</a:t>
                      </a:r>
                      <a:endParaRPr lang="en-US" sz="2000" b="1" dirty="0">
                        <a:latin typeface="Arial Narrow" pitchFamily="34" charset="0"/>
                      </a:endParaRPr>
                    </a:p>
                  </a:txBody>
                  <a:tcPr marL="95494" marR="95494" marT="45724" marB="45724">
                    <a:solidFill>
                      <a:srgbClr val="FFFFCC"/>
                    </a:solidFill>
                  </a:tcPr>
                </a:tc>
                <a:tc>
                  <a:txBody>
                    <a:bodyPr/>
                    <a:lstStyle/>
                    <a:p>
                      <a:pPr algn="ctr"/>
                      <a:r>
                        <a:rPr lang="en-US" sz="2000" b="1" dirty="0"/>
                        <a:t>Europe</a:t>
                      </a:r>
                      <a:endParaRPr lang="en-US" sz="2000" b="1" dirty="0">
                        <a:latin typeface="Arial Narrow" pitchFamily="34" charset="0"/>
                      </a:endParaRPr>
                    </a:p>
                  </a:txBody>
                  <a:tcPr marL="95494" marR="95494" marT="45724" marB="45724">
                    <a:solidFill>
                      <a:srgbClr val="FFFFCC"/>
                    </a:solidFill>
                  </a:tcPr>
                </a:tc>
                <a:tc>
                  <a:txBody>
                    <a:bodyPr/>
                    <a:lstStyle/>
                    <a:p>
                      <a:pPr algn="ctr"/>
                      <a:r>
                        <a:rPr lang="en-US" sz="2000" b="1" dirty="0"/>
                        <a:t>Asia</a:t>
                      </a:r>
                      <a:endParaRPr lang="en-US" sz="2000" b="1" dirty="0">
                        <a:latin typeface="Arial Narrow" pitchFamily="34" charset="0"/>
                      </a:endParaRPr>
                    </a:p>
                  </a:txBody>
                  <a:tcPr marL="95494" marR="95494" marT="45724" marB="45724">
                    <a:solidFill>
                      <a:srgbClr val="FFFFCC"/>
                    </a:solidFill>
                  </a:tcPr>
                </a:tc>
                <a:extLst>
                  <a:ext uri="{0D108BD9-81ED-4DB2-BD59-A6C34878D82A}">
                    <a16:rowId xmlns:a16="http://schemas.microsoft.com/office/drawing/2014/main" val="10000"/>
                  </a:ext>
                </a:extLst>
              </a:tr>
              <a:tr h="783824">
                <a:tc>
                  <a:txBody>
                    <a:bodyPr/>
                    <a:lstStyle/>
                    <a:p>
                      <a:endParaRPr lang="en-US" sz="2000" dirty="0">
                        <a:latin typeface="Arial Narrow" pitchFamily="34" charset="0"/>
                      </a:endParaRPr>
                    </a:p>
                  </a:txBody>
                  <a:tcPr marL="95494" marR="95494" marT="45724" marB="45724">
                    <a:solidFill>
                      <a:schemeClr val="bg1"/>
                    </a:solidFill>
                  </a:tcPr>
                </a:tc>
                <a:tc>
                  <a:txBody>
                    <a:bodyPr/>
                    <a:lstStyle/>
                    <a:p>
                      <a:r>
                        <a:rPr lang="en-US" sz="2000" dirty="0"/>
                        <a:t>56 countries</a:t>
                      </a:r>
                      <a:r>
                        <a:rPr lang="en-US" sz="2000" baseline="0" dirty="0"/>
                        <a:t> and territories (27 in EU)</a:t>
                      </a:r>
                      <a:endParaRPr lang="en-US" sz="2000" dirty="0">
                        <a:latin typeface="Arial Narrow" pitchFamily="34" charset="0"/>
                      </a:endParaRPr>
                    </a:p>
                  </a:txBody>
                  <a:tcPr marL="95494" marR="95494" marT="45724" marB="45724">
                    <a:solidFill>
                      <a:schemeClr val="bg1"/>
                    </a:solidFill>
                  </a:tcPr>
                </a:tc>
                <a:tc>
                  <a:txBody>
                    <a:bodyPr/>
                    <a:lstStyle/>
                    <a:p>
                      <a:r>
                        <a:rPr lang="en-US" sz="2000" dirty="0"/>
                        <a:t>24 countries + 2 SARs</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1"/>
                  </a:ext>
                </a:extLst>
              </a:tr>
              <a:tr h="474321">
                <a:tc>
                  <a:txBody>
                    <a:bodyPr/>
                    <a:lstStyle/>
                    <a:p>
                      <a:r>
                        <a:rPr lang="en-US" sz="2000" dirty="0"/>
                        <a:t>Regional Legislatures</a:t>
                      </a:r>
                      <a:endParaRPr lang="en-US" sz="2000" b="1" dirty="0">
                        <a:latin typeface="Arial Narrow" pitchFamily="34" charset="0"/>
                      </a:endParaRPr>
                    </a:p>
                  </a:txBody>
                  <a:tcPr marL="95494" marR="95494" marT="45724" marB="45724">
                    <a:solidFill>
                      <a:schemeClr val="bg1"/>
                    </a:solidFill>
                  </a:tcPr>
                </a:tc>
                <a:tc>
                  <a:txBody>
                    <a:bodyPr/>
                    <a:lstStyle/>
                    <a:p>
                      <a:r>
                        <a:rPr lang="en-US" sz="2000" dirty="0"/>
                        <a:t>EU and </a:t>
                      </a:r>
                      <a:r>
                        <a:rPr lang="en-US" sz="2000" dirty="0" err="1"/>
                        <a:t>CoE</a:t>
                      </a:r>
                      <a:endParaRPr lang="en-US" sz="2000" dirty="0">
                        <a:latin typeface="Arial Narrow" pitchFamily="34" charset="0"/>
                      </a:endParaRPr>
                    </a:p>
                  </a:txBody>
                  <a:tcPr marL="95494" marR="95494" marT="45724" marB="45724">
                    <a:solidFill>
                      <a:schemeClr val="bg1"/>
                    </a:solidFill>
                  </a:tcPr>
                </a:tc>
                <a:tc>
                  <a:txBody>
                    <a:bodyPr/>
                    <a:lstStyle/>
                    <a:p>
                      <a:r>
                        <a:rPr lang="en-US" sz="2000" dirty="0"/>
                        <a:t>None</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2"/>
                  </a:ext>
                </a:extLst>
              </a:tr>
              <a:tr h="818691">
                <a:tc>
                  <a:txBody>
                    <a:bodyPr/>
                    <a:lstStyle/>
                    <a:p>
                      <a:r>
                        <a:rPr lang="en-US" sz="2000" dirty="0"/>
                        <a:t>Permanent</a:t>
                      </a:r>
                      <a:r>
                        <a:rPr lang="en-US" sz="2000" baseline="0" dirty="0"/>
                        <a:t> bureaucracies</a:t>
                      </a:r>
                      <a:endParaRPr lang="en-US" sz="2000" b="1" dirty="0">
                        <a:latin typeface="Arial Narrow" pitchFamily="34" charset="0"/>
                      </a:endParaRPr>
                    </a:p>
                  </a:txBody>
                  <a:tcPr marL="95494" marR="95494" marT="45724" marB="45724">
                    <a:solidFill>
                      <a:schemeClr val="bg1"/>
                    </a:solidFill>
                  </a:tcPr>
                </a:tc>
                <a:tc>
                  <a:txBody>
                    <a:bodyPr/>
                    <a:lstStyle/>
                    <a:p>
                      <a:r>
                        <a:rPr lang="en-US" sz="2000" dirty="0"/>
                        <a:t>Brussels &amp; Strasbourg</a:t>
                      </a:r>
                      <a:endParaRPr lang="en-US" sz="2000" dirty="0">
                        <a:latin typeface="Arial Narrow" pitchFamily="34" charset="0"/>
                      </a:endParaRPr>
                    </a:p>
                  </a:txBody>
                  <a:tcPr marL="95494" marR="95494" marT="45724" marB="45724">
                    <a:solidFill>
                      <a:schemeClr val="bg1"/>
                    </a:solidFill>
                  </a:tcPr>
                </a:tc>
                <a:tc>
                  <a:txBody>
                    <a:bodyPr/>
                    <a:lstStyle/>
                    <a:p>
                      <a:r>
                        <a:rPr lang="en-US" sz="2000" dirty="0"/>
                        <a:t>None (not</a:t>
                      </a:r>
                      <a:r>
                        <a:rPr lang="en-US" sz="2000" baseline="0" dirty="0"/>
                        <a:t> ASEAN, nor APEC, nor SAARC)</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3"/>
                  </a:ext>
                </a:extLst>
              </a:tr>
              <a:tr h="818691">
                <a:tc>
                  <a:txBody>
                    <a:bodyPr/>
                    <a:lstStyle/>
                    <a:p>
                      <a:r>
                        <a:rPr lang="en-US" sz="2000" dirty="0"/>
                        <a:t>Common privacy rights</a:t>
                      </a:r>
                      <a:endParaRPr lang="en-US" sz="2000" b="1" dirty="0">
                        <a:latin typeface="Arial Narrow" pitchFamily="34" charset="0"/>
                      </a:endParaRPr>
                    </a:p>
                  </a:txBody>
                  <a:tcPr marL="95494" marR="95494" marT="45724" marB="45724">
                    <a:solidFill>
                      <a:schemeClr val="bg1"/>
                    </a:solidFill>
                  </a:tcPr>
                </a:tc>
                <a:tc>
                  <a:txBody>
                    <a:bodyPr/>
                    <a:lstStyle/>
                    <a:p>
                      <a:r>
                        <a:rPr lang="en-US" sz="2000" dirty="0"/>
                        <a:t>EU Charter; Directives; GDPR; ECHR</a:t>
                      </a:r>
                      <a:r>
                        <a:rPr lang="en-US" sz="2000" baseline="0" dirty="0"/>
                        <a:t> A8; </a:t>
                      </a:r>
                      <a:r>
                        <a:rPr lang="en-US" sz="2000" baseline="0" dirty="0" err="1"/>
                        <a:t>Conv</a:t>
                      </a:r>
                      <a:r>
                        <a:rPr lang="en-US" sz="2000" baseline="0" dirty="0"/>
                        <a:t> 108/108+</a:t>
                      </a:r>
                      <a:endParaRPr lang="en-US" sz="2000" dirty="0">
                        <a:latin typeface="Arial Narrow" pitchFamily="34" charset="0"/>
                      </a:endParaRPr>
                    </a:p>
                  </a:txBody>
                  <a:tcPr marL="95494" marR="95494" marT="45724" marB="45724">
                    <a:solidFill>
                      <a:schemeClr val="bg1"/>
                    </a:solidFill>
                  </a:tcPr>
                </a:tc>
                <a:tc>
                  <a:txBody>
                    <a:bodyPr/>
                    <a:lstStyle/>
                    <a:p>
                      <a:r>
                        <a:rPr lang="en-US" sz="2000" dirty="0"/>
                        <a:t>None (only 5/26 accept</a:t>
                      </a:r>
                      <a:r>
                        <a:rPr lang="en-US" sz="2000" baseline="0" dirty="0"/>
                        <a:t> ICCPR Optional Protocol; 20/26 parties to ICCPR)</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4"/>
                  </a:ext>
                </a:extLst>
              </a:tr>
              <a:tr h="474321">
                <a:tc>
                  <a:txBody>
                    <a:bodyPr/>
                    <a:lstStyle/>
                    <a:p>
                      <a:r>
                        <a:rPr lang="en-US" sz="2000" dirty="0"/>
                        <a:t>Regional</a:t>
                      </a:r>
                      <a:r>
                        <a:rPr lang="en-US" sz="2000" baseline="0" dirty="0"/>
                        <a:t> courts</a:t>
                      </a:r>
                      <a:endParaRPr lang="en-US" sz="2000" b="1" dirty="0">
                        <a:latin typeface="Arial Narrow" pitchFamily="34" charset="0"/>
                      </a:endParaRPr>
                    </a:p>
                  </a:txBody>
                  <a:tcPr marL="95494" marR="95494" marT="45724" marB="45724">
                    <a:solidFill>
                      <a:schemeClr val="bg1"/>
                    </a:solidFill>
                  </a:tcPr>
                </a:tc>
                <a:tc>
                  <a:txBody>
                    <a:bodyPr/>
                    <a:lstStyle/>
                    <a:p>
                      <a:r>
                        <a:rPr lang="en-US" sz="2000" dirty="0" err="1"/>
                        <a:t>ECtHR</a:t>
                      </a:r>
                      <a:r>
                        <a:rPr lang="en-US" sz="2000" dirty="0"/>
                        <a:t>;</a:t>
                      </a:r>
                      <a:r>
                        <a:rPr lang="en-US" sz="2000" baseline="0" dirty="0"/>
                        <a:t> ECJ/CJEU</a:t>
                      </a:r>
                      <a:endParaRPr lang="en-US" sz="2000" dirty="0">
                        <a:latin typeface="Arial Narrow" pitchFamily="34" charset="0"/>
                      </a:endParaRPr>
                    </a:p>
                  </a:txBody>
                  <a:tcPr marL="95494" marR="95494" marT="45724" marB="45724">
                    <a:solidFill>
                      <a:schemeClr val="bg1"/>
                    </a:solidFill>
                  </a:tcPr>
                </a:tc>
                <a:tc>
                  <a:txBody>
                    <a:bodyPr/>
                    <a:lstStyle/>
                    <a:p>
                      <a:r>
                        <a:rPr lang="en-US" sz="2000" dirty="0"/>
                        <a:t>None</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5"/>
                  </a:ext>
                </a:extLst>
              </a:tr>
              <a:tr h="1169559">
                <a:tc>
                  <a:txBody>
                    <a:bodyPr/>
                    <a:lstStyle/>
                    <a:p>
                      <a:r>
                        <a:rPr lang="en-US" sz="2000" dirty="0"/>
                        <a:t>Regional</a:t>
                      </a:r>
                      <a:r>
                        <a:rPr lang="en-US" sz="2000" baseline="0" dirty="0"/>
                        <a:t> DPA groupings with functions/powers</a:t>
                      </a:r>
                      <a:endParaRPr lang="en-US" sz="2000" b="1" dirty="0">
                        <a:latin typeface="Arial Narrow" pitchFamily="34" charset="0"/>
                      </a:endParaRPr>
                    </a:p>
                  </a:txBody>
                  <a:tcPr marL="95494" marR="95494" marT="45724" marB="45724">
                    <a:solidFill>
                      <a:schemeClr val="bg1"/>
                    </a:solidFill>
                  </a:tcPr>
                </a:tc>
                <a:tc>
                  <a:txBody>
                    <a:bodyPr/>
                    <a:lstStyle/>
                    <a:p>
                      <a:r>
                        <a:rPr lang="en-US" sz="2000" dirty="0"/>
                        <a:t>Article 29 Working Party; EU</a:t>
                      </a:r>
                      <a:r>
                        <a:rPr lang="en-US" sz="2000" baseline="0" dirty="0"/>
                        <a:t> Data Protection Board</a:t>
                      </a:r>
                      <a:endParaRPr lang="en-US" sz="2000" dirty="0">
                        <a:latin typeface="Arial Narrow" pitchFamily="34" charset="0"/>
                      </a:endParaRPr>
                    </a:p>
                  </a:txBody>
                  <a:tcPr marL="95494" marR="95494" marT="45724" marB="45724">
                    <a:solidFill>
                      <a:schemeClr val="bg1"/>
                    </a:solidFill>
                  </a:tcPr>
                </a:tc>
                <a:tc>
                  <a:txBody>
                    <a:bodyPr/>
                    <a:lstStyle/>
                    <a:p>
                      <a:r>
                        <a:rPr lang="en-US" sz="2000" dirty="0"/>
                        <a:t>APPA is informal;</a:t>
                      </a:r>
                      <a:r>
                        <a:rPr lang="en-US" sz="2000" baseline="0" dirty="0"/>
                        <a:t> </a:t>
                      </a:r>
                      <a:br>
                        <a:rPr lang="en-US" sz="2000" baseline="0" dirty="0"/>
                      </a:br>
                      <a:r>
                        <a:rPr lang="en-US" sz="2000" baseline="0" dirty="0"/>
                        <a:t>APEC CBPR JOP approves proposals</a:t>
                      </a:r>
                      <a:endParaRPr lang="en-US" sz="2000" dirty="0">
                        <a:latin typeface="Arial Narrow" pitchFamily="34" charset="0"/>
                      </a:endParaRPr>
                    </a:p>
                  </a:txBody>
                  <a:tcPr marL="95494" marR="95494" marT="45724" marB="45724">
                    <a:solidFill>
                      <a:schemeClr val="bg1"/>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4ACF7E31-0109-AE4C-B724-867EFD3D6E1B}" type="slidenum">
              <a:rPr lang="en-US" smtClean="0"/>
              <a:t>19</a:t>
            </a:fld>
            <a:endParaRPr lang="en-US"/>
          </a:p>
        </p:txBody>
      </p:sp>
    </p:spTree>
    <p:extLst>
      <p:ext uri="{BB962C8B-B14F-4D97-AF65-F5344CB8AC3E}">
        <p14:creationId xmlns:p14="http://schemas.microsoft.com/office/powerpoint/2010/main" val="16091284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9"/>
          <p:cNvSpPr>
            <a:spLocks noGrp="1"/>
          </p:cNvSpPr>
          <p:nvPr>
            <p:ph type="title"/>
          </p:nvPr>
        </p:nvSpPr>
        <p:spPr>
          <a:xfrm>
            <a:off x="468313" y="404813"/>
            <a:ext cx="4032250" cy="1079500"/>
          </a:xfrm>
        </p:spPr>
        <p:txBody>
          <a:bodyPr/>
          <a:lstStyle/>
          <a:p>
            <a:r>
              <a:rPr lang="en-US">
                <a:latin typeface="Arial" charset="0"/>
              </a:rPr>
              <a:t>Relevant materials</a:t>
            </a:r>
          </a:p>
        </p:txBody>
      </p:sp>
      <p:sp>
        <p:nvSpPr>
          <p:cNvPr id="21506" name="Text Placeholder 11"/>
          <p:cNvSpPr>
            <a:spLocks noGrp="1"/>
          </p:cNvSpPr>
          <p:nvPr>
            <p:ph type="body" sz="half" idx="2"/>
          </p:nvPr>
        </p:nvSpPr>
        <p:spPr>
          <a:xfrm>
            <a:off x="468313" y="1412875"/>
            <a:ext cx="4032250" cy="4679950"/>
          </a:xfrm>
        </p:spPr>
        <p:txBody>
          <a:bodyPr>
            <a:normAutofit fontScale="70000" lnSpcReduction="20000"/>
          </a:bodyPr>
          <a:lstStyle/>
          <a:p>
            <a:endParaRPr lang="en-AU" sz="1800" dirty="0">
              <a:latin typeface="Arial" charset="0"/>
            </a:endParaRPr>
          </a:p>
          <a:p>
            <a:pPr>
              <a:buFontTx/>
              <a:buAutoNum type="arabicPeriod"/>
            </a:pPr>
            <a:r>
              <a:rPr lang="en-US" sz="1800" dirty="0">
                <a:latin typeface="Arial" charset="0"/>
              </a:rPr>
              <a:t> Greenleaf </a:t>
            </a:r>
            <a:r>
              <a:rPr lang="en-US" sz="1800" b="1" i="1" dirty="0">
                <a:latin typeface="Arial" charset="0"/>
              </a:rPr>
              <a:t>Asian Data Privacy Laws </a:t>
            </a:r>
            <a:r>
              <a:rPr lang="en-US" sz="1800" dirty="0">
                <a:latin typeface="Arial" charset="0"/>
              </a:rPr>
              <a:t>(OUP, 2014) – Comprehensive text on all 26 Asian jurisdictions, to early 2014 – available in paperback, at discount (see Materials) (ADPL)</a:t>
            </a:r>
          </a:p>
          <a:p>
            <a:pPr>
              <a:buFontTx/>
              <a:buAutoNum type="arabicPeriod"/>
            </a:pPr>
            <a:endParaRPr lang="en-US" sz="1800" dirty="0">
              <a:latin typeface="Arial" charset="0"/>
            </a:endParaRPr>
          </a:p>
          <a:p>
            <a:pPr>
              <a:buFontTx/>
              <a:buAutoNum type="arabicPeriod"/>
            </a:pPr>
            <a:r>
              <a:rPr lang="en-AU" sz="1800" b="1" dirty="0">
                <a:latin typeface="Arial" charset="0"/>
              </a:rPr>
              <a:t> Course Materials 2021</a:t>
            </a:r>
            <a:r>
              <a:rPr lang="en-AU" sz="1800" dirty="0">
                <a:latin typeface="Arial" charset="0"/>
              </a:rPr>
              <a:t> includes overview update ‘Asia’s Data Privacy Dilemmas (2014 to 08/19)’; plus new articles on 8 Asian countries since 2019</a:t>
            </a:r>
          </a:p>
          <a:p>
            <a:endParaRPr lang="en-AU" sz="1800" dirty="0">
              <a:latin typeface="Arial" charset="0"/>
            </a:endParaRPr>
          </a:p>
          <a:p>
            <a:pPr>
              <a:buFontTx/>
              <a:buAutoNum type="arabicPeriod"/>
            </a:pPr>
            <a:r>
              <a:rPr lang="en-AU" sz="2300" dirty="0"/>
              <a:t> </a:t>
            </a:r>
            <a:r>
              <a:rPr lang="en-AU" sz="2300" b="1" dirty="0"/>
              <a:t>New online</a:t>
            </a:r>
            <a:r>
              <a:rPr lang="en-AU" sz="2300" dirty="0"/>
              <a:t>: Twitter </a:t>
            </a:r>
            <a:r>
              <a:rPr lang="en-AU" sz="2300" dirty="0">
                <a:hlinkClick r:id="rId2"/>
              </a:rPr>
              <a:t>@grahamgreenleaf</a:t>
            </a:r>
            <a:endParaRPr lang="en-AU" sz="2300" dirty="0">
              <a:latin typeface="Arial" charset="0"/>
            </a:endParaRPr>
          </a:p>
          <a:p>
            <a:endParaRPr lang="en-US" sz="1800" dirty="0">
              <a:latin typeface="Arial" charset="0"/>
            </a:endParaRPr>
          </a:p>
          <a:p>
            <a:pPr>
              <a:buFontTx/>
              <a:buAutoNum type="arabicPeriod"/>
            </a:pPr>
            <a:r>
              <a:rPr lang="en-AU" sz="1800" dirty="0">
                <a:latin typeface="Arial" charset="0"/>
              </a:rPr>
              <a:t> Articles in </a:t>
            </a:r>
            <a:r>
              <a:rPr lang="en-AU" sz="1800" b="1" i="1" dirty="0">
                <a:latin typeface="Arial" charset="0"/>
              </a:rPr>
              <a:t>Privacy Laws &amp; Business International Report (PLBIR) </a:t>
            </a:r>
            <a:r>
              <a:rPr lang="mr-IN" sz="1800" b="1" i="1" dirty="0">
                <a:latin typeface="Arial" charset="0"/>
              </a:rPr>
              <a:t>–</a:t>
            </a:r>
            <a:r>
              <a:rPr lang="en-AU" sz="1800" b="1" i="1" dirty="0">
                <a:latin typeface="Arial" charset="0"/>
              </a:rPr>
              <a:t> </a:t>
            </a:r>
            <a:r>
              <a:rPr lang="en-AU" sz="1800" i="1" dirty="0">
                <a:latin typeface="Arial" charset="0"/>
              </a:rPr>
              <a:t>all on PL&amp;B website, some on SSRN; selection in Materials</a:t>
            </a:r>
          </a:p>
          <a:p>
            <a:pPr>
              <a:buFontTx/>
              <a:buAutoNum type="arabicPeriod"/>
            </a:pPr>
            <a:endParaRPr lang="en-AU" sz="1800" b="1" i="1" dirty="0">
              <a:latin typeface="Arial" charset="0"/>
            </a:endParaRPr>
          </a:p>
          <a:p>
            <a:pPr>
              <a:buFontTx/>
              <a:buAutoNum type="arabicPeriod"/>
            </a:pPr>
            <a:r>
              <a:rPr lang="en-AU" sz="1800" b="1" dirty="0">
                <a:latin typeface="Arial" charset="0"/>
                <a:hlinkClick r:id="rId3"/>
              </a:rPr>
              <a:t>Asian Business Law Institute </a:t>
            </a:r>
            <a:r>
              <a:rPr lang="en-AU" sz="1800" b="1" dirty="0">
                <a:latin typeface="Arial" charset="0"/>
              </a:rPr>
              <a:t>(ABLI):</a:t>
            </a:r>
            <a:r>
              <a:rPr lang="en-AU" sz="1800" b="1" i="1" dirty="0">
                <a:latin typeface="Arial" charset="0"/>
              </a:rPr>
              <a:t> </a:t>
            </a:r>
            <a:br>
              <a:rPr lang="en-AU" sz="1800" b="1" i="1" dirty="0">
                <a:latin typeface="Arial" charset="0"/>
              </a:rPr>
            </a:br>
            <a:r>
              <a:rPr lang="en-AU" sz="1800" i="1" dirty="0">
                <a:latin typeface="Arial" charset="0"/>
              </a:rPr>
              <a:t>* Regulation of Cross Border Transfers of Personal Data in Asia</a:t>
            </a:r>
            <a:r>
              <a:rPr lang="en-AU" sz="1800" dirty="0">
                <a:latin typeface="Arial" charset="0"/>
              </a:rPr>
              <a:t> (2018)</a:t>
            </a:r>
            <a:br>
              <a:rPr lang="en-AU" sz="1800" dirty="0">
                <a:latin typeface="Arial" charset="0"/>
              </a:rPr>
            </a:br>
            <a:r>
              <a:rPr lang="en-AU" sz="1800" dirty="0">
                <a:latin typeface="Arial"/>
                <a:cs typeface="Arial"/>
              </a:rPr>
              <a:t>* </a:t>
            </a:r>
            <a:r>
              <a:rPr lang="en-AU" sz="1800" i="1" dirty="0">
                <a:latin typeface="Arial"/>
                <a:cs typeface="Arial"/>
              </a:rPr>
              <a:t>Convergence of data privacy laws and frameworks for cross-border transfers of personal data in Asia (2020)</a:t>
            </a:r>
          </a:p>
          <a:p>
            <a:pPr>
              <a:buFontTx/>
              <a:buAutoNum type="arabicPeriod"/>
            </a:pPr>
            <a:endParaRPr lang="en-AU" sz="1800" dirty="0">
              <a:latin typeface="Arial" charset="0"/>
            </a:endParaRPr>
          </a:p>
          <a:p>
            <a:pPr>
              <a:buFontTx/>
              <a:buAutoNum type="arabicPeriod"/>
            </a:pPr>
            <a:r>
              <a:rPr lang="en-AU" sz="1800" b="1" dirty="0">
                <a:latin typeface="Arial" charset="0"/>
              </a:rPr>
              <a:t> International Privacy Law Library </a:t>
            </a:r>
            <a:r>
              <a:rPr lang="en-AU" sz="1600" i="1" dirty="0">
                <a:latin typeface="Arial" charset="0"/>
              </a:rPr>
              <a:t>… (PTO)</a:t>
            </a:r>
          </a:p>
        </p:txBody>
      </p:sp>
      <p:sp>
        <p:nvSpPr>
          <p:cNvPr id="21507"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0D46583-1FD2-F347-9A54-94205F5ED0DE}" type="slidenum">
              <a:rPr lang="en-US" sz="1400"/>
              <a:pPr/>
              <a:t>2</a:t>
            </a:fld>
            <a:endParaRPr lang="en-US" sz="1400"/>
          </a:p>
        </p:txBody>
      </p:sp>
      <p:pic>
        <p:nvPicPr>
          <p:cNvPr id="21508" name="Content Placeholder 14" descr="front_cover 2.jpg"/>
          <p:cNvPicPr>
            <a:picLocks noGrp="1" noChangeAspect="1"/>
          </p:cNvPicPr>
          <p:nvPr>
            <p:ph idx="1"/>
          </p:nvPr>
        </p:nvPicPr>
        <p:blipFill>
          <a:blip r:embed="rId4">
            <a:extLst>
              <a:ext uri="{28A0092B-C50C-407E-A947-70E740481C1C}">
                <a14:useLocalDpi xmlns:a14="http://schemas.microsoft.com/office/drawing/2010/main" val="0"/>
              </a:ext>
            </a:extLst>
          </a:blip>
          <a:srcRect l="3276" r="3276"/>
          <a:stretch>
            <a:fillRect/>
          </a:stretch>
        </p:blipFill>
        <p:spPr>
          <a:xfrm>
            <a:off x="4643438" y="404813"/>
            <a:ext cx="3673475" cy="5688012"/>
          </a:xfrm>
        </p:spPr>
      </p:pic>
    </p:spTree>
    <p:extLst>
      <p:ext uri="{BB962C8B-B14F-4D97-AF65-F5344CB8AC3E}">
        <p14:creationId xmlns:p14="http://schemas.microsoft.com/office/powerpoint/2010/main" val="260585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sz="2400" dirty="0">
                <a:latin typeface="Arial" charset="0"/>
              </a:rPr>
              <a:t>15/26 Asian countries with data privacy laws</a:t>
            </a:r>
          </a:p>
        </p:txBody>
      </p:sp>
      <p:sp>
        <p:nvSpPr>
          <p:cNvPr id="49154" name="Content Placeholder 4"/>
          <p:cNvSpPr>
            <a:spLocks noGrp="1"/>
          </p:cNvSpPr>
          <p:nvPr>
            <p:ph sz="quarter" idx="4294967295"/>
          </p:nvPr>
        </p:nvSpPr>
        <p:spPr>
          <a:xfrm>
            <a:off x="276225" y="1298575"/>
            <a:ext cx="4251325" cy="4937125"/>
          </a:xfrm>
        </p:spPr>
        <p:txBody>
          <a:bodyPr>
            <a:normAutofit lnSpcReduction="10000"/>
          </a:bodyPr>
          <a:lstStyle/>
          <a:p>
            <a:pPr marL="514350" indent="-514350">
              <a:buFontTx/>
              <a:buAutoNum type="arabicPeriod"/>
            </a:pPr>
            <a:r>
              <a:rPr lang="en-US" sz="2000" dirty="0">
                <a:latin typeface="Arial" charset="0"/>
              </a:rPr>
              <a:t>Japan 1988 (public sector) + private sector 2003</a:t>
            </a:r>
          </a:p>
          <a:p>
            <a:pPr marL="514350" indent="-514350">
              <a:buFontTx/>
              <a:buAutoNum type="arabicPeriod"/>
            </a:pPr>
            <a:r>
              <a:rPr lang="en-US" sz="2000" dirty="0">
                <a:latin typeface="Arial" charset="0"/>
              </a:rPr>
              <a:t>South Korea 1995 (public sector) + private sector 2001</a:t>
            </a:r>
          </a:p>
          <a:p>
            <a:pPr marL="514350" indent="-514350">
              <a:buFontTx/>
              <a:buAutoNum type="arabicPeriod"/>
            </a:pPr>
            <a:r>
              <a:rPr lang="en-US" sz="2000" dirty="0">
                <a:latin typeface="Arial" charset="0"/>
              </a:rPr>
              <a:t>Hong Kong 1995 (comprehensive)</a:t>
            </a:r>
          </a:p>
          <a:p>
            <a:pPr marL="514350" indent="-514350">
              <a:buFontTx/>
              <a:buAutoNum type="arabicPeriod"/>
            </a:pPr>
            <a:r>
              <a:rPr lang="en-US" sz="2000" dirty="0">
                <a:latin typeface="Arial" charset="0"/>
              </a:rPr>
              <a:t>Taiwan 1995 (public sector + limited private sector) </a:t>
            </a:r>
          </a:p>
          <a:p>
            <a:pPr marL="514350" indent="-514350">
              <a:buFontTx/>
              <a:buAutoNum type="arabicPeriod"/>
            </a:pPr>
            <a:r>
              <a:rPr lang="en-US" sz="2000" dirty="0">
                <a:latin typeface="Arial" charset="0"/>
              </a:rPr>
              <a:t>Thailand 1997 (public sector)</a:t>
            </a:r>
            <a:r>
              <a:rPr lang="en-US" sz="2000" dirty="0">
                <a:solidFill>
                  <a:srgbClr val="0000FF"/>
                </a:solidFill>
                <a:latin typeface="Arial" charset="0"/>
              </a:rPr>
              <a:t> Comprehensive Law 2019</a:t>
            </a:r>
            <a:endParaRPr lang="en-US" sz="2000" dirty="0">
              <a:latin typeface="Arial" charset="0"/>
            </a:endParaRPr>
          </a:p>
          <a:p>
            <a:pPr marL="514350" indent="-514350">
              <a:buFontTx/>
              <a:buAutoNum type="arabicPeriod"/>
            </a:pPr>
            <a:r>
              <a:rPr lang="en-US" sz="2000" dirty="0">
                <a:latin typeface="Arial" charset="0"/>
              </a:rPr>
              <a:t>Macau 2006 (comprehensive)</a:t>
            </a:r>
          </a:p>
          <a:p>
            <a:pPr marL="514350" indent="-514350">
              <a:buFontTx/>
              <a:buAutoNum type="arabicPeriod"/>
            </a:pPr>
            <a:r>
              <a:rPr lang="en-US" sz="2000" dirty="0">
                <a:latin typeface="Arial" charset="0"/>
              </a:rPr>
              <a:t>Nepal 2007 (public sector)</a:t>
            </a:r>
          </a:p>
          <a:p>
            <a:pPr marL="514350" indent="-514350">
              <a:buFontTx/>
              <a:buAutoNum type="arabicPeriod"/>
            </a:pPr>
            <a:r>
              <a:rPr lang="en-US" sz="2000" dirty="0">
                <a:latin typeface="Arial" charset="0"/>
              </a:rPr>
              <a:t>Malaysia 2009 (</a:t>
            </a:r>
            <a:r>
              <a:rPr lang="en-US" sz="2000" dirty="0">
                <a:solidFill>
                  <a:srgbClr val="FF0000"/>
                </a:solidFill>
                <a:latin typeface="Arial" charset="0"/>
              </a:rPr>
              <a:t>private sector</a:t>
            </a:r>
            <a:r>
              <a:rPr lang="en-US" sz="2000" dirty="0">
                <a:latin typeface="Arial" charset="0"/>
              </a:rPr>
              <a:t>)</a:t>
            </a:r>
          </a:p>
          <a:p>
            <a:pPr marL="514350" indent="-514350">
              <a:buFontTx/>
              <a:buAutoNum type="arabicPeriod"/>
            </a:pPr>
            <a:r>
              <a:rPr lang="en-US" sz="2000" dirty="0">
                <a:latin typeface="Arial" charset="0"/>
              </a:rPr>
              <a:t>Vietnam 2010 (</a:t>
            </a:r>
            <a:r>
              <a:rPr lang="en-US" sz="2000" dirty="0">
                <a:solidFill>
                  <a:srgbClr val="FF0000"/>
                </a:solidFill>
                <a:latin typeface="Arial" charset="0"/>
              </a:rPr>
              <a:t>private sector</a:t>
            </a:r>
            <a:r>
              <a:rPr lang="en-US" sz="2000" dirty="0">
                <a:latin typeface="Arial" charset="0"/>
              </a:rPr>
              <a:t>) </a:t>
            </a:r>
            <a:r>
              <a:rPr lang="en-US" sz="2000" dirty="0">
                <a:solidFill>
                  <a:schemeClr val="accent1"/>
                </a:solidFill>
                <a:latin typeface="Arial" charset="0"/>
              </a:rPr>
              <a:t>Comprehensive Bill 2021</a:t>
            </a:r>
          </a:p>
        </p:txBody>
      </p:sp>
      <p:sp>
        <p:nvSpPr>
          <p:cNvPr id="49155" name="Content Placeholder 5"/>
          <p:cNvSpPr>
            <a:spLocks noGrp="1"/>
          </p:cNvSpPr>
          <p:nvPr>
            <p:ph sz="quarter" idx="4294967295"/>
          </p:nvPr>
        </p:nvSpPr>
        <p:spPr>
          <a:xfrm>
            <a:off x="4616450" y="1298575"/>
            <a:ext cx="4251325" cy="4937125"/>
          </a:xfrm>
        </p:spPr>
        <p:txBody>
          <a:bodyPr>
            <a:normAutofit fontScale="85000" lnSpcReduction="10000"/>
          </a:bodyPr>
          <a:lstStyle/>
          <a:p>
            <a:pPr marL="514350" indent="-514350">
              <a:lnSpc>
                <a:spcPct val="90000"/>
              </a:lnSpc>
              <a:buFontTx/>
              <a:buAutoNum type="arabicPeriod" startAt="10"/>
            </a:pPr>
            <a:r>
              <a:rPr lang="en-US" sz="2000" dirty="0">
                <a:latin typeface="Arial" charset="0"/>
              </a:rPr>
              <a:t>India 2011 (</a:t>
            </a:r>
            <a:r>
              <a:rPr lang="en-US" sz="2000" dirty="0">
                <a:solidFill>
                  <a:srgbClr val="FF0000"/>
                </a:solidFill>
                <a:latin typeface="Arial" charset="0"/>
              </a:rPr>
              <a:t>private sector</a:t>
            </a:r>
            <a:r>
              <a:rPr lang="en-US" sz="2000" dirty="0">
                <a:latin typeface="Arial" charset="0"/>
              </a:rPr>
              <a:t>) </a:t>
            </a:r>
            <a:r>
              <a:rPr lang="en-US" sz="2000" dirty="0">
                <a:solidFill>
                  <a:srgbClr val="0000FF"/>
                </a:solidFill>
                <a:latin typeface="Arial" charset="0"/>
              </a:rPr>
              <a:t>Comprehensive Bill 2018</a:t>
            </a:r>
          </a:p>
          <a:p>
            <a:pPr marL="514350" indent="-514350">
              <a:lnSpc>
                <a:spcPct val="90000"/>
              </a:lnSpc>
              <a:buFontTx/>
              <a:buAutoNum type="arabicPeriod" startAt="10"/>
            </a:pPr>
            <a:r>
              <a:rPr lang="en-US" sz="2000" dirty="0">
                <a:latin typeface="Arial" charset="0"/>
              </a:rPr>
              <a:t>Philippines 2012 (comprehensive)</a:t>
            </a:r>
          </a:p>
          <a:p>
            <a:pPr marL="514350" indent="-514350">
              <a:lnSpc>
                <a:spcPct val="90000"/>
              </a:lnSpc>
              <a:buFontTx/>
              <a:buAutoNum type="arabicPeriod" startAt="10"/>
            </a:pPr>
            <a:r>
              <a:rPr lang="en-US" sz="2000" dirty="0">
                <a:latin typeface="Arial" charset="0"/>
              </a:rPr>
              <a:t>Singapore 2012 (</a:t>
            </a:r>
            <a:r>
              <a:rPr lang="en-US" sz="2000" dirty="0">
                <a:solidFill>
                  <a:srgbClr val="FF0000"/>
                </a:solidFill>
                <a:latin typeface="Arial" charset="0"/>
              </a:rPr>
              <a:t>private sector</a:t>
            </a:r>
            <a:r>
              <a:rPr lang="en-US" sz="2000" dirty="0">
                <a:latin typeface="Arial" charset="0"/>
              </a:rPr>
              <a:t>)</a:t>
            </a:r>
          </a:p>
          <a:p>
            <a:pPr marL="514350" indent="-514350">
              <a:lnSpc>
                <a:spcPct val="90000"/>
              </a:lnSpc>
              <a:buFontTx/>
              <a:buAutoNum type="arabicPeriod" startAt="10"/>
            </a:pPr>
            <a:r>
              <a:rPr lang="en-US" sz="2000" dirty="0">
                <a:latin typeface="Arial" charset="0"/>
              </a:rPr>
              <a:t>Indonesia 2012 + Regulation 2016  (</a:t>
            </a:r>
            <a:r>
              <a:rPr lang="en-US" sz="2000" dirty="0">
                <a:solidFill>
                  <a:srgbClr val="FF0000"/>
                </a:solidFill>
                <a:latin typeface="Arial" charset="0"/>
              </a:rPr>
              <a:t>private sector</a:t>
            </a:r>
            <a:r>
              <a:rPr lang="en-US" sz="2000" i="1" dirty="0">
                <a:latin typeface="Arial" charset="0"/>
              </a:rPr>
              <a:t>) </a:t>
            </a:r>
            <a:r>
              <a:rPr lang="en-US" sz="2000" dirty="0">
                <a:solidFill>
                  <a:srgbClr val="0000FF"/>
                </a:solidFill>
                <a:latin typeface="Arial" charset="0"/>
              </a:rPr>
              <a:t>Comprehensive Bill 2018</a:t>
            </a:r>
            <a:endParaRPr lang="en-US" sz="2000" i="1" dirty="0">
              <a:latin typeface="Arial" charset="0"/>
            </a:endParaRPr>
          </a:p>
          <a:p>
            <a:pPr marL="514350" indent="-514350">
              <a:lnSpc>
                <a:spcPct val="90000"/>
              </a:lnSpc>
              <a:buFontTx/>
              <a:buAutoNum type="arabicPeriod" startAt="10"/>
            </a:pPr>
            <a:r>
              <a:rPr lang="en-US" sz="2000" dirty="0">
                <a:latin typeface="Arial" charset="0"/>
              </a:rPr>
              <a:t>China 2011-20 </a:t>
            </a:r>
            <a:r>
              <a:rPr lang="en-US" sz="2000" i="1" dirty="0">
                <a:latin typeface="Arial" charset="0"/>
              </a:rPr>
              <a:t>(most </a:t>
            </a:r>
            <a:r>
              <a:rPr lang="en-US" sz="2000" i="1" dirty="0">
                <a:solidFill>
                  <a:srgbClr val="FF0000"/>
                </a:solidFill>
                <a:latin typeface="Arial" charset="0"/>
              </a:rPr>
              <a:t>private sector</a:t>
            </a:r>
            <a:r>
              <a:rPr lang="en-US" sz="2000" i="1" dirty="0">
                <a:latin typeface="Arial" charset="0"/>
              </a:rPr>
              <a:t>) </a:t>
            </a:r>
            <a:r>
              <a:rPr lang="en-US" sz="2000" dirty="0">
                <a:solidFill>
                  <a:srgbClr val="0000FF"/>
                </a:solidFill>
                <a:latin typeface="Arial" charset="0"/>
              </a:rPr>
              <a:t>Comprehensive Bill 2020</a:t>
            </a:r>
            <a:endParaRPr lang="en-US" sz="2000" i="1" dirty="0">
              <a:latin typeface="Arial" charset="0"/>
            </a:endParaRPr>
          </a:p>
          <a:p>
            <a:pPr marL="514350" indent="-514350">
              <a:lnSpc>
                <a:spcPct val="90000"/>
              </a:lnSpc>
              <a:buFontTx/>
              <a:buAutoNum type="arabicPeriod" startAt="10"/>
            </a:pPr>
            <a:r>
              <a:rPr lang="en-US" sz="2000" dirty="0">
                <a:latin typeface="Arial" charset="0"/>
              </a:rPr>
              <a:t>Bhutan 2018 (comprehensive) </a:t>
            </a:r>
          </a:p>
          <a:p>
            <a:pPr marL="0" indent="0">
              <a:lnSpc>
                <a:spcPct val="90000"/>
              </a:lnSpc>
              <a:buNone/>
            </a:pPr>
            <a:r>
              <a:rPr lang="en-US" sz="2000" i="1" dirty="0">
                <a:latin typeface="Arial" charset="0"/>
              </a:rPr>
              <a:t>+ Bills in Pakistan, Sri Lanka, Brunei</a:t>
            </a:r>
          </a:p>
          <a:p>
            <a:pPr marL="514350" indent="-514350">
              <a:lnSpc>
                <a:spcPct val="90000"/>
              </a:lnSpc>
              <a:buFontTx/>
              <a:buNone/>
            </a:pPr>
            <a:endParaRPr lang="en-US" sz="2000" b="1" i="1" dirty="0">
              <a:latin typeface="Arial" charset="0"/>
            </a:endParaRPr>
          </a:p>
          <a:p>
            <a:pPr marL="514350" indent="-514350">
              <a:lnSpc>
                <a:spcPct val="90000"/>
              </a:lnSpc>
              <a:buFontTx/>
              <a:buNone/>
            </a:pPr>
            <a:r>
              <a:rPr lang="en-US" sz="2000" b="1" i="1" dirty="0">
                <a:latin typeface="Arial" charset="0"/>
              </a:rPr>
              <a:t>Revised laws</a:t>
            </a:r>
          </a:p>
          <a:p>
            <a:pPr marL="514350" indent="-514350">
              <a:lnSpc>
                <a:spcPct val="90000"/>
              </a:lnSpc>
              <a:buFontTx/>
              <a:buAutoNum type="arabicPeriod" startAt="15"/>
            </a:pPr>
            <a:r>
              <a:rPr lang="en-US" sz="2000" dirty="0">
                <a:latin typeface="Arial" charset="0"/>
              </a:rPr>
              <a:t>Taiwan 2011(comprehensive)</a:t>
            </a:r>
          </a:p>
          <a:p>
            <a:pPr marL="514350" indent="-514350">
              <a:lnSpc>
                <a:spcPct val="90000"/>
              </a:lnSpc>
              <a:buFontTx/>
              <a:buAutoNum type="arabicPeriod" startAt="15"/>
            </a:pPr>
            <a:r>
              <a:rPr lang="en-US" sz="2000" dirty="0">
                <a:latin typeface="Arial" charset="0"/>
              </a:rPr>
              <a:t>South Korea 2012 &amp; 2020</a:t>
            </a:r>
          </a:p>
          <a:p>
            <a:pPr marL="514350" indent="-514350">
              <a:lnSpc>
                <a:spcPct val="90000"/>
              </a:lnSpc>
              <a:buFontTx/>
              <a:buAutoNum type="arabicPeriod" startAt="15"/>
            </a:pPr>
            <a:r>
              <a:rPr lang="en-US" sz="2000" dirty="0">
                <a:latin typeface="Arial" charset="0"/>
              </a:rPr>
              <a:t>Hong Kong 2012 &amp; new Bill</a:t>
            </a:r>
          </a:p>
          <a:p>
            <a:pPr marL="514350" indent="-514350">
              <a:lnSpc>
                <a:spcPct val="90000"/>
              </a:lnSpc>
              <a:buFontTx/>
              <a:buAutoNum type="arabicPeriod" startAt="15"/>
            </a:pPr>
            <a:r>
              <a:rPr lang="en-US" sz="2000" dirty="0">
                <a:latin typeface="Arial" charset="0"/>
              </a:rPr>
              <a:t>Japan 2015 &amp; 2020</a:t>
            </a:r>
          </a:p>
          <a:p>
            <a:pPr marL="514350" indent="-514350">
              <a:lnSpc>
                <a:spcPct val="90000"/>
              </a:lnSpc>
              <a:buFontTx/>
              <a:buAutoNum type="arabicPeriod" startAt="15"/>
            </a:pPr>
            <a:r>
              <a:rPr lang="en-US" sz="2000" dirty="0">
                <a:latin typeface="Arial" charset="0"/>
              </a:rPr>
              <a:t>Thailand 2019</a:t>
            </a:r>
          </a:p>
          <a:p>
            <a:pPr marL="514350" indent="-514350">
              <a:lnSpc>
                <a:spcPct val="90000"/>
              </a:lnSpc>
              <a:buFontTx/>
              <a:buAutoNum type="arabicPeriod" startAt="15"/>
            </a:pPr>
            <a:r>
              <a:rPr lang="en-US" sz="2000" dirty="0">
                <a:latin typeface="Arial" charset="0"/>
              </a:rPr>
              <a:t>Nepal 2018 (private sector)</a:t>
            </a:r>
          </a:p>
          <a:p>
            <a:pPr marL="514350" indent="-514350">
              <a:lnSpc>
                <a:spcPct val="90000"/>
              </a:lnSpc>
              <a:buFontTx/>
              <a:buAutoNum type="arabicPeriod" startAt="15"/>
            </a:pPr>
            <a:endParaRPr lang="en-US" sz="2000" dirty="0">
              <a:latin typeface="Arial" charset="0"/>
            </a:endParaRPr>
          </a:p>
        </p:txBody>
      </p:sp>
    </p:spTree>
    <p:extLst>
      <p:ext uri="{BB962C8B-B14F-4D97-AF65-F5344CB8AC3E}">
        <p14:creationId xmlns:p14="http://schemas.microsoft.com/office/powerpoint/2010/main" val="371480675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FF842C6F-CFD1-4844-BFF7-5F6917E0C8C4}" type="slidenum">
              <a:rPr lang="en-US" sz="1400"/>
              <a:pPr/>
              <a:t>21</a:t>
            </a:fld>
            <a:endParaRPr lang="en-US" sz="1400"/>
          </a:p>
        </p:txBody>
      </p:sp>
      <p:sp>
        <p:nvSpPr>
          <p:cNvPr id="31747" name="Rectangle 3"/>
          <p:cNvSpPr>
            <a:spLocks noChangeArrowheads="1"/>
          </p:cNvSpPr>
          <p:nvPr/>
        </p:nvSpPr>
        <p:spPr bwMode="auto">
          <a:xfrm>
            <a:off x="6781800" y="6318526"/>
            <a:ext cx="200208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rgbClr val="851119"/>
                </a:solidFill>
                <a:latin typeface="Arial" charset="0"/>
              </a:rPr>
              <a:t>Credits: Time Inc.</a:t>
            </a:r>
            <a:endParaRPr lang="en-US" sz="4400" dirty="0">
              <a:solidFill>
                <a:srgbClr val="851119"/>
              </a:solidFill>
              <a:latin typeface="Arial" charset="0"/>
            </a:endParaRPr>
          </a:p>
        </p:txBody>
      </p:sp>
      <p:sp>
        <p:nvSpPr>
          <p:cNvPr id="31748" name="Rectangle 4"/>
          <p:cNvSpPr>
            <a:spLocks noChangeArrowheads="1"/>
          </p:cNvSpPr>
          <p:nvPr/>
        </p:nvSpPr>
        <p:spPr bwMode="auto">
          <a:xfrm>
            <a:off x="685800" y="304800"/>
            <a:ext cx="16002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solidFill>
                  <a:srgbClr val="851119"/>
                </a:solidFill>
                <a:latin typeface="Arial Black" charset="0"/>
              </a:rPr>
              <a:t>China</a:t>
            </a:r>
          </a:p>
          <a:p>
            <a:pPr>
              <a:defRPr/>
            </a:pPr>
            <a:endParaRPr lang="en-US" sz="3200" dirty="0">
              <a:solidFill>
                <a:srgbClr val="851119"/>
              </a:solidFill>
              <a:latin typeface="Arial Black" charset="0"/>
            </a:endParaRPr>
          </a:p>
        </p:txBody>
      </p:sp>
      <p:pic>
        <p:nvPicPr>
          <p:cNvPr id="3" name="Content Placeholder 2" descr="China.jpg"/>
          <p:cNvPicPr>
            <a:picLocks noGrp="1" noChangeAspect="1"/>
          </p:cNvPicPr>
          <p:nvPr>
            <p:ph idx="1"/>
          </p:nvPr>
        </p:nvPicPr>
        <p:blipFill>
          <a:blip r:embed="rId2">
            <a:extLst>
              <a:ext uri="{28A0092B-C50C-407E-A947-70E740481C1C}">
                <a14:useLocalDpi xmlns:a14="http://schemas.microsoft.com/office/drawing/2010/main" val="0"/>
              </a:ext>
            </a:extLst>
          </a:blip>
          <a:srcRect t="8784" b="8784"/>
          <a:stretch>
            <a:fillRect/>
          </a:stretch>
        </p:blipFill>
        <p:spPr/>
      </p:pic>
    </p:spTree>
    <p:extLst>
      <p:ext uri="{BB962C8B-B14F-4D97-AF65-F5344CB8AC3E}">
        <p14:creationId xmlns:p14="http://schemas.microsoft.com/office/powerpoint/2010/main" val="419120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Arial" charset="0"/>
              </a:rPr>
              <a:t> China – The overall picture</a:t>
            </a:r>
          </a:p>
        </p:txBody>
      </p:sp>
      <p:sp>
        <p:nvSpPr>
          <p:cNvPr id="3" name="Content Placeholder 2"/>
          <p:cNvSpPr>
            <a:spLocks noGrp="1"/>
          </p:cNvSpPr>
          <p:nvPr>
            <p:ph idx="1"/>
          </p:nvPr>
        </p:nvSpPr>
        <p:spPr/>
        <p:txBody>
          <a:bodyPr>
            <a:normAutofit fontScale="92500"/>
          </a:bodyPr>
          <a:lstStyle/>
          <a:p>
            <a:pPr>
              <a:defRPr/>
            </a:pPr>
            <a:r>
              <a:rPr lang="en-US" sz="2600" i="1" dirty="0"/>
              <a:t>Context </a:t>
            </a:r>
            <a:r>
              <a:rPr lang="en-US" sz="2600" dirty="0"/>
              <a:t>– A one-party state relying on intensifying pervasive surveillance and censorship. Increasingly, CCCP=State.</a:t>
            </a:r>
          </a:p>
          <a:p>
            <a:pPr lvl="1">
              <a:defRPr/>
            </a:pPr>
            <a:r>
              <a:rPr lang="en-US" sz="2200" dirty="0"/>
              <a:t>Realistic to assume State interests will always override privacy</a:t>
            </a:r>
          </a:p>
          <a:p>
            <a:pPr lvl="1">
              <a:defRPr/>
            </a:pPr>
            <a:r>
              <a:rPr lang="en-US" sz="2200" dirty="0"/>
              <a:t>Otherwise, consumer privacy is being given a surprising degree of respect and protection – at least for some people</a:t>
            </a:r>
          </a:p>
          <a:p>
            <a:pPr lvl="1">
              <a:defRPr/>
            </a:pPr>
            <a:r>
              <a:rPr lang="en-US" sz="2200" dirty="0"/>
              <a:t>This is necessary to increase trust in e-commerce and e-governance </a:t>
            </a:r>
            <a:r>
              <a:rPr lang="en-US" sz="2200" i="1" dirty="0"/>
              <a:t>within</a:t>
            </a:r>
            <a:r>
              <a:rPr lang="en-US" sz="2200" dirty="0"/>
              <a:t> China; not because of international pressure or rights concerns.</a:t>
            </a:r>
          </a:p>
          <a:p>
            <a:pPr>
              <a:defRPr/>
            </a:pPr>
            <a:r>
              <a:rPr lang="en-US" sz="2600" dirty="0"/>
              <a:t>The sources of privacy protection are extremely complex, and still not comprehensive, even in the private sector.</a:t>
            </a:r>
          </a:p>
          <a:p>
            <a:pPr>
              <a:defRPr/>
            </a:pPr>
            <a:r>
              <a:rPr lang="en-US" sz="2600" dirty="0"/>
              <a:t>The key points are to understand (</a:t>
            </a:r>
            <a:r>
              <a:rPr lang="en-US" sz="2600" dirty="0" err="1"/>
              <a:t>i</a:t>
            </a:r>
            <a:r>
              <a:rPr lang="en-US" sz="2600" dirty="0"/>
              <a:t>) their scope; (ii) the interaction of protections; (ii) the extent of their consistency; and (iv) their implications for data transfers to &amp; from China.</a:t>
            </a:r>
          </a:p>
          <a:p>
            <a:pPr>
              <a:defRPr/>
            </a:pPr>
            <a:endParaRPr lang="en-US" dirty="0"/>
          </a:p>
        </p:txBody>
      </p:sp>
      <p:sp>
        <p:nvSpPr>
          <p:cNvPr id="512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1342D4AF-64A6-7849-8CB2-62DD5CB88F46}" type="slidenum">
              <a:rPr lang="en-US" sz="1400"/>
              <a:pPr/>
              <a:t>22</a:t>
            </a:fld>
            <a:endParaRPr lang="en-US" sz="1400"/>
          </a:p>
        </p:txBody>
      </p:sp>
      <p:pic>
        <p:nvPicPr>
          <p:cNvPr id="51204" name="Picture 4" descr=" china.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244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Arial" charset="0"/>
              </a:rPr>
              <a:t>China – The overall picture (2)</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pPr marL="0" lvl="1" indent="0">
              <a:buFontTx/>
              <a:buNone/>
              <a:defRPr/>
            </a:pPr>
            <a:r>
              <a:rPr lang="en-US" sz="2400" i="1" dirty="0"/>
              <a:t>New ‘cyber-sovereignty’ ideology of Xi </a:t>
            </a:r>
            <a:r>
              <a:rPr lang="en-US" sz="2400" i="1" dirty="0" err="1"/>
              <a:t>Jinping</a:t>
            </a:r>
            <a:r>
              <a:rPr lang="en-US" sz="2400" i="1" dirty="0"/>
              <a:t> regime</a:t>
            </a:r>
          </a:p>
          <a:p>
            <a:pPr marL="742950" lvl="2" indent="-342900">
              <a:defRPr/>
            </a:pPr>
            <a:r>
              <a:rPr lang="en-US" sz="1800" dirty="0"/>
              <a:t>See work of </a:t>
            </a:r>
            <a:r>
              <a:rPr lang="en-US" sz="1800" dirty="0" err="1"/>
              <a:t>Rogier</a:t>
            </a:r>
            <a:r>
              <a:rPr lang="en-US" sz="1800" dirty="0"/>
              <a:t> </a:t>
            </a:r>
            <a:r>
              <a:rPr lang="en-US" sz="1800" dirty="0" err="1"/>
              <a:t>Creemers</a:t>
            </a:r>
            <a:r>
              <a:rPr lang="en-US" sz="1800" dirty="0"/>
              <a:t>, Scott Livingston, Anne Cheung </a:t>
            </a:r>
            <a:r>
              <a:rPr lang="en-US" sz="1800" dirty="0" err="1"/>
              <a:t>etc</a:t>
            </a:r>
            <a:endParaRPr lang="en-US" sz="1800" dirty="0"/>
          </a:p>
          <a:p>
            <a:pPr marL="342900" lvl="1" indent="-342900">
              <a:defRPr/>
            </a:pPr>
            <a:r>
              <a:rPr lang="en-US" sz="2200" dirty="0"/>
              <a:t>Internet as a central(</a:t>
            </a:r>
            <a:r>
              <a:rPr lang="en-US" sz="2200" dirty="0" err="1"/>
              <a:t>ised</a:t>
            </a:r>
            <a:r>
              <a:rPr lang="en-US" sz="2200" dirty="0"/>
              <a:t>) means of governing society and party:</a:t>
            </a:r>
          </a:p>
          <a:p>
            <a:pPr marL="742950" lvl="2" indent="-342900">
              <a:defRPr/>
            </a:pPr>
            <a:r>
              <a:rPr lang="en-GB" sz="1600" dirty="0"/>
              <a:t>new Central Leading Group for </a:t>
            </a:r>
            <a:r>
              <a:rPr lang="en-GB" sz="1600" dirty="0" err="1"/>
              <a:t>Cybersecurity</a:t>
            </a:r>
            <a:r>
              <a:rPr lang="en-GB" sz="1600" dirty="0"/>
              <a:t> and </a:t>
            </a:r>
            <a:r>
              <a:rPr lang="en-GB" sz="1600" dirty="0" err="1"/>
              <a:t>Informatization</a:t>
            </a:r>
            <a:r>
              <a:rPr lang="en-GB" sz="1600" dirty="0"/>
              <a:t> (Chair: Xi </a:t>
            </a:r>
            <a:r>
              <a:rPr lang="en-GB" sz="1600" dirty="0" err="1"/>
              <a:t>Jinping</a:t>
            </a:r>
            <a:r>
              <a:rPr lang="en-GB" sz="1600" dirty="0"/>
              <a:t>), </a:t>
            </a:r>
          </a:p>
          <a:p>
            <a:pPr marL="742950" lvl="2" indent="-342900">
              <a:defRPr/>
            </a:pPr>
            <a:r>
              <a:rPr lang="en-GB" sz="1600" dirty="0"/>
              <a:t> enhanced role of Cyberspace Administration of China (CAC)</a:t>
            </a:r>
            <a:r>
              <a:rPr lang="en-AU" sz="1600" dirty="0"/>
              <a:t> </a:t>
            </a:r>
            <a:endParaRPr lang="en-US" sz="1600" dirty="0"/>
          </a:p>
          <a:p>
            <a:pPr marL="342900" lvl="1" indent="-342900">
              <a:defRPr/>
            </a:pPr>
            <a:r>
              <a:rPr lang="en-US" sz="2200" dirty="0"/>
              <a:t>Increasingly ‘</a:t>
            </a:r>
            <a:r>
              <a:rPr lang="en-US" sz="2200" dirty="0" err="1"/>
              <a:t>securitised</a:t>
            </a:r>
            <a:r>
              <a:rPr lang="en-US" sz="2200" dirty="0"/>
              <a:t>’ and seen as a threat/counter-threat: </a:t>
            </a:r>
          </a:p>
          <a:p>
            <a:pPr marL="742950" lvl="2" indent="-342900">
              <a:defRPr/>
            </a:pPr>
            <a:r>
              <a:rPr lang="en-US" sz="1800" dirty="0"/>
              <a:t>technical security (post-Snowden), affecting banking software </a:t>
            </a:r>
            <a:r>
              <a:rPr lang="en-US" sz="1800" dirty="0" err="1"/>
              <a:t>etc</a:t>
            </a:r>
            <a:r>
              <a:rPr lang="en-US" sz="1800" dirty="0"/>
              <a:t>;</a:t>
            </a:r>
          </a:p>
          <a:p>
            <a:pPr marL="742950" lvl="2" indent="-342900">
              <a:defRPr/>
            </a:pPr>
            <a:r>
              <a:rPr lang="en-US" sz="1800" dirty="0"/>
              <a:t>ideological security (greater cultural, social media censorship)</a:t>
            </a:r>
          </a:p>
          <a:p>
            <a:pPr marL="742950" lvl="2" indent="-342900">
              <a:defRPr/>
            </a:pPr>
            <a:r>
              <a:rPr lang="en-US" sz="1800" dirty="0"/>
              <a:t>Social credit system merging public and private data sources – extent unclear</a:t>
            </a:r>
          </a:p>
          <a:p>
            <a:pPr marL="742950" lvl="2" indent="-342900">
              <a:defRPr/>
            </a:pPr>
            <a:r>
              <a:rPr lang="en-US" sz="1800" dirty="0"/>
              <a:t>More surveillance intensity though CCTV + face recognition (Xinjiang </a:t>
            </a:r>
            <a:r>
              <a:rPr lang="en-US" sz="1800" dirty="0" err="1"/>
              <a:t>etc</a:t>
            </a:r>
            <a:r>
              <a:rPr lang="en-US" sz="1800" dirty="0"/>
              <a:t>)</a:t>
            </a:r>
          </a:p>
          <a:p>
            <a:pPr marL="742950" lvl="2" indent="-342900">
              <a:defRPr/>
            </a:pPr>
            <a:r>
              <a:rPr lang="en-US" sz="1800" dirty="0"/>
              <a:t>Cyber-security regulations to prevent disclosure/export of data.</a:t>
            </a:r>
          </a:p>
          <a:p>
            <a:pPr marL="342900" lvl="1" indent="-342900">
              <a:defRPr/>
            </a:pPr>
            <a:r>
              <a:rPr lang="en-US" sz="2200" dirty="0"/>
              <a:t>A distinct Chinese approach to global cyber-governance (+ EU influence)</a:t>
            </a:r>
          </a:p>
          <a:p>
            <a:pPr marL="742950" lvl="2" indent="-342900">
              <a:defRPr/>
            </a:pPr>
            <a:r>
              <a:rPr lang="en-US" sz="1800" dirty="0"/>
              <a:t>Since White Paper on Internet (2010), Internet seen as an extension of national sovereignty (</a:t>
            </a:r>
            <a:r>
              <a:rPr lang="en-US" sz="1800" dirty="0" err="1"/>
              <a:t>eg</a:t>
            </a:r>
            <a:r>
              <a:rPr lang="en-US" sz="1800" dirty="0"/>
              <a:t> </a:t>
            </a:r>
            <a:r>
              <a:rPr lang="en-US" sz="1800" dirty="0" err="1"/>
              <a:t>localisation</a:t>
            </a:r>
            <a:r>
              <a:rPr lang="en-US" sz="1800" dirty="0"/>
              <a:t> of health information servers; now </a:t>
            </a:r>
            <a:r>
              <a:rPr lang="en-US" sz="1800" dirty="0" err="1"/>
              <a:t>generalised</a:t>
            </a:r>
            <a:r>
              <a:rPr lang="en-US" sz="1800" dirty="0"/>
              <a:t>)</a:t>
            </a:r>
          </a:p>
          <a:p>
            <a:pPr marL="742950" lvl="2" indent="-342900">
              <a:defRPr/>
            </a:pPr>
            <a:r>
              <a:rPr lang="en-US" sz="1800" dirty="0"/>
              <a:t>Rejects multi-stakeholder processes in </a:t>
            </a:r>
            <a:r>
              <a:rPr lang="en-US" sz="1800" dirty="0" err="1"/>
              <a:t>favour</a:t>
            </a:r>
            <a:r>
              <a:rPr lang="en-US" sz="1800" dirty="0"/>
              <a:t> of governments</a:t>
            </a:r>
          </a:p>
          <a:p>
            <a:pPr marL="0" lvl="1" indent="0">
              <a:buNone/>
              <a:defRPr/>
            </a:pPr>
            <a:r>
              <a:rPr lang="en-US" sz="2200" dirty="0">
                <a:solidFill>
                  <a:srgbClr val="FF0000"/>
                </a:solidFill>
              </a:rPr>
              <a:t>Result: Part of post-2012 partial retreat from the rule of law </a:t>
            </a:r>
          </a:p>
          <a:p>
            <a:pPr>
              <a:defRPr/>
            </a:pPr>
            <a:endParaRPr lang="en-US" dirty="0"/>
          </a:p>
        </p:txBody>
      </p:sp>
      <p:sp>
        <p:nvSpPr>
          <p:cNvPr id="14029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7598FA7C-4C05-514F-A8FA-8E155CC7EFC2}" type="slidenum">
              <a:rPr lang="en-US" sz="1400"/>
              <a:pPr/>
              <a:t>23</a:t>
            </a:fld>
            <a:endParaRPr lang="en-US" sz="1400"/>
          </a:p>
        </p:txBody>
      </p:sp>
    </p:spTree>
    <p:extLst>
      <p:ext uri="{BB962C8B-B14F-4D97-AF65-F5344CB8AC3E}">
        <p14:creationId xmlns:p14="http://schemas.microsoft.com/office/powerpoint/2010/main" val="358449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329F53F3-467F-BA42-8FA8-EC55429B4210}" type="slidenum">
              <a:rPr lang="en-US" sz="1400"/>
              <a:pPr/>
              <a:t>24</a:t>
            </a:fld>
            <a:endParaRPr lang="en-US" sz="1400"/>
          </a:p>
        </p:txBody>
      </p:sp>
      <p:sp>
        <p:nvSpPr>
          <p:cNvPr id="52226" name="Rectangle 2"/>
          <p:cNvSpPr>
            <a:spLocks noGrp="1" noChangeArrowheads="1"/>
          </p:cNvSpPr>
          <p:nvPr>
            <p:ph type="title"/>
          </p:nvPr>
        </p:nvSpPr>
        <p:spPr/>
        <p:txBody>
          <a:bodyPr/>
          <a:lstStyle/>
          <a:p>
            <a:r>
              <a:rPr lang="en-US">
                <a:latin typeface="Arial" charset="0"/>
              </a:rPr>
              <a:t>   China – Regulation time line</a:t>
            </a:r>
          </a:p>
        </p:txBody>
      </p:sp>
      <p:sp>
        <p:nvSpPr>
          <p:cNvPr id="183299" name="Rectangle 3"/>
          <p:cNvSpPr>
            <a:spLocks noGrp="1" noChangeArrowheads="1"/>
          </p:cNvSpPr>
          <p:nvPr>
            <p:ph type="body" idx="1"/>
          </p:nvPr>
        </p:nvSpPr>
        <p:spPr/>
        <p:txBody>
          <a:bodyPr>
            <a:normAutofit fontScale="85000" lnSpcReduction="20000"/>
          </a:bodyPr>
          <a:lstStyle/>
          <a:p>
            <a:pPr marL="57150" indent="0" eaLnBrk="1" hangingPunct="1">
              <a:lnSpc>
                <a:spcPct val="90000"/>
              </a:lnSpc>
              <a:buNone/>
              <a:defRPr/>
            </a:pPr>
            <a:r>
              <a:rPr lang="en-US" sz="1800" b="1" i="1" dirty="0">
                <a:latin typeface="+mj-lt"/>
              </a:rPr>
              <a:t>Pre-2011 – no real data privacy laws</a:t>
            </a:r>
          </a:p>
          <a:p>
            <a:pPr marL="514350" indent="-457200" eaLnBrk="1" hangingPunct="1">
              <a:lnSpc>
                <a:spcPct val="90000"/>
              </a:lnSpc>
              <a:buFont typeface="Times" charset="0"/>
              <a:buAutoNum type="arabicPeriod"/>
              <a:defRPr/>
            </a:pPr>
            <a:r>
              <a:rPr lang="en-US" sz="1800" dirty="0">
                <a:latin typeface="+mj-lt"/>
              </a:rPr>
              <a:t>2006/7: Draft </a:t>
            </a:r>
            <a:r>
              <a:rPr lang="en-AU" sz="1800" i="1" dirty="0">
                <a:latin typeface="+mj-lt"/>
              </a:rPr>
              <a:t>Personal Information Protection Act</a:t>
            </a:r>
            <a:r>
              <a:rPr lang="en-US" sz="1800" dirty="0">
                <a:latin typeface="+mj-lt"/>
              </a:rPr>
              <a:t>; EU Directive </a:t>
            </a:r>
            <a:r>
              <a:rPr lang="mr-IN" sz="1800" dirty="0">
                <a:latin typeface="+mj-lt"/>
              </a:rPr>
              <a:t>–</a:t>
            </a:r>
            <a:r>
              <a:rPr lang="en-US" sz="1800" dirty="0">
                <a:latin typeface="+mj-lt"/>
              </a:rPr>
              <a:t>influenced - failed </a:t>
            </a:r>
            <a:endParaRPr lang="en-AU" sz="1800" dirty="0">
              <a:latin typeface="+mj-lt"/>
            </a:endParaRPr>
          </a:p>
          <a:p>
            <a:pPr marL="514350" indent="-457200" eaLnBrk="1" hangingPunct="1">
              <a:lnSpc>
                <a:spcPct val="90000"/>
              </a:lnSpc>
              <a:buFont typeface="Times" charset="0"/>
              <a:buAutoNum type="arabicPeriod"/>
              <a:defRPr/>
            </a:pPr>
            <a:r>
              <a:rPr lang="en-AU" sz="1800" dirty="0">
                <a:latin typeface="+mj-lt"/>
              </a:rPr>
              <a:t>Some </a:t>
            </a:r>
            <a:r>
              <a:rPr lang="en-AU" sz="1800" i="1" dirty="0">
                <a:latin typeface="+mj-lt"/>
              </a:rPr>
              <a:t>Province</a:t>
            </a:r>
            <a:r>
              <a:rPr lang="en-AU" sz="1800" dirty="0">
                <a:latin typeface="+mj-lt"/>
              </a:rPr>
              <a:t>s enacted consumer privacy codes; </a:t>
            </a:r>
            <a:r>
              <a:rPr lang="en-AU" sz="1800" i="1" dirty="0">
                <a:latin typeface="+mj-lt"/>
              </a:rPr>
              <a:t>Piecemeal</a:t>
            </a:r>
            <a:r>
              <a:rPr lang="en-AU" sz="1800" dirty="0">
                <a:latin typeface="+mj-lt"/>
              </a:rPr>
              <a:t> laws on money laundering, medical records, insurance, credit reporting </a:t>
            </a:r>
            <a:r>
              <a:rPr lang="en-AU" sz="1800" dirty="0" err="1">
                <a:latin typeface="+mj-lt"/>
              </a:rPr>
              <a:t>etc</a:t>
            </a:r>
            <a:endParaRPr lang="en-AU" sz="1800" dirty="0">
              <a:latin typeface="+mj-lt"/>
            </a:endParaRPr>
          </a:p>
          <a:p>
            <a:pPr marL="514350" indent="-457200" eaLnBrk="1" hangingPunct="1">
              <a:lnSpc>
                <a:spcPct val="90000"/>
              </a:lnSpc>
              <a:buFont typeface="Times" charset="0"/>
              <a:buAutoNum type="arabicPeriod"/>
              <a:defRPr/>
            </a:pPr>
            <a:r>
              <a:rPr lang="en-AU" sz="1800" dirty="0">
                <a:latin typeface="+mj-lt"/>
              </a:rPr>
              <a:t>2009-10 Major reforms: </a:t>
            </a:r>
            <a:r>
              <a:rPr lang="en-AU" sz="1800" i="1" dirty="0">
                <a:latin typeface="+mj-lt"/>
              </a:rPr>
              <a:t>Criminal Law </a:t>
            </a:r>
            <a:r>
              <a:rPr lang="en-AU" sz="1800" dirty="0">
                <a:latin typeface="+mj-lt"/>
              </a:rPr>
              <a:t>and </a:t>
            </a:r>
            <a:r>
              <a:rPr lang="en-AU" sz="1800" i="1" dirty="0">
                <a:latin typeface="+mj-lt"/>
              </a:rPr>
              <a:t>Tort Liability Law </a:t>
            </a:r>
          </a:p>
          <a:p>
            <a:pPr marL="57150" indent="0" eaLnBrk="1" hangingPunct="1">
              <a:lnSpc>
                <a:spcPct val="90000"/>
              </a:lnSpc>
              <a:buNone/>
              <a:defRPr/>
            </a:pPr>
            <a:r>
              <a:rPr lang="en-AU" sz="1800" b="1" i="1" dirty="0">
                <a:latin typeface="+mj-lt"/>
              </a:rPr>
              <a:t>From 2011 </a:t>
            </a:r>
            <a:r>
              <a:rPr lang="mr-IN" sz="1800" b="1" i="1" dirty="0">
                <a:latin typeface="+mj-lt"/>
              </a:rPr>
              <a:t>–</a:t>
            </a:r>
            <a:r>
              <a:rPr lang="en-AU" sz="1800" b="1" i="1" dirty="0">
                <a:latin typeface="+mj-lt"/>
              </a:rPr>
              <a:t> 14: Series of largely consistent limited laws evolved principles</a:t>
            </a:r>
          </a:p>
          <a:p>
            <a:pPr marL="514350" indent="-457200" eaLnBrk="1" hangingPunct="1">
              <a:lnSpc>
                <a:spcPct val="90000"/>
              </a:lnSpc>
              <a:buFont typeface="+mj-lt"/>
              <a:buAutoNum type="arabicPeriod" startAt="4"/>
              <a:defRPr/>
            </a:pPr>
            <a:r>
              <a:rPr lang="en-AU" sz="1800" dirty="0">
                <a:latin typeface="+mj-lt"/>
              </a:rPr>
              <a:t>2011 MIIT (Min. of Industry &amp; Info. Tech.)  ‘Internet Information Services Regulations’</a:t>
            </a:r>
          </a:p>
          <a:p>
            <a:pPr marL="514350" indent="-457200" eaLnBrk="1" hangingPunct="1">
              <a:lnSpc>
                <a:spcPct val="90000"/>
              </a:lnSpc>
              <a:buFont typeface="+mj-lt"/>
              <a:buAutoNum type="arabicPeriod" startAt="4"/>
              <a:defRPr/>
            </a:pPr>
            <a:r>
              <a:rPr lang="en-AU" sz="1800" dirty="0">
                <a:latin typeface="+mj-lt"/>
              </a:rPr>
              <a:t>2012 NPC Standing Committee ‘Decision’ (a law) on Internet Information Protection</a:t>
            </a:r>
          </a:p>
          <a:p>
            <a:pPr marL="514350" indent="-457200" eaLnBrk="1" hangingPunct="1">
              <a:lnSpc>
                <a:spcPct val="90000"/>
              </a:lnSpc>
              <a:buFont typeface="+mj-lt"/>
              <a:buAutoNum type="arabicPeriod" startAt="4"/>
              <a:defRPr/>
            </a:pPr>
            <a:r>
              <a:rPr lang="en-AU" sz="1800" dirty="0">
                <a:latin typeface="+mj-lt"/>
              </a:rPr>
              <a:t>2013 MIIT Internet/telecommunications Regulations</a:t>
            </a:r>
          </a:p>
          <a:p>
            <a:pPr marL="514350" indent="-457200" eaLnBrk="1" hangingPunct="1">
              <a:lnSpc>
                <a:spcPct val="90000"/>
              </a:lnSpc>
              <a:buFont typeface="+mj-lt"/>
              <a:buAutoNum type="arabicPeriod" startAt="4"/>
              <a:defRPr/>
            </a:pPr>
            <a:r>
              <a:rPr lang="en-AU" sz="1800" dirty="0">
                <a:latin typeface="+mj-lt"/>
              </a:rPr>
              <a:t>2013 MIIT Standardization Administration ‘Guidelines’ on Personal Information Protection in ‘computer information systems’</a:t>
            </a:r>
          </a:p>
          <a:p>
            <a:pPr marL="514350" indent="-457200" eaLnBrk="1" hangingPunct="1">
              <a:lnSpc>
                <a:spcPct val="90000"/>
              </a:lnSpc>
              <a:buFont typeface="+mj-lt"/>
              <a:buAutoNum type="arabicPeriod" startAt="4"/>
              <a:defRPr/>
            </a:pPr>
            <a:r>
              <a:rPr lang="en-AU" sz="1800" dirty="0">
                <a:latin typeface="+mj-lt"/>
              </a:rPr>
              <a:t>2013 Consumer Law amendments by NPC Standing Committee</a:t>
            </a:r>
          </a:p>
          <a:p>
            <a:pPr marL="57150" indent="0" eaLnBrk="1" hangingPunct="1">
              <a:lnSpc>
                <a:spcPct val="90000"/>
              </a:lnSpc>
              <a:buNone/>
              <a:defRPr/>
            </a:pPr>
            <a:r>
              <a:rPr lang="en-AU" sz="1800" b="1" i="1" dirty="0">
                <a:latin typeface="+mj-lt"/>
              </a:rPr>
              <a:t>Since 2016: Increasingly comprehensive new laws</a:t>
            </a:r>
            <a:r>
              <a:rPr lang="mr-IN" sz="1800" b="1" i="1" dirty="0">
                <a:latin typeface="+mj-lt"/>
              </a:rPr>
              <a:t>–</a:t>
            </a:r>
            <a:r>
              <a:rPr lang="en-AU" sz="1800" b="1" i="1" dirty="0">
                <a:latin typeface="+mj-lt"/>
              </a:rPr>
              <a:t> from CSL 2016 to PIPL 2021</a:t>
            </a:r>
          </a:p>
          <a:p>
            <a:pPr marL="514350" indent="-457200" eaLnBrk="1" hangingPunct="1">
              <a:lnSpc>
                <a:spcPct val="90000"/>
              </a:lnSpc>
              <a:buFont typeface="+mj-lt"/>
              <a:buAutoNum type="arabicPeriod" startAt="9"/>
              <a:defRPr/>
            </a:pPr>
            <a:r>
              <a:rPr lang="en-AU" sz="1800" dirty="0">
                <a:latin typeface="+mj-lt"/>
              </a:rPr>
              <a:t>2016 </a:t>
            </a:r>
            <a:r>
              <a:rPr lang="en-AU" sz="1800" dirty="0" err="1">
                <a:latin typeface="+mj-lt"/>
              </a:rPr>
              <a:t>Cybersecurity</a:t>
            </a:r>
            <a:r>
              <a:rPr lang="en-AU" sz="1800" dirty="0">
                <a:latin typeface="+mj-lt"/>
              </a:rPr>
              <a:t> Law (CSL) – most comprehensive &amp; broadly applicable law</a:t>
            </a:r>
          </a:p>
          <a:p>
            <a:pPr marL="514350" indent="-457200" eaLnBrk="1" hangingPunct="1">
              <a:lnSpc>
                <a:spcPct val="90000"/>
              </a:lnSpc>
              <a:buFont typeface="+mj-lt"/>
              <a:buAutoNum type="arabicPeriod" startAt="9"/>
              <a:defRPr/>
            </a:pPr>
            <a:r>
              <a:rPr lang="en-AU" sz="1800" dirty="0">
                <a:latin typeface="+mj-lt"/>
              </a:rPr>
              <a:t>2018 E-commerce law – wide scope and right of access</a:t>
            </a:r>
          </a:p>
          <a:p>
            <a:pPr marL="514350" indent="-457200">
              <a:lnSpc>
                <a:spcPct val="90000"/>
              </a:lnSpc>
              <a:buFont typeface="+mj-lt"/>
              <a:buAutoNum type="arabicPeriod" startAt="9"/>
              <a:defRPr/>
            </a:pPr>
            <a:r>
              <a:rPr lang="en-AU" sz="1800" dirty="0"/>
              <a:t>2018 Personal Information Security ‘Standard’ (not a law </a:t>
            </a:r>
            <a:r>
              <a:rPr lang="mr-IN" sz="1800" dirty="0"/>
              <a:t>–</a:t>
            </a:r>
            <a:r>
              <a:rPr lang="en-AU" sz="1800" dirty="0"/>
              <a:t> ‘all but’); </a:t>
            </a:r>
            <a:r>
              <a:rPr lang="en-AU" sz="1800" dirty="0">
                <a:solidFill>
                  <a:srgbClr val="FF0000"/>
                </a:solidFill>
              </a:rPr>
              <a:t>revised 2020 </a:t>
            </a:r>
          </a:p>
          <a:p>
            <a:pPr marL="514350" indent="-457200">
              <a:lnSpc>
                <a:spcPct val="90000"/>
              </a:lnSpc>
              <a:buFont typeface="+mj-lt"/>
              <a:buAutoNum type="arabicPeriod" startAt="9"/>
              <a:defRPr/>
            </a:pPr>
            <a:r>
              <a:rPr lang="en-AU" sz="1800" dirty="0"/>
              <a:t>2019 Many specific new laws, </a:t>
            </a:r>
            <a:r>
              <a:rPr lang="en-AU" sz="1800" dirty="0" err="1"/>
              <a:t>incl</a:t>
            </a:r>
            <a:r>
              <a:rPr lang="en-AU" sz="1800" dirty="0"/>
              <a:t> on Children; on Passwords; export </a:t>
            </a:r>
            <a:r>
              <a:rPr lang="en-AU" sz="1800" dirty="0" err="1"/>
              <a:t>regs</a:t>
            </a:r>
            <a:r>
              <a:rPr lang="en-AU" sz="1800" dirty="0"/>
              <a:t> incomplete</a:t>
            </a:r>
          </a:p>
          <a:p>
            <a:pPr marL="514350" indent="-457200">
              <a:lnSpc>
                <a:spcPct val="90000"/>
              </a:lnSpc>
              <a:buFont typeface="+mj-lt"/>
              <a:buAutoNum type="arabicPeriod" startAt="9"/>
              <a:defRPr/>
            </a:pPr>
            <a:r>
              <a:rPr lang="en-AU" sz="1800" dirty="0"/>
              <a:t>2020 1</a:t>
            </a:r>
            <a:r>
              <a:rPr lang="en-AU" sz="1800" baseline="30000" dirty="0"/>
              <a:t>st </a:t>
            </a:r>
            <a:r>
              <a:rPr lang="en-AU" sz="1800" dirty="0"/>
              <a:t> complete Civil Code – Chapter IV on privacy, abolishes some existing laws</a:t>
            </a:r>
          </a:p>
          <a:p>
            <a:pPr marL="514350" indent="-457200">
              <a:lnSpc>
                <a:spcPct val="90000"/>
              </a:lnSpc>
              <a:buFont typeface="+mj-lt"/>
              <a:buAutoNum type="arabicPeriod" startAt="9"/>
              <a:defRPr/>
            </a:pPr>
            <a:r>
              <a:rPr lang="en-AU" sz="1800" b="1" dirty="0">
                <a:solidFill>
                  <a:srgbClr val="FF0000"/>
                </a:solidFill>
              </a:rPr>
              <a:t>2020-21 comprehensive  Protection of Personal Information Law (PPIL) by</a:t>
            </a:r>
            <a:r>
              <a:rPr lang="en-AU" sz="1800" b="1" dirty="0"/>
              <a:t> </a:t>
            </a:r>
            <a:r>
              <a:rPr lang="en-AU" sz="1800" b="1" dirty="0">
                <a:solidFill>
                  <a:srgbClr val="FF0000"/>
                </a:solidFill>
              </a:rPr>
              <a:t>SC-NPC; PPIL </a:t>
            </a:r>
            <a:r>
              <a:rPr lang="en-AU" sz="1800" b="1" dirty="0"/>
              <a:t>will not replace all previous laws – complexity continues.</a:t>
            </a:r>
          </a:p>
          <a:p>
            <a:pPr marL="514350" indent="-457200">
              <a:lnSpc>
                <a:spcPct val="90000"/>
              </a:lnSpc>
              <a:buFont typeface="+mj-lt"/>
              <a:buAutoNum type="arabicPeriod" startAt="9"/>
              <a:defRPr/>
            </a:pPr>
            <a:r>
              <a:rPr lang="en-AU" sz="1800" dirty="0"/>
              <a:t>2021 Data Security Law (DSL) and CII Regulations – overlaps export provisions of PPIL</a:t>
            </a:r>
          </a:p>
        </p:txBody>
      </p:sp>
      <p:pic>
        <p:nvPicPr>
          <p:cNvPr id="52228" name="Picture 4" descr=" china.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4572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B14C-6424-2F45-A2A3-E2ACF006868C}"/>
              </a:ext>
            </a:extLst>
          </p:cNvPr>
          <p:cNvSpPr>
            <a:spLocks noGrp="1"/>
          </p:cNvSpPr>
          <p:nvPr>
            <p:ph type="title"/>
          </p:nvPr>
        </p:nvSpPr>
        <p:spPr/>
        <p:txBody>
          <a:bodyPr>
            <a:noAutofit/>
          </a:bodyPr>
          <a:lstStyle/>
          <a:p>
            <a:r>
              <a:rPr lang="en-AU" sz="3200" dirty="0">
                <a:solidFill>
                  <a:srgbClr val="FF0000"/>
                </a:solidFill>
              </a:rPr>
              <a:t>Protection of Personal Information Law (PPIL)</a:t>
            </a:r>
            <a:endParaRPr lang="en-US" sz="3200" dirty="0"/>
          </a:p>
        </p:txBody>
      </p:sp>
      <p:sp>
        <p:nvSpPr>
          <p:cNvPr id="3" name="Content Placeholder 2">
            <a:extLst>
              <a:ext uri="{FF2B5EF4-FFF2-40B4-BE49-F238E27FC236}">
                <a16:creationId xmlns:a16="http://schemas.microsoft.com/office/drawing/2014/main" id="{A2BE5221-9E7B-9849-BE3E-84EFACF3B985}"/>
              </a:ext>
            </a:extLst>
          </p:cNvPr>
          <p:cNvSpPr>
            <a:spLocks noGrp="1"/>
          </p:cNvSpPr>
          <p:nvPr>
            <p:ph idx="1"/>
          </p:nvPr>
        </p:nvSpPr>
        <p:spPr/>
        <p:txBody>
          <a:bodyPr>
            <a:normAutofit lnSpcReduction="10000"/>
          </a:bodyPr>
          <a:lstStyle/>
          <a:p>
            <a:r>
              <a:rPr lang="en-US" i="1" dirty="0"/>
              <a:t>See 3 articles in materials on PPIL</a:t>
            </a:r>
          </a:p>
          <a:p>
            <a:pPr lvl="1"/>
            <a:r>
              <a:rPr lang="en-US" i="1" dirty="0"/>
              <a:t>Read articles #1 and #3 </a:t>
            </a:r>
          </a:p>
          <a:p>
            <a:r>
              <a:rPr lang="en-US" dirty="0"/>
              <a:t>Scope of PPIL extraordinarily broad:</a:t>
            </a:r>
          </a:p>
          <a:p>
            <a:pPr lvl="1"/>
            <a:r>
              <a:rPr lang="en-US" dirty="0"/>
              <a:t>Public sector generally: exceptions still to be defined</a:t>
            </a:r>
          </a:p>
          <a:p>
            <a:pPr lvl="1"/>
            <a:r>
              <a:rPr lang="en-US" dirty="0"/>
              <a:t>General coverage of private sector, without gaps</a:t>
            </a:r>
          </a:p>
          <a:p>
            <a:pPr lvl="1"/>
            <a:r>
              <a:rPr lang="en-US" dirty="0"/>
              <a:t>Extra-territorial effect: marketing/monitoring (like GDPR); other categories undefined (unlike GDPR)</a:t>
            </a:r>
          </a:p>
          <a:p>
            <a:pPr lvl="1"/>
            <a:r>
              <a:rPr lang="en-US" dirty="0">
                <a:solidFill>
                  <a:schemeClr val="accent2"/>
                </a:solidFill>
              </a:rPr>
              <a:t>Everything prior to PPIL was a sectoral law</a:t>
            </a:r>
          </a:p>
        </p:txBody>
      </p:sp>
    </p:spTree>
    <p:extLst>
      <p:ext uri="{BB962C8B-B14F-4D97-AF65-F5344CB8AC3E}">
        <p14:creationId xmlns:p14="http://schemas.microsoft.com/office/powerpoint/2010/main" val="6222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a:bodyPr>
          <a:lstStyle/>
          <a:p>
            <a:r>
              <a:rPr lang="en-US" sz="3600" dirty="0">
                <a:latin typeface="Arial" charset="0"/>
              </a:rPr>
              <a:t>China – Emerging principles 2011-21</a:t>
            </a:r>
          </a:p>
        </p:txBody>
      </p:sp>
      <p:sp>
        <p:nvSpPr>
          <p:cNvPr id="53250" name="Content Placeholder 2"/>
          <p:cNvSpPr>
            <a:spLocks noGrp="1"/>
          </p:cNvSpPr>
          <p:nvPr>
            <p:ph idx="1"/>
          </p:nvPr>
        </p:nvSpPr>
        <p:spPr/>
        <p:txBody>
          <a:bodyPr>
            <a:normAutofit fontScale="85000" lnSpcReduction="20000"/>
          </a:bodyPr>
          <a:lstStyle/>
          <a:p>
            <a:pPr marL="0" indent="0">
              <a:buNone/>
            </a:pPr>
            <a:r>
              <a:rPr lang="en-US" sz="2000" i="1" dirty="0">
                <a:solidFill>
                  <a:srgbClr val="008000"/>
                </a:solidFill>
                <a:latin typeface="Arial" charset="0"/>
              </a:rPr>
              <a:t>Materials: </a:t>
            </a:r>
            <a:r>
              <a:rPr lang="en-US" sz="2000" b="1" i="1" dirty="0">
                <a:solidFill>
                  <a:srgbClr val="008000"/>
                </a:solidFill>
                <a:latin typeface="Arial" charset="0"/>
              </a:rPr>
              <a:t>article on draft PPIL 2020; + 2021 2</a:t>
            </a:r>
            <a:r>
              <a:rPr lang="en-US" sz="2000" b="1" i="1" baseline="30000" dirty="0">
                <a:solidFill>
                  <a:srgbClr val="008000"/>
                </a:solidFill>
                <a:latin typeface="Arial" charset="0"/>
              </a:rPr>
              <a:t>nd</a:t>
            </a:r>
            <a:r>
              <a:rPr lang="en-US" sz="2000" b="1" i="1" dirty="0">
                <a:solidFill>
                  <a:srgbClr val="008000"/>
                </a:solidFill>
                <a:latin typeface="Arial" charset="0"/>
              </a:rPr>
              <a:t> revision + 3rd (final) revision</a:t>
            </a:r>
          </a:p>
          <a:p>
            <a:pPr marL="514350" indent="-514350">
              <a:buFontTx/>
              <a:buAutoNum type="arabicPeriod"/>
            </a:pPr>
            <a:r>
              <a:rPr lang="en-US" sz="2000" dirty="0">
                <a:latin typeface="Arial" charset="0"/>
              </a:rPr>
              <a:t>6 </a:t>
            </a:r>
            <a:r>
              <a:rPr lang="en-US" sz="2000" i="1" dirty="0">
                <a:latin typeface="Arial" charset="0"/>
              </a:rPr>
              <a:t>bases for legitimate processing </a:t>
            </a:r>
            <a:r>
              <a:rPr lang="en-US" sz="2000" dirty="0">
                <a:latin typeface="Arial" charset="0"/>
              </a:rPr>
              <a:t>introduced by PPIL (GDPR differs)</a:t>
            </a:r>
          </a:p>
          <a:p>
            <a:pPr marL="914400" lvl="1" indent="-514350"/>
            <a:r>
              <a:rPr lang="en-US" sz="1600" dirty="0">
                <a:latin typeface="Arial" charset="0"/>
              </a:rPr>
              <a:t>Previously either (</a:t>
            </a:r>
            <a:r>
              <a:rPr lang="en-US" sz="1600" dirty="0" err="1">
                <a:latin typeface="Arial" charset="0"/>
              </a:rPr>
              <a:t>i</a:t>
            </a:r>
            <a:r>
              <a:rPr lang="en-US" sz="1600" dirty="0">
                <a:latin typeface="Arial" charset="0"/>
              </a:rPr>
              <a:t>) general ‘fair processing’ principles (in 3); or (ii) in CSL, consent the only clear basis for processing.</a:t>
            </a:r>
          </a:p>
          <a:p>
            <a:pPr marL="514350" indent="-514350">
              <a:buFont typeface="+mj-lt"/>
              <a:buAutoNum type="arabicPeriod"/>
            </a:pPr>
            <a:r>
              <a:rPr lang="en-US" sz="2000" i="1" dirty="0">
                <a:latin typeface="Arial" charset="0"/>
              </a:rPr>
              <a:t>Extra-territorial scope: </a:t>
            </a:r>
            <a:r>
              <a:rPr lang="en-US" sz="2000" dirty="0">
                <a:latin typeface="Arial" charset="0"/>
              </a:rPr>
              <a:t>PPIL has GDPR-like marketing or monitoring grounds, plus other purposes to be specified (no previous equivalent). Very important.</a:t>
            </a:r>
          </a:p>
          <a:p>
            <a:pPr marL="514350" indent="-514350">
              <a:buFontTx/>
              <a:buAutoNum type="arabicPeriod"/>
            </a:pPr>
            <a:r>
              <a:rPr lang="en-US" sz="2000" i="1" dirty="0">
                <a:latin typeface="Arial" charset="0"/>
              </a:rPr>
              <a:t>‘Personal information’</a:t>
            </a:r>
            <a:r>
              <a:rPr lang="en-US" altLang="ja-JP" sz="2000" dirty="0">
                <a:latin typeface="Arial" charset="0"/>
              </a:rPr>
              <a:t>: based on capacity to identify (</a:t>
            </a:r>
            <a:r>
              <a:rPr lang="en-US" altLang="ja-JP" sz="2000" dirty="0" err="1">
                <a:latin typeface="Arial" charset="0"/>
              </a:rPr>
              <a:t>ie</a:t>
            </a:r>
            <a:r>
              <a:rPr lang="en-US" altLang="ja-JP" sz="2000" dirty="0">
                <a:latin typeface="Arial" charset="0"/>
              </a:rPr>
              <a:t> conventional) – 2018 PI Standard had broader definition; PPIL does not</a:t>
            </a:r>
          </a:p>
          <a:p>
            <a:pPr marL="914400" lvl="1" indent="-514350"/>
            <a:r>
              <a:rPr lang="en-US" sz="1800" dirty="0">
                <a:latin typeface="Arial" charset="0"/>
                <a:ea typeface="ヒラギノ角ゴ Pro W3" charset="0"/>
              </a:rPr>
              <a:t>‘Sensitive’ data generally not distinguished until PI Standard; now PPIL</a:t>
            </a:r>
          </a:p>
          <a:p>
            <a:pPr marL="914400" lvl="1" indent="-514350"/>
            <a:r>
              <a:rPr lang="en-US" sz="1800" dirty="0">
                <a:latin typeface="Arial" charset="0"/>
                <a:ea typeface="ヒラギノ角ゴ Pro W3" charset="0"/>
              </a:rPr>
              <a:t>De-identified data only exempted if identity ‘cannot be recovered’</a:t>
            </a:r>
          </a:p>
          <a:p>
            <a:pPr marL="914400" lvl="1" indent="-514350"/>
            <a:r>
              <a:rPr lang="en-US" sz="1800" dirty="0">
                <a:latin typeface="Arial" charset="0"/>
                <a:ea typeface="ヒラギノ角ゴ Pro W3" charset="0"/>
              </a:rPr>
              <a:t>Deceased persons rights exercisable by ‘their close family’. No time limits stated.</a:t>
            </a:r>
          </a:p>
          <a:p>
            <a:pPr marL="514350" indent="-514350">
              <a:buFontTx/>
              <a:buAutoNum type="arabicPeriod"/>
            </a:pPr>
            <a:r>
              <a:rPr lang="en-US" sz="2000" i="1" dirty="0">
                <a:latin typeface="Arial" charset="0"/>
              </a:rPr>
              <a:t>Minimal Collection: </a:t>
            </a:r>
            <a:r>
              <a:rPr lang="en-US" sz="2000" dirty="0">
                <a:latin typeface="Arial" charset="0"/>
              </a:rPr>
              <a:t>consistently limited to what is necessary for purpose, now reinforced by PPIL</a:t>
            </a:r>
          </a:p>
          <a:p>
            <a:pPr marL="914400" lvl="1" indent="-514350"/>
            <a:r>
              <a:rPr lang="en-US" sz="1800" dirty="0">
                <a:latin typeface="Arial" charset="0"/>
                <a:ea typeface="ヒラギノ角ゴ Pro W3" charset="0"/>
              </a:rPr>
              <a:t>Only MIIT Guidelines limited unfair methods of collection; PPIL now does</a:t>
            </a:r>
          </a:p>
          <a:p>
            <a:pPr marL="514350" indent="-514350">
              <a:buFontTx/>
              <a:buAutoNum type="arabicPeriod"/>
            </a:pPr>
            <a:r>
              <a:rPr lang="en-US" sz="2000" i="1" dirty="0">
                <a:latin typeface="Arial" charset="0"/>
              </a:rPr>
              <a:t>Notifications</a:t>
            </a:r>
            <a:r>
              <a:rPr lang="en-US" sz="2000" dirty="0">
                <a:latin typeface="Arial" charset="0"/>
              </a:rPr>
              <a:t> at time of collection required; PPIL continues</a:t>
            </a:r>
          </a:p>
          <a:p>
            <a:pPr marL="514350" indent="-514350">
              <a:buFontTx/>
              <a:buAutoNum type="arabicPeriod"/>
            </a:pPr>
            <a:r>
              <a:rPr lang="en-US" sz="2000" i="1" dirty="0">
                <a:latin typeface="Arial" charset="0"/>
              </a:rPr>
              <a:t>Limits on use / disclosure: </a:t>
            </a:r>
            <a:r>
              <a:rPr lang="en-US" sz="2000" dirty="0">
                <a:latin typeface="Arial" charset="0"/>
              </a:rPr>
              <a:t>Uncertain: CSL more  clearly limited these to purposes of collection (NPC-SC laws do not); PI Standard &amp; PPIL have many ‘finality’ provisions (collection limits uses &amp; disclosures)</a:t>
            </a:r>
          </a:p>
          <a:p>
            <a:pPr marL="514350" indent="-514350">
              <a:buFontTx/>
              <a:buAutoNum type="arabicPeriod"/>
            </a:pPr>
            <a:r>
              <a:rPr lang="en-US" sz="2000" i="1" dirty="0">
                <a:latin typeface="Arial" charset="0"/>
              </a:rPr>
              <a:t>Data quality: still </a:t>
            </a:r>
            <a:r>
              <a:rPr lang="en-US" sz="2000" dirty="0">
                <a:latin typeface="Arial" charset="0"/>
              </a:rPr>
              <a:t>generally vague on data integrity </a:t>
            </a:r>
            <a:r>
              <a:rPr lang="en-US" sz="2000" dirty="0" err="1">
                <a:latin typeface="Arial" charset="0"/>
              </a:rPr>
              <a:t>etc</a:t>
            </a:r>
            <a:r>
              <a:rPr lang="en-US" sz="2000" dirty="0">
                <a:latin typeface="Arial" charset="0"/>
              </a:rPr>
              <a:t>; PPIL requires accuracy</a:t>
            </a:r>
          </a:p>
          <a:p>
            <a:pPr marL="514350" indent="-514350">
              <a:buFontTx/>
              <a:buAutoNum type="arabicPeriod"/>
            </a:pPr>
            <a:endParaRPr lang="en-US" dirty="0">
              <a:latin typeface="Arial" charset="0"/>
            </a:endParaRPr>
          </a:p>
        </p:txBody>
      </p:sp>
      <p:sp>
        <p:nvSpPr>
          <p:cNvPr id="5325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491CB85C-A17F-464E-AF52-0499B384DD22}" type="slidenum">
              <a:rPr lang="en-US" sz="1400"/>
              <a:pPr/>
              <a:t>26</a:t>
            </a:fld>
            <a:endParaRPr lang="en-US" sz="1400"/>
          </a:p>
        </p:txBody>
      </p:sp>
    </p:spTree>
    <p:extLst>
      <p:ext uri="{BB962C8B-B14F-4D97-AF65-F5344CB8AC3E}">
        <p14:creationId xmlns:p14="http://schemas.microsoft.com/office/powerpoint/2010/main" val="388057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3200" dirty="0">
                <a:latin typeface="Arial" charset="0"/>
              </a:rPr>
              <a:t>China – Emerging principles (2)</a:t>
            </a:r>
          </a:p>
        </p:txBody>
      </p:sp>
      <p:sp>
        <p:nvSpPr>
          <p:cNvPr id="54274" name="Content Placeholder 2"/>
          <p:cNvSpPr>
            <a:spLocks noGrp="1"/>
          </p:cNvSpPr>
          <p:nvPr>
            <p:ph idx="1"/>
          </p:nvPr>
        </p:nvSpPr>
        <p:spPr>
          <a:xfrm>
            <a:off x="684213" y="1412875"/>
            <a:ext cx="7848600" cy="4648200"/>
          </a:xfrm>
        </p:spPr>
        <p:txBody>
          <a:bodyPr>
            <a:normAutofit fontScale="55000" lnSpcReduction="20000"/>
          </a:bodyPr>
          <a:lstStyle/>
          <a:p>
            <a:pPr marL="457200" indent="-457200">
              <a:buFont typeface="+mj-lt"/>
              <a:buAutoNum type="arabicPeriod" startAt="7"/>
            </a:pPr>
            <a:r>
              <a:rPr lang="en-US" sz="3800" i="1" dirty="0">
                <a:latin typeface="Arial" charset="0"/>
              </a:rPr>
              <a:t>Security:</a:t>
            </a:r>
            <a:r>
              <a:rPr lang="en-US" sz="3800" dirty="0">
                <a:latin typeface="Arial" charset="0"/>
              </a:rPr>
              <a:t> PPIL adds specifics to general requirements </a:t>
            </a:r>
          </a:p>
          <a:p>
            <a:pPr marL="857250" lvl="1" indent="-457200"/>
            <a:r>
              <a:rPr lang="en-US" sz="2900" dirty="0">
                <a:latin typeface="Arial" charset="0"/>
                <a:ea typeface="ヒラギノ角ゴ Pro W3" charset="0"/>
              </a:rPr>
              <a:t>Data breach notifications to authorities was always required; PPIL allows supervisory authorities to require notice to </a:t>
            </a:r>
            <a:r>
              <a:rPr lang="en-US" sz="2900" dirty="0" err="1">
                <a:latin typeface="Arial" charset="0"/>
                <a:ea typeface="ヒラギノ角ゴ Pro W3" charset="0"/>
              </a:rPr>
              <a:t>Inds</a:t>
            </a:r>
            <a:r>
              <a:rPr lang="en-US" sz="2900" dirty="0">
                <a:latin typeface="Arial" charset="0"/>
                <a:ea typeface="ヒラギノ角ゴ Pro W3" charset="0"/>
              </a:rPr>
              <a:t>. </a:t>
            </a:r>
          </a:p>
          <a:p>
            <a:pPr marL="514350" indent="-514350">
              <a:buFont typeface="+mj-lt"/>
              <a:buAutoNum type="arabicPeriod" startAt="7"/>
            </a:pPr>
            <a:r>
              <a:rPr lang="en-US" sz="3300" i="1" dirty="0">
                <a:latin typeface="Arial" charset="0"/>
              </a:rPr>
              <a:t>Accountable controller was </a:t>
            </a:r>
            <a:r>
              <a:rPr lang="en-US" sz="3300" dirty="0">
                <a:latin typeface="Arial" charset="0"/>
              </a:rPr>
              <a:t>always required</a:t>
            </a:r>
          </a:p>
          <a:p>
            <a:pPr marL="914400" lvl="1" indent="-514350"/>
            <a:r>
              <a:rPr lang="en-US" sz="2900" dirty="0">
                <a:latin typeface="Arial" charset="0"/>
                <a:ea typeface="ヒラギノ角ゴ Pro W3" charset="0"/>
              </a:rPr>
              <a:t>PPIL requires DPOs, audits, ‘risk assessments’ (DPIAs)</a:t>
            </a:r>
          </a:p>
          <a:p>
            <a:pPr marL="457200" indent="-457200">
              <a:buFont typeface="+mj-lt"/>
              <a:buAutoNum type="arabicPeriod" startAt="7"/>
            </a:pPr>
            <a:r>
              <a:rPr lang="en-US" sz="3300" i="1" dirty="0">
                <a:latin typeface="Arial" charset="0"/>
              </a:rPr>
              <a:t>User rights </a:t>
            </a:r>
            <a:r>
              <a:rPr lang="en-US" sz="3300" dirty="0">
                <a:latin typeface="Arial" charset="0"/>
              </a:rPr>
              <a:t>were a weakness, now fixed by PPIL</a:t>
            </a:r>
          </a:p>
          <a:p>
            <a:pPr marL="914400" lvl="1" indent="-514350"/>
            <a:r>
              <a:rPr lang="en-US" sz="2900" dirty="0">
                <a:latin typeface="Arial" charset="0"/>
                <a:ea typeface="ヒラギノ角ゴ Pro W3" charset="0"/>
              </a:rPr>
              <a:t>Correction explicit in CSL, implied earlier; now expanded by PPIL to strong deletion rights, including RTBF</a:t>
            </a:r>
          </a:p>
          <a:p>
            <a:pPr marL="914400" lvl="1" indent="-514350"/>
            <a:r>
              <a:rPr lang="en-US" sz="2900" dirty="0">
                <a:latin typeface="Arial" charset="0"/>
                <a:ea typeface="ヒラギノ角ゴ Pro W3" charset="0"/>
              </a:rPr>
              <a:t>Access not explicit in CSL, but is in 2018 Standard</a:t>
            </a:r>
            <a:r>
              <a:rPr lang="en-US" sz="3300" dirty="0">
                <a:latin typeface="Arial" charset="0"/>
                <a:ea typeface="ヒラギノ角ゴ Pro W3" charset="0"/>
              </a:rPr>
              <a:t>, </a:t>
            </a:r>
            <a:r>
              <a:rPr lang="en-AU" sz="3300" dirty="0"/>
              <a:t>2018 E-commerce law, and now PPIL; data portability also added in the final version</a:t>
            </a:r>
            <a:endParaRPr lang="en-US" sz="3300" dirty="0">
              <a:latin typeface="Arial" charset="0"/>
              <a:ea typeface="ヒラギノ角ゴ Pro W3" charset="0"/>
            </a:endParaRPr>
          </a:p>
          <a:p>
            <a:pPr marL="457200" indent="-457200">
              <a:buFont typeface="+mj-lt"/>
              <a:buAutoNum type="arabicPeriod" startAt="7"/>
            </a:pPr>
            <a:r>
              <a:rPr lang="en-US" sz="3300" i="1" dirty="0">
                <a:latin typeface="Arial" charset="0"/>
              </a:rPr>
              <a:t>Restrictions on automated processing </a:t>
            </a:r>
            <a:r>
              <a:rPr lang="en-US" sz="3300" dirty="0">
                <a:latin typeface="Arial" charset="0"/>
              </a:rPr>
              <a:t>– in CSL Law, stronger in PPIL (right to explanations &amp; ‘human in the loop’)</a:t>
            </a:r>
          </a:p>
          <a:p>
            <a:pPr marL="457200" indent="-457200">
              <a:buFont typeface="+mj-lt"/>
              <a:buAutoNum type="arabicPeriod" startAt="7"/>
            </a:pPr>
            <a:r>
              <a:rPr lang="en-US" sz="3300" i="1" dirty="0">
                <a:latin typeface="Arial" charset="0"/>
              </a:rPr>
              <a:t>Data export limitations </a:t>
            </a:r>
            <a:r>
              <a:rPr lang="en-US" sz="3300" dirty="0">
                <a:latin typeface="Arial" charset="0"/>
              </a:rPr>
              <a:t>only explicit since CSL(over); in PPIL, still very different from GDPR</a:t>
            </a:r>
          </a:p>
          <a:p>
            <a:pPr marL="457200" indent="-457200">
              <a:buFontTx/>
              <a:buNone/>
            </a:pPr>
            <a:r>
              <a:rPr lang="en-US" sz="3600" b="1" i="1" dirty="0">
                <a:solidFill>
                  <a:srgbClr val="008000"/>
                </a:solidFill>
                <a:latin typeface="Arial" charset="0"/>
              </a:rPr>
              <a:t>Conclusion</a:t>
            </a:r>
            <a:r>
              <a:rPr lang="en-US" sz="3600" i="1" dirty="0">
                <a:solidFill>
                  <a:srgbClr val="008000"/>
                </a:solidFill>
                <a:latin typeface="Arial" charset="0"/>
              </a:rPr>
              <a:t>: </a:t>
            </a:r>
            <a:r>
              <a:rPr lang="en-US" sz="3600" dirty="0">
                <a:solidFill>
                  <a:srgbClr val="008000"/>
                </a:solidFill>
                <a:latin typeface="Arial" charset="0"/>
              </a:rPr>
              <a:t>An emerging set of consistent principles since 2011, but PI Standard and draft PPIL are closer to DPD (2</a:t>
            </a:r>
            <a:r>
              <a:rPr lang="en-US" sz="3600" baseline="30000" dirty="0">
                <a:solidFill>
                  <a:srgbClr val="008000"/>
                </a:solidFill>
                <a:latin typeface="Arial" charset="0"/>
              </a:rPr>
              <a:t>nd</a:t>
            </a:r>
            <a:r>
              <a:rPr lang="en-US" sz="3600" dirty="0">
                <a:solidFill>
                  <a:srgbClr val="008000"/>
                </a:solidFill>
                <a:latin typeface="Arial" charset="0"/>
              </a:rPr>
              <a:t> G) than OECD (1</a:t>
            </a:r>
            <a:r>
              <a:rPr lang="en-US" sz="3600" baseline="30000" dirty="0">
                <a:solidFill>
                  <a:srgbClr val="008000"/>
                </a:solidFill>
                <a:latin typeface="Arial" charset="0"/>
              </a:rPr>
              <a:t>st</a:t>
            </a:r>
            <a:r>
              <a:rPr lang="en-US" sz="3600" dirty="0">
                <a:solidFill>
                  <a:srgbClr val="008000"/>
                </a:solidFill>
                <a:latin typeface="Arial" charset="0"/>
              </a:rPr>
              <a:t> G); + some GDPR (3</a:t>
            </a:r>
            <a:r>
              <a:rPr lang="en-US" sz="3600" baseline="30000" dirty="0">
                <a:solidFill>
                  <a:srgbClr val="008000"/>
                </a:solidFill>
                <a:latin typeface="Arial" charset="0"/>
              </a:rPr>
              <a:t>rd</a:t>
            </a:r>
            <a:r>
              <a:rPr lang="en-US" sz="3600" dirty="0">
                <a:solidFill>
                  <a:srgbClr val="008000"/>
                </a:solidFill>
                <a:latin typeface="Arial" charset="0"/>
              </a:rPr>
              <a:t> G) elements also; data </a:t>
            </a:r>
            <a:r>
              <a:rPr lang="en-US" sz="3600" dirty="0" err="1">
                <a:solidFill>
                  <a:srgbClr val="008000"/>
                </a:solidFill>
                <a:latin typeface="Arial" charset="0"/>
              </a:rPr>
              <a:t>localisation</a:t>
            </a:r>
            <a:r>
              <a:rPr lang="en-US" sz="3600" dirty="0">
                <a:solidFill>
                  <a:srgbClr val="008000"/>
                </a:solidFill>
                <a:latin typeface="Arial" charset="0"/>
              </a:rPr>
              <a:t> &amp; export limits differ from EU</a:t>
            </a:r>
          </a:p>
          <a:p>
            <a:pPr marL="457200" indent="-457200"/>
            <a:endParaRPr lang="en-US" dirty="0">
              <a:latin typeface="Arial" charset="0"/>
            </a:endParaRPr>
          </a:p>
        </p:txBody>
      </p:sp>
      <p:sp>
        <p:nvSpPr>
          <p:cNvPr id="5427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EB70A8D-567A-544B-BA50-54969BE95662}" type="slidenum">
              <a:rPr lang="en-US" sz="1400"/>
              <a:pPr/>
              <a:t>27</a:t>
            </a:fld>
            <a:endParaRPr lang="en-US" sz="1400"/>
          </a:p>
        </p:txBody>
      </p:sp>
    </p:spTree>
    <p:extLst>
      <p:ext uri="{BB962C8B-B14F-4D97-AF65-F5344CB8AC3E}">
        <p14:creationId xmlns:p14="http://schemas.microsoft.com/office/powerpoint/2010/main" val="279036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China – data exports &amp; </a:t>
            </a:r>
            <a:r>
              <a:rPr lang="en-US" dirty="0" err="1"/>
              <a:t>localisation</a:t>
            </a:r>
            <a:r>
              <a:rPr lang="en-US" dirty="0"/>
              <a:t> </a:t>
            </a:r>
          </a:p>
        </p:txBody>
      </p:sp>
      <p:sp>
        <p:nvSpPr>
          <p:cNvPr id="3" name="Content Placeholder 2"/>
          <p:cNvSpPr>
            <a:spLocks noGrp="1"/>
          </p:cNvSpPr>
          <p:nvPr>
            <p:ph idx="1"/>
          </p:nvPr>
        </p:nvSpPr>
        <p:spPr>
          <a:xfrm>
            <a:off x="457200" y="1600200"/>
            <a:ext cx="8229600" cy="4734612"/>
          </a:xfrm>
        </p:spPr>
        <p:txBody>
          <a:bodyPr>
            <a:noAutofit/>
          </a:bodyPr>
          <a:lstStyle/>
          <a:p>
            <a:r>
              <a:rPr lang="en-US" sz="1800" dirty="0"/>
              <a:t>Confusion: </a:t>
            </a:r>
            <a:r>
              <a:rPr lang="en-US" sz="1800" i="1" dirty="0"/>
              <a:t>2019 Update</a:t>
            </a:r>
            <a:r>
              <a:rPr lang="en-US" sz="1800" dirty="0"/>
              <a:t> p6; </a:t>
            </a:r>
            <a:r>
              <a:rPr lang="en-US" sz="1800" i="1" dirty="0" err="1"/>
              <a:t>Cybersecurity</a:t>
            </a:r>
            <a:r>
              <a:rPr lang="en-US" sz="1800" i="1" dirty="0"/>
              <a:t> law </a:t>
            </a:r>
            <a:r>
              <a:rPr lang="en-US" sz="1800" dirty="0"/>
              <a:t>(2016); </a:t>
            </a:r>
            <a:r>
              <a:rPr lang="en-US" sz="1800" i="1" dirty="0"/>
              <a:t>draft Security Measures</a:t>
            </a:r>
            <a:r>
              <a:rPr lang="en-US" sz="1800" dirty="0"/>
              <a:t> (2017) (withdrawn); draft </a:t>
            </a:r>
            <a:r>
              <a:rPr lang="en-US" sz="1800" i="1" dirty="0"/>
              <a:t>Measures on Cross-border Transfers </a:t>
            </a:r>
            <a:r>
              <a:rPr lang="en-US" sz="1800" dirty="0"/>
              <a:t>(June 2019)</a:t>
            </a:r>
          </a:p>
          <a:p>
            <a:r>
              <a:rPr lang="en-US" sz="1800" dirty="0"/>
              <a:t>Draft PPIL covers all personal information &amp; all processors; has the most clarity, so focus on it (see PPIL article) but don’t ignore other laws </a:t>
            </a:r>
          </a:p>
          <a:p>
            <a:r>
              <a:rPr lang="en-US" sz="1800" dirty="0"/>
              <a:t>Three forms of data </a:t>
            </a:r>
            <a:r>
              <a:rPr lang="en-US" sz="1800" dirty="0" err="1"/>
              <a:t>localisation</a:t>
            </a:r>
            <a:r>
              <a:rPr lang="en-US" sz="1800" dirty="0"/>
              <a:t> in both CSL and draft PIPL:</a:t>
            </a:r>
          </a:p>
          <a:p>
            <a:pPr marL="514350" indent="-514350">
              <a:buFont typeface="+mj-lt"/>
              <a:buAutoNum type="arabicPeriod"/>
            </a:pPr>
            <a:r>
              <a:rPr lang="en-US" sz="1800" dirty="0"/>
              <a:t>Some data requires </a:t>
            </a:r>
            <a:r>
              <a:rPr lang="en-US" sz="1800" i="1" dirty="0"/>
              <a:t>storage</a:t>
            </a:r>
            <a:r>
              <a:rPr lang="en-US" sz="1800" dirty="0"/>
              <a:t> in ‘mainland China’ (</a:t>
            </a:r>
            <a:r>
              <a:rPr lang="en-US" sz="1800" dirty="0" err="1"/>
              <a:t>localisation</a:t>
            </a:r>
            <a:r>
              <a:rPr lang="en-US" sz="1800" dirty="0"/>
              <a:t> #1): (</a:t>
            </a:r>
            <a:r>
              <a:rPr lang="en-US" sz="1800" dirty="0" err="1"/>
              <a:t>i</a:t>
            </a:r>
            <a:r>
              <a:rPr lang="en-US" sz="1800" dirty="0"/>
              <a:t>) All data processed by State organs; or (ii) If within volume of processing specified by  CAC</a:t>
            </a:r>
          </a:p>
          <a:p>
            <a:pPr marL="514350" indent="-514350">
              <a:buFont typeface="+mj-lt"/>
              <a:buAutoNum type="arabicPeriod"/>
            </a:pPr>
            <a:r>
              <a:rPr lang="en-US" sz="1800" dirty="0"/>
              <a:t>For some data </a:t>
            </a:r>
            <a:r>
              <a:rPr lang="en-US" sz="1800" i="1" dirty="0"/>
              <a:t>any export is prohibited</a:t>
            </a:r>
            <a:r>
              <a:rPr lang="en-US" sz="1800" dirty="0"/>
              <a:t> (</a:t>
            </a:r>
            <a:r>
              <a:rPr lang="en-US" sz="1800" dirty="0" err="1"/>
              <a:t>localisation</a:t>
            </a:r>
            <a:r>
              <a:rPr lang="en-US" sz="1800" dirty="0"/>
              <a:t> #2)</a:t>
            </a:r>
          </a:p>
          <a:p>
            <a:pPr marL="914400" lvl="1" indent="-514350"/>
            <a:r>
              <a:rPr lang="en-US" sz="1800" dirty="0"/>
              <a:t>Very limited: only if it fails a required CAC security review (scope uncertain)</a:t>
            </a:r>
          </a:p>
          <a:p>
            <a:pPr marL="514350" indent="-514350">
              <a:buFont typeface="+mj-lt"/>
              <a:buAutoNum type="arabicPeriod"/>
            </a:pPr>
            <a:r>
              <a:rPr lang="en-US" sz="1800" dirty="0"/>
              <a:t>Otherwise, all personal data can be </a:t>
            </a:r>
            <a:r>
              <a:rPr lang="en-US" sz="1800" i="1" dirty="0"/>
              <a:t>exported</a:t>
            </a:r>
            <a:r>
              <a:rPr lang="en-US" sz="1800" dirty="0"/>
              <a:t> provided at least one of 4 conditions (</a:t>
            </a:r>
            <a:r>
              <a:rPr lang="en-US" sz="1800" dirty="0" err="1"/>
              <a:t>localisation</a:t>
            </a:r>
            <a:r>
              <a:rPr lang="en-US" sz="1800" dirty="0"/>
              <a:t> #3) are met: </a:t>
            </a:r>
          </a:p>
          <a:p>
            <a:pPr marL="971550" lvl="1" indent="-514350">
              <a:buFont typeface="+mj-lt"/>
              <a:buAutoNum type="arabicParenR"/>
            </a:pPr>
            <a:r>
              <a:rPr lang="en-US" sz="1800" dirty="0"/>
              <a:t>Passing a safety assessment </a:t>
            </a:r>
            <a:r>
              <a:rPr lang="en-US" sz="1800" dirty="0" err="1"/>
              <a:t>organised</a:t>
            </a:r>
            <a:r>
              <a:rPr lang="en-US" sz="1800" dirty="0"/>
              <a:t> by CAC (no self-assessment allowed)</a:t>
            </a:r>
          </a:p>
          <a:p>
            <a:pPr marL="971550" lvl="1" indent="-514350">
              <a:buFont typeface="+mj-lt"/>
              <a:buAutoNum type="arabicParenR"/>
            </a:pPr>
            <a:r>
              <a:rPr lang="en-US" sz="1800" dirty="0"/>
              <a:t>Passing a safety assessment by a professional body approved by CAC </a:t>
            </a:r>
          </a:p>
          <a:p>
            <a:pPr marL="971550" lvl="1" indent="-514350">
              <a:buFont typeface="+mj-lt"/>
              <a:buAutoNum type="arabicParenR"/>
            </a:pPr>
            <a:r>
              <a:rPr lang="en-US" sz="1800" dirty="0"/>
              <a:t>Contract with recipient meeting standards in regulations (‘SCC’ equivalent)</a:t>
            </a:r>
          </a:p>
          <a:p>
            <a:pPr marL="971550" lvl="1" indent="-514350">
              <a:buFont typeface="+mj-lt"/>
              <a:buAutoNum type="arabicParenR"/>
            </a:pPr>
            <a:r>
              <a:rPr lang="en-US" sz="1800" dirty="0"/>
              <a:t>‘Other conditions’ to be in regulations.</a:t>
            </a:r>
          </a:p>
        </p:txBody>
      </p:sp>
    </p:spTree>
    <p:extLst>
      <p:ext uri="{BB962C8B-B14F-4D97-AF65-F5344CB8AC3E}">
        <p14:creationId xmlns:p14="http://schemas.microsoft.com/office/powerpoint/2010/main" val="226819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China – data exports &amp; </a:t>
            </a:r>
            <a:r>
              <a:rPr lang="en-US" dirty="0" err="1"/>
              <a:t>localisation</a:t>
            </a:r>
            <a:r>
              <a:rPr lang="en-US" dirty="0"/>
              <a:t> (2) </a:t>
            </a:r>
          </a:p>
        </p:txBody>
      </p:sp>
      <p:sp>
        <p:nvSpPr>
          <p:cNvPr id="3" name="Content Placeholder 2"/>
          <p:cNvSpPr>
            <a:spLocks noGrp="1"/>
          </p:cNvSpPr>
          <p:nvPr>
            <p:ph idx="1"/>
          </p:nvPr>
        </p:nvSpPr>
        <p:spPr/>
        <p:txBody>
          <a:bodyPr>
            <a:normAutofit fontScale="25000" lnSpcReduction="20000"/>
          </a:bodyPr>
          <a:lstStyle/>
          <a:p>
            <a:r>
              <a:rPr lang="en-US" sz="7400" dirty="0"/>
              <a:t>3 </a:t>
            </a:r>
            <a:r>
              <a:rPr lang="en-US" sz="7400" i="1" dirty="0"/>
              <a:t>further</a:t>
            </a:r>
            <a:r>
              <a:rPr lang="en-US" sz="7400" dirty="0"/>
              <a:t> conditions for </a:t>
            </a:r>
            <a:r>
              <a:rPr lang="en-US" sz="7400" i="1" dirty="0"/>
              <a:t>any exports</a:t>
            </a:r>
            <a:r>
              <a:rPr lang="en-US" sz="7400" dirty="0"/>
              <a:t>:  </a:t>
            </a:r>
          </a:p>
          <a:p>
            <a:pPr lvl="1"/>
            <a:r>
              <a:rPr lang="en-US" sz="6400" dirty="0"/>
              <a:t>(</a:t>
            </a:r>
            <a:r>
              <a:rPr lang="en-US" sz="6400" dirty="0" err="1"/>
              <a:t>i</a:t>
            </a:r>
            <a:r>
              <a:rPr lang="en-US" sz="6400" dirty="0"/>
              <a:t>) export is ‘</a:t>
            </a:r>
            <a:r>
              <a:rPr lang="en-US" sz="6400" i="1" dirty="0"/>
              <a:t>truly necessary</a:t>
            </a:r>
            <a:r>
              <a:rPr lang="en-US" sz="6400" dirty="0"/>
              <a:t>’ to business; </a:t>
            </a:r>
          </a:p>
          <a:p>
            <a:pPr lvl="1"/>
            <a:r>
              <a:rPr lang="en-US" sz="6400" dirty="0"/>
              <a:t>(ii) Data subject </a:t>
            </a:r>
            <a:r>
              <a:rPr lang="en-US" sz="6400" i="1" dirty="0"/>
              <a:t>consent</a:t>
            </a:r>
            <a:r>
              <a:rPr lang="en-US" sz="6400" dirty="0"/>
              <a:t> obtained, after detailed notice; </a:t>
            </a:r>
          </a:p>
          <a:p>
            <a:pPr lvl="1"/>
            <a:r>
              <a:rPr lang="en-US" sz="6400" dirty="0"/>
              <a:t>(iii) ‘</a:t>
            </a:r>
            <a:r>
              <a:rPr lang="en-US" sz="6400" i="1" dirty="0"/>
              <a:t>risk assessment</a:t>
            </a:r>
            <a:r>
              <a:rPr lang="en-US" sz="6400" dirty="0"/>
              <a:t>’ made and retained by business (risky).</a:t>
            </a:r>
          </a:p>
          <a:p>
            <a:r>
              <a:rPr lang="en-US" sz="7400" dirty="0"/>
              <a:t>Separate ground for exports: International judicial or administrative law enforcement assistance -</a:t>
            </a:r>
            <a:r>
              <a:rPr lang="en-US" sz="7000" dirty="0"/>
              <a:t> approval of relevant PRC authority required (see DSL also); cannot rely only on international warrant to justify disclosure</a:t>
            </a:r>
          </a:p>
          <a:p>
            <a:r>
              <a:rPr lang="en-US" sz="7400" dirty="0"/>
              <a:t>Two types of retaliatory measures </a:t>
            </a:r>
            <a:r>
              <a:rPr lang="en-US" sz="7400" dirty="0" err="1"/>
              <a:t>authorised</a:t>
            </a:r>
            <a:endParaRPr lang="en-US" sz="7400" dirty="0"/>
          </a:p>
          <a:p>
            <a:pPr lvl="1"/>
            <a:r>
              <a:rPr lang="en-US" sz="7200" dirty="0"/>
              <a:t>Blacklisting of foreign companies, preventing exports</a:t>
            </a:r>
          </a:p>
          <a:p>
            <a:pPr lvl="1"/>
            <a:r>
              <a:rPr lang="en-US" sz="7200" dirty="0"/>
              <a:t>‘Corresponding measures’ against any ‘discriminatory’ prohibitions (more common in trade agreements)</a:t>
            </a:r>
          </a:p>
          <a:p>
            <a:r>
              <a:rPr lang="en-US" sz="7400" dirty="0"/>
              <a:t>China’s </a:t>
            </a:r>
            <a:r>
              <a:rPr lang="en-US" sz="7400" dirty="0" err="1"/>
              <a:t>localisation</a:t>
            </a:r>
            <a:r>
              <a:rPr lang="en-US" sz="7400" dirty="0"/>
              <a:t> measures are ≠ EU ‘adequacy’</a:t>
            </a:r>
          </a:p>
          <a:p>
            <a:pPr lvl="1"/>
            <a:r>
              <a:rPr lang="en-US" sz="6400" dirty="0"/>
              <a:t>No objective criteria; almost complete discretion to CAC</a:t>
            </a:r>
          </a:p>
          <a:p>
            <a:pPr lvl="1"/>
            <a:r>
              <a:rPr lang="en-US" sz="6400" dirty="0"/>
              <a:t>No ‘white list of countries to which exports are approved; no judicial oversight (CJEU)</a:t>
            </a:r>
          </a:p>
          <a:p>
            <a:pPr lvl="1"/>
            <a:r>
              <a:rPr lang="en-US" sz="6400" dirty="0"/>
              <a:t>All exports may end up </a:t>
            </a:r>
            <a:r>
              <a:rPr lang="en-US" sz="6400" i="1" dirty="0"/>
              <a:t>being a negotiation with the CAC</a:t>
            </a:r>
          </a:p>
          <a:p>
            <a:pPr lvl="1"/>
            <a:r>
              <a:rPr lang="en-US" sz="6400" dirty="0"/>
              <a:t>already attacked in WTO by US/EU </a:t>
            </a:r>
            <a:r>
              <a:rPr lang="mr-IN" sz="6400" dirty="0"/>
              <a:t>–</a:t>
            </a:r>
            <a:r>
              <a:rPr lang="en-US" sz="6400" dirty="0"/>
              <a:t> possibly more to come, once WTO re-starts hearings</a:t>
            </a:r>
          </a:p>
          <a:p>
            <a:endParaRPr lang="en-US" dirty="0"/>
          </a:p>
          <a:p>
            <a:endParaRPr lang="en-US" dirty="0"/>
          </a:p>
        </p:txBody>
      </p:sp>
    </p:spTree>
    <p:extLst>
      <p:ext uri="{BB962C8B-B14F-4D97-AF65-F5344CB8AC3E}">
        <p14:creationId xmlns:p14="http://schemas.microsoft.com/office/powerpoint/2010/main" val="15847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68313" y="765175"/>
            <a:ext cx="3959225" cy="5543550"/>
          </a:xfrm>
        </p:spPr>
        <p:txBody>
          <a:bodyPr/>
          <a:lstStyle/>
          <a:p>
            <a:pPr>
              <a:defRPr/>
            </a:pPr>
            <a:r>
              <a:rPr lang="en-AU" sz="2400" b="1" dirty="0">
                <a:latin typeface="Arial" charset="0"/>
                <a:hlinkClick r:id="rId2"/>
              </a:rPr>
              <a:t>International Privacy Law Library </a:t>
            </a:r>
            <a:r>
              <a:rPr lang="en-AU" sz="2400" dirty="0">
                <a:latin typeface="Arial" charset="0"/>
              </a:rPr>
              <a:t>on </a:t>
            </a:r>
            <a:r>
              <a:rPr lang="en-AU" sz="2400" dirty="0" err="1">
                <a:latin typeface="Arial" charset="0"/>
              </a:rPr>
              <a:t>WorldLII</a:t>
            </a:r>
            <a:r>
              <a:rPr lang="en-AU" sz="2400" dirty="0">
                <a:latin typeface="Arial" charset="0"/>
              </a:rPr>
              <a:t> </a:t>
            </a:r>
          </a:p>
          <a:p>
            <a:pPr>
              <a:defRPr/>
            </a:pPr>
            <a:r>
              <a:rPr lang="en-AU" sz="2000" dirty="0">
                <a:latin typeface="Arial" charset="0"/>
              </a:rPr>
              <a:t>&lt;</a:t>
            </a:r>
            <a:r>
              <a:rPr lang="en-US" sz="2000" dirty="0">
                <a:solidFill>
                  <a:srgbClr val="000000"/>
                </a:solidFill>
                <a:latin typeface="Lucida Grande"/>
                <a:ea typeface="Lucida Grande"/>
                <a:cs typeface="Lucida Grande"/>
              </a:rPr>
              <a:t>http://</a:t>
            </a:r>
            <a:r>
              <a:rPr lang="en-US" sz="2000" dirty="0" err="1">
                <a:solidFill>
                  <a:srgbClr val="000000"/>
                </a:solidFill>
                <a:latin typeface="Lucida Grande"/>
                <a:ea typeface="Lucida Grande"/>
                <a:cs typeface="Lucida Grande"/>
              </a:rPr>
              <a:t>www.worldlii.org</a:t>
            </a:r>
            <a:r>
              <a:rPr lang="en-US" sz="2000" dirty="0">
                <a:solidFill>
                  <a:srgbClr val="000000"/>
                </a:solidFill>
                <a:latin typeface="Lucida Grande"/>
                <a:ea typeface="Lucida Grande"/>
                <a:cs typeface="Lucida Grande"/>
              </a:rPr>
              <a:t>/</a:t>
            </a:r>
            <a:r>
              <a:rPr lang="en-US" sz="2000" dirty="0" err="1">
                <a:solidFill>
                  <a:srgbClr val="000000"/>
                </a:solidFill>
                <a:latin typeface="Lucida Grande"/>
                <a:ea typeface="Lucida Grande"/>
                <a:cs typeface="Lucida Grande"/>
              </a:rPr>
              <a:t>int</a:t>
            </a:r>
            <a:r>
              <a:rPr lang="en-US" sz="2000" dirty="0">
                <a:solidFill>
                  <a:srgbClr val="000000"/>
                </a:solidFill>
                <a:latin typeface="Lucida Grande"/>
                <a:ea typeface="Lucida Grande"/>
                <a:cs typeface="Lucida Grande"/>
              </a:rPr>
              <a:t>/special/privacy/&gt;</a:t>
            </a:r>
            <a:endParaRPr lang="en-AU" sz="2000" dirty="0">
              <a:latin typeface="Arial" charset="0"/>
            </a:endParaRPr>
          </a:p>
          <a:p>
            <a:pPr>
              <a:defRPr/>
            </a:pPr>
            <a:r>
              <a:rPr lang="en-AU" sz="2000" dirty="0">
                <a:latin typeface="Arial" charset="0"/>
              </a:rPr>
              <a:t>– free extensive online resources – includes </a:t>
            </a:r>
            <a:r>
              <a:rPr lang="en-AU" sz="2000" b="1" dirty="0">
                <a:latin typeface="Arial" charset="0"/>
              </a:rPr>
              <a:t>most Asian Acts</a:t>
            </a:r>
            <a:r>
              <a:rPr lang="en-AU" sz="2000" dirty="0">
                <a:latin typeface="Arial" charset="0"/>
              </a:rPr>
              <a:t>, in English, in National Data Privacy Laws database (but not Bills)</a:t>
            </a:r>
          </a:p>
          <a:p>
            <a:pPr>
              <a:defRPr/>
            </a:pPr>
            <a:r>
              <a:rPr lang="en-AU" sz="2000" dirty="0">
                <a:latin typeface="Arial" charset="0"/>
              </a:rPr>
              <a:t>– all </a:t>
            </a:r>
            <a:r>
              <a:rPr lang="en-AU" sz="2000" b="1" dirty="0">
                <a:latin typeface="Arial" charset="0"/>
              </a:rPr>
              <a:t>international agreements</a:t>
            </a:r>
          </a:p>
          <a:p>
            <a:pPr>
              <a:defRPr/>
            </a:pPr>
            <a:r>
              <a:rPr lang="en-AU" sz="2000" dirty="0">
                <a:latin typeface="Arial" charset="0"/>
              </a:rPr>
              <a:t>– includes </a:t>
            </a:r>
            <a:r>
              <a:rPr lang="en-AU" sz="2000" b="1" dirty="0">
                <a:latin typeface="Arial" charset="0"/>
              </a:rPr>
              <a:t>cases decided </a:t>
            </a:r>
            <a:r>
              <a:rPr lang="en-AU" sz="2000" dirty="0">
                <a:latin typeface="Arial" charset="0"/>
              </a:rPr>
              <a:t>by some Asian DPAs (and others):</a:t>
            </a:r>
            <a:endParaRPr lang="en-US" sz="2000" dirty="0"/>
          </a:p>
          <a:p>
            <a:pPr>
              <a:defRPr/>
            </a:pPr>
            <a:r>
              <a:rPr lang="en-US" sz="2400" dirty="0"/>
              <a:t>– many </a:t>
            </a:r>
            <a:r>
              <a:rPr lang="en-US" sz="2400" b="1" dirty="0"/>
              <a:t>journal articles </a:t>
            </a:r>
            <a:r>
              <a:rPr lang="en-US" sz="2400" dirty="0" err="1"/>
              <a:t>etc</a:t>
            </a:r>
            <a:endParaRPr lang="en-US" sz="2400" dirty="0"/>
          </a:p>
          <a:p>
            <a:pPr>
              <a:defRPr/>
            </a:pPr>
            <a:endParaRPr lang="en-US" dirty="0"/>
          </a:p>
        </p:txBody>
      </p:sp>
      <p:sp>
        <p:nvSpPr>
          <p:cNvPr id="225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4ECEF32E-578D-E442-9B20-2DA94604F5EA}" type="slidenum">
              <a:rPr lang="en-US" sz="1400"/>
              <a:pPr/>
              <a:t>3</a:t>
            </a:fld>
            <a:endParaRPr lang="en-US" sz="1400"/>
          </a:p>
        </p:txBody>
      </p:sp>
      <p:pic>
        <p:nvPicPr>
          <p:cNvPr id="17" name="Content Placeholder 16" descr="Privacy_Library.jp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330" r="330"/>
          <a:stretch>
            <a:fillRect/>
          </a:stretch>
        </p:blipFill>
        <p:spPr>
          <a:xfrm>
            <a:off x="4859338" y="260350"/>
            <a:ext cx="3662362" cy="6253163"/>
          </a:xfrm>
          <a:effectLst>
            <a:glow rad="50800">
              <a:srgbClr val="0000FF">
                <a:alpha val="75000"/>
              </a:srgbClr>
            </a:glow>
            <a:softEdge rad="25400"/>
          </a:effectLst>
        </p:spPr>
      </p:pic>
    </p:spTree>
    <p:extLst>
      <p:ext uri="{BB962C8B-B14F-4D97-AF65-F5344CB8AC3E}">
        <p14:creationId xmlns:p14="http://schemas.microsoft.com/office/powerpoint/2010/main" val="122153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Autofit/>
          </a:bodyPr>
          <a:lstStyle/>
          <a:p>
            <a:r>
              <a:rPr lang="en-US" sz="3200" dirty="0">
                <a:latin typeface="Arial" charset="0"/>
              </a:rPr>
              <a:t>China – Enforcement of laws &amp; standards</a:t>
            </a:r>
          </a:p>
        </p:txBody>
      </p:sp>
      <p:sp>
        <p:nvSpPr>
          <p:cNvPr id="55298" name="Content Placeholder 2"/>
          <p:cNvSpPr>
            <a:spLocks noGrp="1"/>
          </p:cNvSpPr>
          <p:nvPr>
            <p:ph idx="1"/>
          </p:nvPr>
        </p:nvSpPr>
        <p:spPr/>
        <p:txBody>
          <a:bodyPr>
            <a:normAutofit fontScale="85000" lnSpcReduction="20000"/>
          </a:bodyPr>
          <a:lstStyle/>
          <a:p>
            <a:pPr marL="514350" indent="-514350">
              <a:buFontTx/>
              <a:buAutoNum type="arabicPeriod"/>
            </a:pPr>
            <a:r>
              <a:rPr lang="en-US" sz="2000" dirty="0">
                <a:solidFill>
                  <a:srgbClr val="000000"/>
                </a:solidFill>
                <a:latin typeface="Arial" charset="0"/>
              </a:rPr>
              <a:t>No DPA (major difference); complex enforcement, under overall guidance of the Cyberspace Administration of China (CAC), by supervisory authorities </a:t>
            </a:r>
          </a:p>
          <a:p>
            <a:pPr marL="914400" lvl="1" indent="-514350"/>
            <a:r>
              <a:rPr lang="en-US" sz="1800" dirty="0">
                <a:latin typeface="Arial" charset="0"/>
                <a:ea typeface="ヒラギノ角ゴ Pro W3" charset="0"/>
              </a:rPr>
              <a:t>Previously, main enforcement agencies were:  Ministry of Industry &amp; Information Technology (MIIT); State Administration of Industry &amp; Commerce (SAIC); ‘Telecommunications authorities’ at all levels</a:t>
            </a:r>
          </a:p>
          <a:p>
            <a:pPr marL="514350" indent="-514350">
              <a:buFontTx/>
              <a:buAutoNum type="arabicPeriod"/>
            </a:pPr>
            <a:r>
              <a:rPr lang="en-US" sz="2000" b="1" dirty="0">
                <a:latin typeface="Arial" charset="0"/>
              </a:rPr>
              <a:t>Administrative orders</a:t>
            </a:r>
            <a:r>
              <a:rPr lang="en-US" sz="2000" dirty="0">
                <a:latin typeface="Arial" charset="0"/>
              </a:rPr>
              <a:t>, penalties &amp; publicity: 6 types are provided (fairly consistently) by these laws, but </a:t>
            </a:r>
            <a:r>
              <a:rPr lang="en-US" sz="2000" dirty="0"/>
              <a:t>PPIL</a:t>
            </a:r>
            <a:r>
              <a:rPr lang="en-US" sz="2000" dirty="0">
                <a:latin typeface="Arial" charset="0"/>
              </a:rPr>
              <a:t> adds much higher administrative fines:</a:t>
            </a:r>
          </a:p>
          <a:p>
            <a:pPr marL="914400" lvl="1" indent="-514350">
              <a:buFontTx/>
              <a:buAutoNum type="arabicPeriod"/>
            </a:pPr>
            <a:r>
              <a:rPr lang="en-US" sz="1800" dirty="0">
                <a:latin typeface="Arial" charset="0"/>
                <a:ea typeface="ヒラギノ角ゴ Pro W3" charset="0"/>
              </a:rPr>
              <a:t>Issuing warnings</a:t>
            </a:r>
          </a:p>
          <a:p>
            <a:pPr marL="914400" lvl="1" indent="-514350">
              <a:buFontTx/>
              <a:buAutoNum type="arabicPeriod"/>
            </a:pPr>
            <a:r>
              <a:rPr lang="en-US" sz="1800" dirty="0">
                <a:latin typeface="Arial" charset="0"/>
                <a:ea typeface="ヒラギノ角ゴ Pro W3" charset="0"/>
              </a:rPr>
              <a:t>Orders for rectification / cessation of processing</a:t>
            </a:r>
          </a:p>
          <a:p>
            <a:pPr marL="914400" lvl="1" indent="-514350">
              <a:buFontTx/>
              <a:buAutoNum type="arabicPeriod"/>
            </a:pPr>
            <a:r>
              <a:rPr lang="en-US" sz="1800" dirty="0">
                <a:latin typeface="Arial" charset="0"/>
                <a:ea typeface="ヒラギノ角ゴ Pro W3" charset="0"/>
              </a:rPr>
              <a:t>Administrative fines: up to US$150,000, or if breach is ‘serious’ up to US$7,500,000 or 5% of previous year’s business volume (in China?)</a:t>
            </a:r>
          </a:p>
          <a:p>
            <a:pPr marL="914400" lvl="1" indent="-514350">
              <a:buFontTx/>
              <a:buAutoNum type="arabicPeriod"/>
            </a:pPr>
            <a:r>
              <a:rPr lang="en-US" sz="1800" dirty="0">
                <a:latin typeface="Arial" charset="0"/>
                <a:ea typeface="ヒラギノ角ゴ Pro W3" charset="0"/>
              </a:rPr>
              <a:t>Confiscation of profits/illegal earnings, </a:t>
            </a:r>
          </a:p>
          <a:p>
            <a:pPr marL="914400" lvl="1" indent="-514350">
              <a:buFontTx/>
              <a:buAutoNum type="arabicPeriod"/>
            </a:pPr>
            <a:r>
              <a:rPr lang="en-US" sz="1800" dirty="0">
                <a:latin typeface="Arial" charset="0"/>
                <a:ea typeface="ヒラギノ角ゴ Pro W3" charset="0"/>
              </a:rPr>
              <a:t>Adverse publicity, including in the press, and reports on a credit file</a:t>
            </a:r>
          </a:p>
          <a:p>
            <a:pPr marL="914400" lvl="1" indent="-514350">
              <a:buFontTx/>
              <a:buNone/>
            </a:pPr>
            <a:r>
              <a:rPr lang="en-US" sz="1800" dirty="0">
                <a:latin typeface="Arial" charset="0"/>
                <a:ea typeface="ヒラギノ角ゴ Pro W3" charset="0"/>
              </a:rPr>
              <a:t>6 	Employment prohibitions; suspension/termination of businesses</a:t>
            </a:r>
          </a:p>
          <a:p>
            <a:pPr marL="514350" indent="-514350">
              <a:buFontTx/>
              <a:buAutoNum type="arabicPeriod"/>
            </a:pPr>
            <a:r>
              <a:rPr lang="en-US" sz="2000" b="1" dirty="0">
                <a:latin typeface="Arial" charset="0"/>
              </a:rPr>
              <a:t>Civil damages </a:t>
            </a:r>
            <a:r>
              <a:rPr lang="en-US" sz="2000" dirty="0">
                <a:latin typeface="Arial" charset="0"/>
              </a:rPr>
              <a:t>– </a:t>
            </a:r>
            <a:r>
              <a:rPr lang="en-US" sz="2000" dirty="0"/>
              <a:t>PPIL</a:t>
            </a:r>
            <a:r>
              <a:rPr lang="en-US" sz="2000" dirty="0">
                <a:latin typeface="Arial" charset="0"/>
              </a:rPr>
              <a:t> establishes a general right of court action for compensation for any breaches by processors; processor has onus of proof of no fault, but even then courts can impose some strict liability; People’s </a:t>
            </a:r>
            <a:r>
              <a:rPr lang="en-US" sz="2000" dirty="0" err="1">
                <a:latin typeface="Arial" charset="0"/>
              </a:rPr>
              <a:t>Procuratorate</a:t>
            </a:r>
            <a:r>
              <a:rPr lang="en-US" sz="2000" dirty="0">
                <a:latin typeface="Arial" charset="0"/>
              </a:rPr>
              <a:t> can commence actions where breaches harm interests of many</a:t>
            </a:r>
          </a:p>
          <a:p>
            <a:pPr marL="514350" indent="-514350">
              <a:buFontTx/>
              <a:buAutoNum type="arabicPeriod"/>
            </a:pPr>
            <a:r>
              <a:rPr lang="en-US" sz="2000" b="1" dirty="0">
                <a:latin typeface="Arial" charset="0"/>
              </a:rPr>
              <a:t>Criminal offences </a:t>
            </a:r>
            <a:r>
              <a:rPr lang="en-US" sz="2000" dirty="0">
                <a:latin typeface="Arial" charset="0"/>
              </a:rPr>
              <a:t>– Will continue under Criminal Law or Public Security Laws</a:t>
            </a:r>
          </a:p>
        </p:txBody>
      </p:sp>
      <p:sp>
        <p:nvSpPr>
          <p:cNvPr id="552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3CBF737-D985-1A43-BB5C-7C933B2A7C64}" type="slidenum">
              <a:rPr lang="en-US" sz="1400"/>
              <a:pPr/>
              <a:t>30</a:t>
            </a:fld>
            <a:endParaRPr lang="en-US" sz="1400"/>
          </a:p>
        </p:txBody>
      </p:sp>
    </p:spTree>
    <p:extLst>
      <p:ext uri="{BB962C8B-B14F-4D97-AF65-F5344CB8AC3E}">
        <p14:creationId xmlns:p14="http://schemas.microsoft.com/office/powerpoint/2010/main" val="1662506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a:t>
            </a:r>
            <a:r>
              <a:rPr lang="mr-IN" dirty="0"/>
              <a:t>–</a:t>
            </a:r>
            <a:r>
              <a:rPr lang="en-US" dirty="0"/>
              <a:t> ‘Platform self-regulation’</a:t>
            </a:r>
          </a:p>
        </p:txBody>
      </p:sp>
      <p:sp>
        <p:nvSpPr>
          <p:cNvPr id="3" name="Content Placeholder 2"/>
          <p:cNvSpPr>
            <a:spLocks noGrp="1"/>
          </p:cNvSpPr>
          <p:nvPr>
            <p:ph idx="1"/>
          </p:nvPr>
        </p:nvSpPr>
        <p:spPr/>
        <p:txBody>
          <a:bodyPr>
            <a:normAutofit fontScale="92500" lnSpcReduction="10000"/>
          </a:bodyPr>
          <a:lstStyle/>
          <a:p>
            <a:r>
              <a:rPr lang="en-US" i="1" dirty="0"/>
              <a:t>See 2</a:t>
            </a:r>
            <a:r>
              <a:rPr lang="en-US" i="1" baseline="30000" dirty="0"/>
              <a:t>nd</a:t>
            </a:r>
            <a:r>
              <a:rPr lang="en-US" i="1" dirty="0"/>
              <a:t> and 3</a:t>
            </a:r>
            <a:r>
              <a:rPr lang="en-US" i="1" baseline="30000" dirty="0"/>
              <a:t>rd</a:t>
            </a:r>
            <a:r>
              <a:rPr lang="en-US" i="1" dirty="0"/>
              <a:t> articles in Materials</a:t>
            </a:r>
          </a:p>
          <a:p>
            <a:r>
              <a:rPr lang="en-US" dirty="0"/>
              <a:t>Internet platforms must establish their own supervisory bodies, </a:t>
            </a:r>
            <a:r>
              <a:rPr lang="en-US" dirty="0" err="1"/>
              <a:t>indep</a:t>
            </a:r>
            <a:r>
              <a:rPr lang="en-US" dirty="0"/>
              <a:t>. of platform</a:t>
            </a:r>
          </a:p>
          <a:p>
            <a:pPr lvl="1"/>
            <a:r>
              <a:rPr lang="en-US" dirty="0"/>
              <a:t>Applies if a ‘huge number of users’ or ‘complex operational model’ (undefined)</a:t>
            </a:r>
          </a:p>
          <a:p>
            <a:pPr lvl="1"/>
            <a:r>
              <a:rPr lang="en-US" dirty="0"/>
              <a:t>Obligations: (</a:t>
            </a:r>
            <a:r>
              <a:rPr lang="en-US" dirty="0" err="1"/>
              <a:t>i</a:t>
            </a:r>
            <a:r>
              <a:rPr lang="en-US" dirty="0"/>
              <a:t>) ‘oversight’ – ‘fair platform rules’; (ii) remove serious violators; (iii) public ‘social responsibility reports;  &amp; ‘accept societal oversight’.  </a:t>
            </a:r>
          </a:p>
          <a:p>
            <a:pPr lvl="1"/>
            <a:r>
              <a:rPr lang="en-US" dirty="0"/>
              <a:t>Also applies to any overseas platforms bound by extra-territorial scope of China’s law</a:t>
            </a:r>
          </a:p>
          <a:p>
            <a:pPr lvl="2"/>
            <a:r>
              <a:rPr lang="en-US" dirty="0"/>
              <a:t>Such foreign platform must have </a:t>
            </a:r>
            <a:r>
              <a:rPr lang="en-US" i="1" dirty="0"/>
              <a:t>local reps </a:t>
            </a:r>
            <a:r>
              <a:rPr lang="en-US" dirty="0"/>
              <a:t>in China</a:t>
            </a:r>
          </a:p>
          <a:p>
            <a:pPr lvl="2"/>
            <a:endParaRPr lang="en-US" dirty="0"/>
          </a:p>
        </p:txBody>
      </p:sp>
    </p:spTree>
    <p:extLst>
      <p:ext uri="{BB962C8B-B14F-4D97-AF65-F5344CB8AC3E}">
        <p14:creationId xmlns:p14="http://schemas.microsoft.com/office/powerpoint/2010/main" val="379174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3D9F09FE-4EA9-F845-A9AC-4848214B642D}" type="slidenum">
              <a:rPr lang="en-US" sz="1400"/>
              <a:pPr/>
              <a:t>32</a:t>
            </a:fld>
            <a:endParaRPr lang="en-US" sz="1400"/>
          </a:p>
        </p:txBody>
      </p:sp>
      <p:sp>
        <p:nvSpPr>
          <p:cNvPr id="63490"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endParaRPr lang="en-US" sz="1400"/>
          </a:p>
        </p:txBody>
      </p:sp>
      <p:sp>
        <p:nvSpPr>
          <p:cNvPr id="63491" name="Rectangle 5"/>
          <p:cNvSpPr>
            <a:spLocks noGrp="1" noChangeArrowheads="1"/>
          </p:cNvSpPr>
          <p:nvPr>
            <p:ph type="title"/>
          </p:nvPr>
        </p:nvSpPr>
        <p:spPr/>
        <p:txBody>
          <a:bodyPr/>
          <a:lstStyle/>
          <a:p>
            <a:r>
              <a:rPr lang="en-US">
                <a:latin typeface="Arial" charset="0"/>
              </a:rPr>
              <a:t>China - Criminal Law</a:t>
            </a:r>
          </a:p>
        </p:txBody>
      </p:sp>
      <p:sp>
        <p:nvSpPr>
          <p:cNvPr id="121862" name="Rectangle 6"/>
          <p:cNvSpPr>
            <a:spLocks noGrp="1" noChangeArrowheads="1"/>
          </p:cNvSpPr>
          <p:nvPr>
            <p:ph type="body" idx="1"/>
          </p:nvPr>
        </p:nvSpPr>
        <p:spPr/>
        <p:txBody>
          <a:bodyPr>
            <a:normAutofit fontScale="92500"/>
          </a:bodyPr>
          <a:lstStyle/>
          <a:p>
            <a:pPr marL="342900" lvl="1" indent="-342900">
              <a:lnSpc>
                <a:spcPct val="90000"/>
              </a:lnSpc>
              <a:buFontTx/>
              <a:buChar char="•"/>
              <a:defRPr/>
            </a:pPr>
            <a:r>
              <a:rPr lang="en-US" sz="2400" dirty="0"/>
              <a:t>A 253 </a:t>
            </a:r>
            <a:r>
              <a:rPr lang="en-US" sz="2400" dirty="0">
                <a:latin typeface="+mj-lt"/>
              </a:rPr>
              <a:t>Criminal Law (</a:t>
            </a:r>
            <a:r>
              <a:rPr lang="en-US" sz="2400" dirty="0"/>
              <a:t>7th Amendment, </a:t>
            </a:r>
            <a:r>
              <a:rPr lang="en-US" sz="2400" dirty="0">
                <a:latin typeface="+mj-lt"/>
              </a:rPr>
              <a:t>2009) </a:t>
            </a:r>
          </a:p>
          <a:p>
            <a:pPr marL="742950" lvl="2" indent="-342900">
              <a:lnSpc>
                <a:spcPct val="90000"/>
              </a:lnSpc>
              <a:defRPr/>
            </a:pPr>
            <a:r>
              <a:rPr lang="en-US" sz="1800" dirty="0"/>
              <a:t>Criminal penalties for institution or employee selling, otherwise illegally disposing, or offering to sell personal information if ‘serious’</a:t>
            </a:r>
          </a:p>
          <a:p>
            <a:pPr lvl="1">
              <a:lnSpc>
                <a:spcPct val="90000"/>
              </a:lnSpc>
              <a:defRPr/>
            </a:pPr>
            <a:r>
              <a:rPr lang="en-US" sz="1800" dirty="0">
                <a:latin typeface="+mj-lt"/>
              </a:rPr>
              <a:t>Covers employees of government, hospitals, schools,  and telecomm, financial, or transportation companies (+ ‘</a:t>
            </a:r>
            <a:r>
              <a:rPr lang="en-US" sz="1800" dirty="0" err="1">
                <a:latin typeface="+mj-lt"/>
              </a:rPr>
              <a:t>etc</a:t>
            </a:r>
            <a:r>
              <a:rPr lang="en-US" sz="1800" dirty="0">
                <a:latin typeface="+mj-lt"/>
              </a:rPr>
              <a:t>’)</a:t>
            </a:r>
          </a:p>
          <a:p>
            <a:pPr lvl="1">
              <a:lnSpc>
                <a:spcPct val="90000"/>
              </a:lnSpc>
              <a:defRPr/>
            </a:pPr>
            <a:r>
              <a:rPr lang="en-US" sz="1800" dirty="0">
                <a:latin typeface="+mj-lt"/>
              </a:rPr>
              <a:t>Penalties also apply to those ‘illegally obtaining’ such data</a:t>
            </a:r>
          </a:p>
          <a:p>
            <a:pPr lvl="1">
              <a:lnSpc>
                <a:spcPct val="90000"/>
              </a:lnSpc>
              <a:defRPr/>
            </a:pPr>
            <a:r>
              <a:rPr lang="en-US" sz="1800" dirty="0">
                <a:latin typeface="+mj-lt"/>
              </a:rPr>
              <a:t>Sentence up to 3 years plus monetary penalties</a:t>
            </a:r>
          </a:p>
          <a:p>
            <a:pPr lvl="1">
              <a:lnSpc>
                <a:spcPct val="90000"/>
              </a:lnSpc>
              <a:defRPr/>
            </a:pPr>
            <a:r>
              <a:rPr lang="en-US" sz="1800" dirty="0"/>
              <a:t>Reinforced by cl 1 of  2012 NPC Standing Committee ‘Decision’</a:t>
            </a:r>
          </a:p>
          <a:p>
            <a:pPr>
              <a:lnSpc>
                <a:spcPct val="90000"/>
              </a:lnSpc>
              <a:defRPr/>
            </a:pPr>
            <a:r>
              <a:rPr lang="en-US" sz="2400" dirty="0">
                <a:latin typeface="+mj-lt"/>
              </a:rPr>
              <a:t>Enforcement of A 253 </a:t>
            </a:r>
            <a:endParaRPr lang="en-US" sz="1800" dirty="0"/>
          </a:p>
          <a:p>
            <a:pPr lvl="1">
              <a:lnSpc>
                <a:spcPct val="90000"/>
              </a:lnSpc>
              <a:defRPr/>
            </a:pPr>
            <a:r>
              <a:rPr lang="en-US" sz="1800" dirty="0"/>
              <a:t>There have now been at least 260 prosecutions (by 2018); some examples:</a:t>
            </a:r>
          </a:p>
          <a:p>
            <a:pPr lvl="1">
              <a:lnSpc>
                <a:spcPct val="90000"/>
              </a:lnSpc>
              <a:defRPr/>
            </a:pPr>
            <a:r>
              <a:rPr lang="en-US" sz="1800" i="1" dirty="0"/>
              <a:t>Wang </a:t>
            </a:r>
            <a:r>
              <a:rPr lang="en-US" sz="1800" i="1" dirty="0" err="1"/>
              <a:t>Shengrong</a:t>
            </a:r>
            <a:r>
              <a:rPr lang="en-US" sz="1800" i="1" dirty="0"/>
              <a:t> case </a:t>
            </a:r>
            <a:r>
              <a:rPr lang="en-US" sz="1800" dirty="0"/>
              <a:t>(2009): identity theft case to allow daughter to obtain educational credentials of victim (facts like </a:t>
            </a:r>
            <a:r>
              <a:rPr lang="en-US" sz="1800" i="1" dirty="0"/>
              <a:t>Qi </a:t>
            </a:r>
            <a:r>
              <a:rPr lang="en-US" sz="1800" i="1" dirty="0" err="1"/>
              <a:t>Yuling</a:t>
            </a:r>
            <a:r>
              <a:rPr lang="en-US" sz="1800" i="1" dirty="0"/>
              <a:t> </a:t>
            </a:r>
            <a:r>
              <a:rPr lang="en-US" sz="1800" dirty="0"/>
              <a:t>case)</a:t>
            </a:r>
          </a:p>
          <a:p>
            <a:pPr lvl="1">
              <a:lnSpc>
                <a:spcPct val="90000"/>
              </a:lnSpc>
              <a:defRPr/>
            </a:pPr>
            <a:r>
              <a:rPr lang="en-US" sz="1800" i="1" dirty="0">
                <a:latin typeface="+mj-lt"/>
              </a:rPr>
              <a:t>Zhou </a:t>
            </a:r>
            <a:r>
              <a:rPr lang="en-US" sz="1800" i="1" dirty="0" err="1">
                <a:latin typeface="+mj-lt"/>
              </a:rPr>
              <a:t>Jianping</a:t>
            </a:r>
            <a:r>
              <a:rPr lang="en-US" sz="1800" i="1" dirty="0">
                <a:latin typeface="+mj-lt"/>
              </a:rPr>
              <a:t> case </a:t>
            </a:r>
            <a:r>
              <a:rPr lang="en-US" sz="1800" dirty="0">
                <a:latin typeface="+mj-lt"/>
              </a:rPr>
              <a:t>(2010): illegal purchase of log of telephone calls by high government officials; sold to others who used it logs to fraudulently impersonate officials. Purchaser sentenced to 18 months, others prosecuted for fraud.</a:t>
            </a:r>
          </a:p>
          <a:p>
            <a:pPr marL="457200" lvl="1" indent="0">
              <a:lnSpc>
                <a:spcPct val="90000"/>
              </a:lnSpc>
              <a:buNone/>
              <a:defRPr/>
            </a:pPr>
            <a:r>
              <a:rPr lang="en-US" sz="1800" dirty="0">
                <a:latin typeface="+mj-lt"/>
              </a:rPr>
              <a:t>(continued over)</a:t>
            </a:r>
          </a:p>
        </p:txBody>
      </p:sp>
    </p:spTree>
    <p:extLst>
      <p:ext uri="{BB962C8B-B14F-4D97-AF65-F5344CB8AC3E}">
        <p14:creationId xmlns:p14="http://schemas.microsoft.com/office/powerpoint/2010/main" val="2062105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Arial" charset="0"/>
              </a:rPr>
              <a:t>China – Criminal law (2)</a:t>
            </a:r>
          </a:p>
        </p:txBody>
      </p:sp>
      <p:sp>
        <p:nvSpPr>
          <p:cNvPr id="64514" name="Content Placeholder 2"/>
          <p:cNvSpPr>
            <a:spLocks noGrp="1"/>
          </p:cNvSpPr>
          <p:nvPr>
            <p:ph idx="1"/>
          </p:nvPr>
        </p:nvSpPr>
        <p:spPr/>
        <p:txBody>
          <a:bodyPr/>
          <a:lstStyle/>
          <a:p>
            <a:r>
              <a:rPr lang="en-US" sz="2000" dirty="0">
                <a:latin typeface="Arial" charset="0"/>
              </a:rPr>
              <a:t>Art. 253A (</a:t>
            </a:r>
            <a:r>
              <a:rPr lang="en-US" sz="2000" dirty="0" err="1">
                <a:latin typeface="Arial" charset="0"/>
              </a:rPr>
              <a:t>cont</a:t>
            </a:r>
            <a:r>
              <a:rPr lang="en-US" sz="2000" dirty="0">
                <a:latin typeface="Arial" charset="0"/>
              </a:rPr>
              <a:t>) </a:t>
            </a:r>
          </a:p>
          <a:p>
            <a:pPr lvl="1"/>
            <a:r>
              <a:rPr lang="en-US" sz="1800" i="1" dirty="0">
                <a:latin typeface="Arial" charset="0"/>
                <a:ea typeface="ヒラギノ角ゴ Pro W3" charset="0"/>
              </a:rPr>
              <a:t>Shanghai Roadway case </a:t>
            </a:r>
            <a:r>
              <a:rPr lang="en-US" sz="1800" dirty="0">
                <a:latin typeface="Arial" charset="0"/>
                <a:ea typeface="ヒラギノ角ゴ Pro W3" charset="0"/>
              </a:rPr>
              <a:t>(2012): jail sentences of up to 2 years for four former executives of D&amp;B’s China subsidiary, for purchasing data on 150M Chinese customers of insurance companies, banks.</a:t>
            </a:r>
            <a:endParaRPr lang="en-US" sz="2000" dirty="0">
              <a:latin typeface="Arial" charset="0"/>
              <a:ea typeface="ヒラギノ角ゴ Pro W3" charset="0"/>
            </a:endParaRPr>
          </a:p>
          <a:p>
            <a:pPr lvl="1"/>
            <a:r>
              <a:rPr lang="en-US" sz="1800" i="1" dirty="0">
                <a:latin typeface="Arial" charset="0"/>
                <a:ea typeface="ヒラギノ角ゴ Pro W3" charset="0"/>
              </a:rPr>
              <a:t>Humphrey case </a:t>
            </a:r>
            <a:r>
              <a:rPr lang="en-US" sz="1800" dirty="0">
                <a:latin typeface="Arial" charset="0"/>
                <a:ea typeface="ヒラギノ角ゴ Pro W3" charset="0"/>
              </a:rPr>
              <a:t>(2013): 2017 Update p. 19 –  UK expat Humphrey and his US citizen wife ran a business intelligence service (‘</a:t>
            </a:r>
            <a:r>
              <a:rPr lang="en-US" altLang="ja-JP" sz="1800" dirty="0" err="1">
                <a:latin typeface="Arial" charset="0"/>
                <a:ea typeface="ヒラギノ角ゴ Pro W3" charset="0"/>
              </a:rPr>
              <a:t>ChinaWhys</a:t>
            </a:r>
            <a:r>
              <a:rPr lang="en-US" sz="1800" dirty="0">
                <a:latin typeface="Arial" charset="0"/>
                <a:ea typeface="ヒラギノ角ゴ Pro W3" charset="0"/>
              </a:rPr>
              <a:t>’</a:t>
            </a:r>
            <a:r>
              <a:rPr lang="en-US" altLang="ja-JP" sz="1800" dirty="0">
                <a:latin typeface="Arial" charset="0"/>
                <a:ea typeface="ヒラギノ角ゴ Pro W3" charset="0"/>
              </a:rPr>
              <a:t>) in Shanghai. Convicted of illegal obtainment of 256 files of personal data, at about US$200 per file. Given 2.5/2 year jail sentences and US$56K fine. Did not matter that sellers were not from the listed industries (</a:t>
            </a:r>
            <a:r>
              <a:rPr lang="en-US" sz="1800" dirty="0">
                <a:latin typeface="Arial" charset="0"/>
                <a:ea typeface="ヒラギノ角ゴ Pro W3" charset="0"/>
              </a:rPr>
              <a:t>‘</a:t>
            </a:r>
            <a:r>
              <a:rPr lang="en-US" altLang="ja-JP" sz="1800" dirty="0" err="1">
                <a:latin typeface="Arial" charset="0"/>
                <a:ea typeface="ヒラギノ角ゴ Pro W3" charset="0"/>
              </a:rPr>
              <a:t>etc</a:t>
            </a:r>
            <a:r>
              <a:rPr lang="en-US" sz="1800" dirty="0">
                <a:latin typeface="Arial" charset="0"/>
                <a:ea typeface="ヒラギノ角ゴ Pro W3" charset="0"/>
              </a:rPr>
              <a:t>’</a:t>
            </a:r>
            <a:r>
              <a:rPr lang="en-US" altLang="ja-JP" sz="1800" dirty="0">
                <a:latin typeface="Arial" charset="0"/>
                <a:ea typeface="ヒラギノ角ゴ Pro W3" charset="0"/>
              </a:rPr>
              <a:t> may mean </a:t>
            </a:r>
            <a:r>
              <a:rPr lang="en-US" sz="1800" dirty="0">
                <a:latin typeface="Arial" charset="0"/>
                <a:ea typeface="ヒラギノ角ゴ Pro W3" charset="0"/>
              </a:rPr>
              <a:t>‘</a:t>
            </a:r>
            <a:r>
              <a:rPr lang="en-US" altLang="ja-JP" sz="1800" dirty="0">
                <a:latin typeface="Arial" charset="0"/>
                <a:ea typeface="ヒラギノ角ゴ Pro W3" charset="0"/>
              </a:rPr>
              <a:t>service industries</a:t>
            </a:r>
            <a:r>
              <a:rPr lang="en-US" sz="1800" dirty="0">
                <a:latin typeface="Arial" charset="0"/>
                <a:ea typeface="ヒラギノ角ゴ Pro W3" charset="0"/>
              </a:rPr>
              <a:t>’</a:t>
            </a:r>
            <a:r>
              <a:rPr lang="en-US" altLang="ja-JP" sz="1800" dirty="0">
                <a:latin typeface="Arial" charset="0"/>
                <a:ea typeface="ヒラギノ角ゴ Pro W3" charset="0"/>
              </a:rPr>
              <a:t>). What is </a:t>
            </a:r>
            <a:r>
              <a:rPr lang="en-US" sz="1800" dirty="0">
                <a:latin typeface="Arial" charset="0"/>
                <a:ea typeface="ヒラギノ角ゴ Pro W3" charset="0"/>
              </a:rPr>
              <a:t>‘</a:t>
            </a:r>
            <a:r>
              <a:rPr lang="en-US" altLang="ja-JP" sz="1800" dirty="0">
                <a:latin typeface="Arial" charset="0"/>
                <a:ea typeface="ヒラギノ角ゴ Pro W3" charset="0"/>
              </a:rPr>
              <a:t>serious</a:t>
            </a:r>
            <a:r>
              <a:rPr lang="en-US" sz="1800" dirty="0">
                <a:latin typeface="Arial" charset="0"/>
                <a:ea typeface="ヒラギノ角ゴ Pro W3" charset="0"/>
              </a:rPr>
              <a:t>’</a:t>
            </a:r>
            <a:r>
              <a:rPr lang="en-US" altLang="ja-JP" sz="1800" dirty="0">
                <a:latin typeface="Arial" charset="0"/>
                <a:ea typeface="ヒラギノ角ゴ Pro W3" charset="0"/>
              </a:rPr>
              <a:t>?: here, files were less numerous than other cases, but may have interfered in a corruption investigation  [Livingston &amp; Greenleaf article] </a:t>
            </a:r>
          </a:p>
          <a:p>
            <a:r>
              <a:rPr lang="en-US" sz="2000" dirty="0">
                <a:latin typeface="Arial" charset="0"/>
              </a:rPr>
              <a:t>Conclusion: A 253A is likely continue to be a significant enforcement aspect of more serious privacy breaches in China</a:t>
            </a:r>
          </a:p>
          <a:p>
            <a:pPr lvl="1"/>
            <a:r>
              <a:rPr lang="en-US" sz="1800" dirty="0">
                <a:latin typeface="Arial" charset="0"/>
                <a:ea typeface="ヒラギノ角ゴ Pro W3" charset="0"/>
              </a:rPr>
              <a:t>Foreigners are clearly not immune to this aspect of Chinese law</a:t>
            </a:r>
          </a:p>
        </p:txBody>
      </p:sp>
      <p:sp>
        <p:nvSpPr>
          <p:cNvPr id="6451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AF985FDB-EDE8-EF48-B6E6-AD4AFFA8CC81}" type="slidenum">
              <a:rPr lang="en-US" sz="1400"/>
              <a:pPr/>
              <a:t>33</a:t>
            </a:fld>
            <a:endParaRPr lang="en-US" sz="1400"/>
          </a:p>
        </p:txBody>
      </p:sp>
    </p:spTree>
    <p:extLst>
      <p:ext uri="{BB962C8B-B14F-4D97-AF65-F5344CB8AC3E}">
        <p14:creationId xmlns:p14="http://schemas.microsoft.com/office/powerpoint/2010/main" val="3188233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 Civil Code 2020, </a:t>
            </a:r>
            <a:r>
              <a:rPr lang="en-US" dirty="0" err="1"/>
              <a:t>Ch</a:t>
            </a:r>
            <a:r>
              <a:rPr lang="en-US" dirty="0"/>
              <a:t> IV</a:t>
            </a:r>
          </a:p>
        </p:txBody>
      </p:sp>
      <p:sp>
        <p:nvSpPr>
          <p:cNvPr id="3" name="Content Placeholder 2"/>
          <p:cNvSpPr>
            <a:spLocks noGrp="1"/>
          </p:cNvSpPr>
          <p:nvPr>
            <p:ph idx="1"/>
          </p:nvPr>
        </p:nvSpPr>
        <p:spPr>
          <a:xfrm>
            <a:off x="457200" y="1600200"/>
            <a:ext cx="8229600" cy="4882896"/>
          </a:xfrm>
        </p:spPr>
        <p:txBody>
          <a:bodyPr>
            <a:normAutofit fontScale="40000" lnSpcReduction="20000"/>
          </a:bodyPr>
          <a:lstStyle/>
          <a:p>
            <a:r>
              <a:rPr lang="en-US" sz="4500" dirty="0"/>
              <a:t>Constitutional protection of privacy is theoretical only – not actionable</a:t>
            </a:r>
          </a:p>
          <a:p>
            <a:r>
              <a:rPr lang="en-US" sz="4500" dirty="0"/>
              <a:t>Civil Code enacted by NPC 28 May 2020</a:t>
            </a:r>
          </a:p>
          <a:p>
            <a:pPr lvl="1"/>
            <a:r>
              <a:rPr lang="en-US" sz="4000" dirty="0"/>
              <a:t>Repeals previous </a:t>
            </a:r>
            <a:r>
              <a:rPr lang="en-US" sz="4000" i="1" dirty="0"/>
              <a:t>General Principles of the Civil Law</a:t>
            </a:r>
            <a:r>
              <a:rPr lang="en-US" sz="4000" dirty="0"/>
              <a:t> and </a:t>
            </a:r>
            <a:r>
              <a:rPr lang="en-US" sz="4000" i="1" dirty="0"/>
              <a:t>Tort Liability Law</a:t>
            </a:r>
            <a:r>
              <a:rPr lang="en-US" sz="4000" dirty="0"/>
              <a:t> </a:t>
            </a:r>
          </a:p>
          <a:p>
            <a:r>
              <a:rPr lang="en-AU" sz="4500" dirty="0"/>
              <a:t>Chapter IV ‘Personal rights’ defines ‘privacy’ as </a:t>
            </a:r>
          </a:p>
          <a:p>
            <a:pPr lvl="1"/>
            <a:r>
              <a:rPr lang="en-AU" sz="4000" dirty="0"/>
              <a:t>“the peace of a natural person’s private life as well as private space, private activities and private information, etc. that a natural person does not wish to be known by others”  </a:t>
            </a:r>
          </a:p>
          <a:p>
            <a:pPr lvl="1"/>
            <a:r>
              <a:rPr lang="en-US" sz="4000" dirty="0"/>
              <a:t>Provisions on ‘personal information’ of little relevance after PIPL</a:t>
            </a:r>
            <a:endParaRPr lang="en-AU" sz="4000" dirty="0"/>
          </a:p>
          <a:p>
            <a:r>
              <a:rPr lang="en-AU" sz="4500" dirty="0"/>
              <a:t>It lists behaviours deemed as infringements to the right to privacy: </a:t>
            </a:r>
          </a:p>
          <a:p>
            <a:pPr lvl="1"/>
            <a:r>
              <a:rPr lang="en-AU" sz="4000" dirty="0"/>
              <a:t>‘Without express consent from the right holder, no person shall (</a:t>
            </a:r>
            <a:r>
              <a:rPr lang="en-AU" sz="4000" dirty="0" err="1"/>
              <a:t>i</a:t>
            </a:r>
            <a:r>
              <a:rPr lang="en-AU" sz="4000" dirty="0"/>
              <a:t>) disturb others' private peaceful life by phone calls, SMS, IM, emails or flyers, (ii) enter, make pictures or videos or peep at others' residences, hotel rooms and other private spaces, (iii) make pictures or videos, peep at, eavesdrop, or make public others' private activities, (iv) make pictures or videos or peep at the private parts of others' bodies, or (v) process others' private information.’</a:t>
            </a:r>
          </a:p>
          <a:p>
            <a:r>
              <a:rPr lang="en-AU" sz="4500" dirty="0"/>
              <a:t>Chapter VII Tort Liability</a:t>
            </a:r>
          </a:p>
          <a:p>
            <a:pPr lvl="1"/>
            <a:r>
              <a:rPr lang="en-AU" sz="4000" dirty="0"/>
              <a:t>Previous </a:t>
            </a:r>
            <a:r>
              <a:rPr lang="en-US" sz="4000" i="1" dirty="0"/>
              <a:t>Tort Liability Law</a:t>
            </a:r>
            <a:r>
              <a:rPr lang="en-US" sz="4000" dirty="0"/>
              <a:t> 2009</a:t>
            </a:r>
            <a:r>
              <a:rPr lang="en-AU" sz="4000" dirty="0"/>
              <a:t> </a:t>
            </a:r>
            <a:r>
              <a:rPr lang="en-US" sz="4000" dirty="0">
                <a:ea typeface="ヒラギノ角ゴ Pro W3" charset="0"/>
              </a:rPr>
              <a:t>included a </a:t>
            </a:r>
            <a:r>
              <a:rPr lang="ja-JP" altLang="en-US" sz="4000" dirty="0">
                <a:ea typeface="ヒラギノ角ゴ Pro W3" charset="0"/>
              </a:rPr>
              <a:t>‘</a:t>
            </a:r>
            <a:r>
              <a:rPr lang="en-US" sz="4000" dirty="0">
                <a:ea typeface="ヒラギノ角ゴ Pro W3" charset="0"/>
              </a:rPr>
              <a:t>right to privacy</a:t>
            </a:r>
            <a:r>
              <a:rPr lang="ja-JP" altLang="en-US" sz="4000" dirty="0">
                <a:ea typeface="ヒラギノ角ゴ Pro W3" charset="0"/>
              </a:rPr>
              <a:t>’</a:t>
            </a:r>
            <a:r>
              <a:rPr lang="en-US" sz="4000" dirty="0">
                <a:ea typeface="ヒラギノ角ゴ Pro W3" charset="0"/>
              </a:rPr>
              <a:t> in the list of </a:t>
            </a:r>
            <a:r>
              <a:rPr lang="ja-JP" altLang="en-US" sz="4000" dirty="0">
                <a:ea typeface="ヒラギノ角ゴ Pro W3" charset="0"/>
              </a:rPr>
              <a:t>‘</a:t>
            </a:r>
            <a:r>
              <a:rPr lang="en-US" sz="4000" dirty="0">
                <a:ea typeface="ヒラギノ角ゴ Pro W3" charset="0"/>
              </a:rPr>
              <a:t>civil rights and interests</a:t>
            </a:r>
            <a:r>
              <a:rPr lang="ja-JP" altLang="en-US" sz="4000" dirty="0">
                <a:ea typeface="ヒラギノ角ゴ Pro W3" charset="0"/>
              </a:rPr>
              <a:t>’</a:t>
            </a:r>
            <a:r>
              <a:rPr lang="en-US" sz="4000" dirty="0">
                <a:ea typeface="ヒラギノ角ゴ Pro W3" charset="0"/>
              </a:rPr>
              <a:t>, the breach of which leads to civil liability; little used</a:t>
            </a:r>
          </a:p>
          <a:p>
            <a:pPr marL="0" indent="0">
              <a:buNone/>
            </a:pPr>
            <a:r>
              <a:rPr lang="en-AU" sz="4000" i="1" dirty="0">
                <a:solidFill>
                  <a:srgbClr val="FF0000"/>
                </a:solidFill>
              </a:rPr>
              <a:t>Tort law little used as yet to protect privacy </a:t>
            </a:r>
            <a:r>
              <a:rPr lang="mr-IN" sz="4000" i="1" dirty="0">
                <a:solidFill>
                  <a:srgbClr val="FF0000"/>
                </a:solidFill>
              </a:rPr>
              <a:t>–</a:t>
            </a:r>
            <a:r>
              <a:rPr lang="en-AU" sz="4000" i="1" dirty="0">
                <a:solidFill>
                  <a:srgbClr val="FF0000"/>
                </a:solidFill>
              </a:rPr>
              <a:t> ‘wait and see’ under the new Civil Code Ch IV</a:t>
            </a:r>
          </a:p>
          <a:p>
            <a:pPr marL="0" indent="0">
              <a:buNone/>
            </a:pPr>
            <a:r>
              <a:rPr lang="en-AU" sz="4000" i="1" dirty="0">
                <a:solidFill>
                  <a:srgbClr val="FF0000"/>
                </a:solidFill>
              </a:rPr>
              <a:t>But will remain relevant to ‘privacy’ actions outside scope of PPIL (‘data protection’)</a:t>
            </a:r>
          </a:p>
          <a:p>
            <a:endParaRPr lang="en-AU" sz="4000" dirty="0"/>
          </a:p>
          <a:p>
            <a:endParaRPr lang="en-AU" dirty="0"/>
          </a:p>
          <a:p>
            <a:endParaRPr lang="en-US" dirty="0"/>
          </a:p>
        </p:txBody>
      </p:sp>
    </p:spTree>
    <p:extLst>
      <p:ext uri="{BB962C8B-B14F-4D97-AF65-F5344CB8AC3E}">
        <p14:creationId xmlns:p14="http://schemas.microsoft.com/office/powerpoint/2010/main" val="381140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descr="HongKon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38" y="962025"/>
            <a:ext cx="6826250" cy="498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9700" y="5949950"/>
            <a:ext cx="8983663" cy="460375"/>
          </a:xfrm>
          <a:prstGeom prst="rect">
            <a:avLst/>
          </a:prstGeom>
          <a:noFill/>
        </p:spPr>
        <p:txBody>
          <a:bodyPr wrap="none">
            <a:spAutoFit/>
          </a:bodyPr>
          <a:lstStyle/>
          <a:p>
            <a:pPr>
              <a:defRPr/>
            </a:pPr>
            <a:r>
              <a:rPr lang="en-US" dirty="0">
                <a:solidFill>
                  <a:srgbClr val="008000"/>
                </a:solidFill>
                <a:latin typeface="+mj-lt"/>
              </a:rPr>
              <a:t>[IDPL </a:t>
            </a:r>
            <a:r>
              <a:rPr lang="en-US" dirty="0" err="1">
                <a:solidFill>
                  <a:srgbClr val="008000"/>
                </a:solidFill>
                <a:latin typeface="+mj-lt"/>
              </a:rPr>
              <a:t>Ch</a:t>
            </a:r>
            <a:r>
              <a:rPr lang="en-US" dirty="0">
                <a:solidFill>
                  <a:srgbClr val="008000"/>
                </a:solidFill>
                <a:latin typeface="+mj-lt"/>
              </a:rPr>
              <a:t> 4 ‘Hong Kong SAR – New Life for an Established Law’] </a:t>
            </a:r>
          </a:p>
        </p:txBody>
      </p:sp>
      <p:sp>
        <p:nvSpPr>
          <p:cNvPr id="3" name="Title 2"/>
          <p:cNvSpPr>
            <a:spLocks noGrp="1"/>
          </p:cNvSpPr>
          <p:nvPr>
            <p:ph type="title"/>
          </p:nvPr>
        </p:nvSpPr>
        <p:spPr>
          <a:xfrm>
            <a:off x="457200" y="274638"/>
            <a:ext cx="7626626" cy="597797"/>
          </a:xfrm>
        </p:spPr>
        <p:txBody>
          <a:bodyPr>
            <a:noAutofit/>
          </a:bodyPr>
          <a:lstStyle/>
          <a:p>
            <a:pPr algn="l"/>
            <a:r>
              <a:rPr lang="en-US" sz="2400" dirty="0">
                <a:latin typeface="Arial Black"/>
                <a:cs typeface="Arial Black"/>
              </a:rPr>
              <a:t>Hong Kong SAR </a:t>
            </a:r>
          </a:p>
        </p:txBody>
      </p:sp>
    </p:spTree>
    <p:extLst>
      <p:ext uri="{BB962C8B-B14F-4D97-AF65-F5344CB8AC3E}">
        <p14:creationId xmlns:p14="http://schemas.microsoft.com/office/powerpoint/2010/main" val="35537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312CB4C-CA54-7548-8A93-51A561D3D96E}" type="slidenum">
              <a:rPr lang="en-US" sz="1400"/>
              <a:pPr/>
              <a:t>36</a:t>
            </a:fld>
            <a:endParaRPr lang="en-US" sz="1400"/>
          </a:p>
        </p:txBody>
      </p:sp>
      <p:sp>
        <p:nvSpPr>
          <p:cNvPr id="87042" name="Rectangle 4"/>
          <p:cNvSpPr>
            <a:spLocks noGrp="1" noChangeArrowheads="1"/>
          </p:cNvSpPr>
          <p:nvPr>
            <p:ph type="title"/>
          </p:nvPr>
        </p:nvSpPr>
        <p:spPr/>
        <p:txBody>
          <a:bodyPr>
            <a:normAutofit fontScale="90000"/>
          </a:bodyPr>
          <a:lstStyle/>
          <a:p>
            <a:r>
              <a:rPr lang="en-US" b="1" dirty="0">
                <a:latin typeface="Arial" charset="0"/>
              </a:rPr>
              <a:t>Hong Kong SAR</a:t>
            </a:r>
            <a:br>
              <a:rPr lang="en-US" b="1" dirty="0">
                <a:latin typeface="Arial" charset="0"/>
              </a:rPr>
            </a:br>
            <a:r>
              <a:rPr lang="en-US" sz="3600" dirty="0">
                <a:latin typeface="Arial" charset="0"/>
              </a:rPr>
              <a:t>(Special Administrative Region of the PRC)</a:t>
            </a:r>
          </a:p>
        </p:txBody>
      </p:sp>
      <p:sp>
        <p:nvSpPr>
          <p:cNvPr id="54275" name="Rectangle 5"/>
          <p:cNvSpPr>
            <a:spLocks noGrp="1" noChangeArrowheads="1"/>
          </p:cNvSpPr>
          <p:nvPr>
            <p:ph type="body" idx="1"/>
          </p:nvPr>
        </p:nvSpPr>
        <p:spPr/>
        <p:txBody>
          <a:bodyPr>
            <a:normAutofit fontScale="47500" lnSpcReduction="20000"/>
          </a:bodyPr>
          <a:lstStyle/>
          <a:p>
            <a:pPr marL="0" indent="0">
              <a:lnSpc>
                <a:spcPct val="90000"/>
              </a:lnSpc>
              <a:buNone/>
              <a:defRPr/>
            </a:pPr>
            <a:r>
              <a:rPr lang="en-US" sz="5100" i="1" dirty="0">
                <a:latin typeface="+mj-lt"/>
              </a:rPr>
              <a:t>Context</a:t>
            </a:r>
            <a:r>
              <a:rPr lang="en-US" sz="5100" dirty="0">
                <a:latin typeface="+mj-lt"/>
              </a:rPr>
              <a:t>: The end of ‘One Country, Two Systems’? – time only for brief observations:</a:t>
            </a:r>
          </a:p>
          <a:p>
            <a:pPr marL="514350" indent="-514350">
              <a:lnSpc>
                <a:spcPct val="90000"/>
              </a:lnSpc>
              <a:buFont typeface="+mj-lt"/>
              <a:buAutoNum type="arabicPeriod"/>
              <a:defRPr/>
            </a:pPr>
            <a:r>
              <a:rPr lang="en-US" sz="5100" dirty="0">
                <a:latin typeface="+mj-lt"/>
              </a:rPr>
              <a:t>HK was a liberal but only partly democratic SAR of the PRC from 1997–2019; </a:t>
            </a:r>
          </a:p>
          <a:p>
            <a:pPr marL="514350" indent="-514350">
              <a:lnSpc>
                <a:spcPct val="90000"/>
              </a:lnSpc>
              <a:buFont typeface="+mj-lt"/>
              <a:buAutoNum type="arabicPeriod"/>
              <a:defRPr/>
            </a:pPr>
            <a:r>
              <a:rPr lang="en-US" sz="5100" dirty="0"/>
              <a:t>2020</a:t>
            </a:r>
            <a:r>
              <a:rPr lang="en-US" sz="5100" dirty="0">
                <a:latin typeface="+mj-lt"/>
              </a:rPr>
              <a:t> PRC imposed </a:t>
            </a:r>
            <a:r>
              <a:rPr lang="en-US" sz="5100" b="1" i="1" dirty="0">
                <a:latin typeface="+mj-lt"/>
              </a:rPr>
              <a:t>national security law </a:t>
            </a:r>
            <a:r>
              <a:rPr lang="en-US" sz="5100" dirty="0">
                <a:latin typeface="+mj-lt"/>
              </a:rPr>
              <a:t>on HK (</a:t>
            </a:r>
            <a:r>
              <a:rPr lang="en-US" sz="5100" i="1" dirty="0"/>
              <a:t>Law on Safeguarding National Security in HKSAR</a:t>
            </a:r>
            <a:r>
              <a:rPr lang="en-US" sz="5100" dirty="0"/>
              <a:t>)</a:t>
            </a:r>
            <a:r>
              <a:rPr lang="en-US" sz="5100" dirty="0">
                <a:latin typeface="+mj-lt"/>
              </a:rPr>
              <a:t> possibly in breach of Sino-UK agreement; PRC security police now operate in HK</a:t>
            </a:r>
          </a:p>
          <a:p>
            <a:pPr marL="514350" indent="-514350">
              <a:lnSpc>
                <a:spcPct val="90000"/>
              </a:lnSpc>
              <a:buFont typeface="+mj-lt"/>
              <a:buAutoNum type="arabicPeriod"/>
              <a:defRPr/>
            </a:pPr>
            <a:r>
              <a:rPr lang="en-US" sz="5100" dirty="0">
                <a:latin typeface="+mj-lt"/>
              </a:rPr>
              <a:t>Gradual destruction of </a:t>
            </a:r>
            <a:r>
              <a:rPr lang="en-US" sz="5100" b="1" i="1" dirty="0">
                <a:latin typeface="+mj-lt"/>
              </a:rPr>
              <a:t>democratic politics</a:t>
            </a:r>
            <a:r>
              <a:rPr lang="en-US" sz="5100" dirty="0">
                <a:latin typeface="+mj-lt"/>
              </a:rPr>
              <a:t>; imposition of ‘loyalty’ requirements; prosecutions for </a:t>
            </a:r>
            <a:r>
              <a:rPr lang="en-US" sz="5100" dirty="0" err="1">
                <a:latin typeface="+mj-lt"/>
              </a:rPr>
              <a:t>organising</a:t>
            </a:r>
            <a:r>
              <a:rPr lang="en-US" sz="5100" dirty="0">
                <a:latin typeface="+mj-lt"/>
              </a:rPr>
              <a:t> pre-selections; Opposition has resigned from </a:t>
            </a:r>
            <a:r>
              <a:rPr lang="en-US" sz="5100" dirty="0" err="1">
                <a:latin typeface="+mj-lt"/>
              </a:rPr>
              <a:t>LegCo</a:t>
            </a:r>
            <a:r>
              <a:rPr lang="en-US" sz="5100" dirty="0">
                <a:latin typeface="+mj-lt"/>
              </a:rPr>
              <a:t>;  HK is now in effect (politically) ruled by the PRC Communist Party</a:t>
            </a:r>
          </a:p>
          <a:p>
            <a:pPr marL="514350" indent="-514350">
              <a:lnSpc>
                <a:spcPct val="90000"/>
              </a:lnSpc>
              <a:buFont typeface="+mj-lt"/>
              <a:buAutoNum type="arabicPeriod"/>
              <a:defRPr/>
            </a:pPr>
            <a:r>
              <a:rPr lang="en-US" sz="5100" b="1" dirty="0"/>
              <a:t>Rule of law </a:t>
            </a:r>
            <a:r>
              <a:rPr lang="en-US" sz="5100" dirty="0"/>
              <a:t>and non-corrupt courts survive; but HK Chief Exec, not CJ, has power to appoint judges in security cases; HK Bar </a:t>
            </a:r>
            <a:r>
              <a:rPr lang="en-AU" sz="5100" dirty="0"/>
              <a:t>says</a:t>
            </a:r>
            <a:r>
              <a:rPr lang="en-US" sz="5100" dirty="0"/>
              <a:t> this attacks judicial independence. </a:t>
            </a:r>
          </a:p>
          <a:p>
            <a:pPr>
              <a:lnSpc>
                <a:spcPct val="90000"/>
              </a:lnSpc>
              <a:defRPr/>
            </a:pPr>
            <a:endParaRPr lang="en-US" altLang="ja-JP" sz="2400" dirty="0">
              <a:latin typeface="+mj-lt"/>
              <a:ea typeface="ヒラギノ角ゴ Pro W3" charset="0"/>
            </a:endParaRPr>
          </a:p>
        </p:txBody>
      </p:sp>
      <p:pic>
        <p:nvPicPr>
          <p:cNvPr id="87044" name="Picture 7" descr="hong_kong_china.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1435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195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Hong Kong SAR – context (2)</a:t>
            </a:r>
            <a:endParaRPr lang="en-US" dirty="0"/>
          </a:p>
        </p:txBody>
      </p:sp>
      <p:sp>
        <p:nvSpPr>
          <p:cNvPr id="3" name="Content Placeholder 2"/>
          <p:cNvSpPr>
            <a:spLocks noGrp="1"/>
          </p:cNvSpPr>
          <p:nvPr>
            <p:ph idx="1"/>
          </p:nvPr>
        </p:nvSpPr>
        <p:spPr/>
        <p:txBody>
          <a:bodyPr>
            <a:normAutofit fontScale="85000" lnSpcReduction="10000"/>
          </a:bodyPr>
          <a:lstStyle/>
          <a:p>
            <a:pPr marL="914400" indent="-914400">
              <a:buFont typeface="+mj-lt"/>
              <a:buAutoNum type="arabicPeriod" startAt="5"/>
            </a:pPr>
            <a:r>
              <a:rPr lang="en-US" sz="2400" b="1" dirty="0"/>
              <a:t>PRC</a:t>
            </a:r>
            <a:r>
              <a:rPr lang="en-US" sz="2400" dirty="0"/>
              <a:t> (SC-NPC) </a:t>
            </a:r>
            <a:r>
              <a:rPr lang="en-US" sz="2400" b="1" i="1" dirty="0"/>
              <a:t>Data Security Law </a:t>
            </a:r>
            <a:r>
              <a:rPr lang="en-US" sz="2400" dirty="0"/>
              <a:t>(2021) ignores ‘One Country Two Systems’, possibly for the first time</a:t>
            </a:r>
          </a:p>
          <a:p>
            <a:pPr lvl="1"/>
            <a:r>
              <a:rPr lang="en-US" sz="2400" dirty="0"/>
              <a:t>Requires approval of relevant PRC authority before any data can be provided to overseas law enforcement agencies</a:t>
            </a:r>
          </a:p>
          <a:p>
            <a:pPr lvl="1"/>
            <a:r>
              <a:rPr lang="en-US" sz="2400" dirty="0"/>
              <a:t>Applies to all territory of the PRC, </a:t>
            </a:r>
            <a:r>
              <a:rPr lang="en-US" sz="2400" dirty="0" err="1"/>
              <a:t>incl</a:t>
            </a:r>
            <a:r>
              <a:rPr lang="en-US" sz="2400" dirty="0"/>
              <a:t> HK and Macau, for the first time </a:t>
            </a:r>
          </a:p>
          <a:p>
            <a:pPr marL="514350" indent="-514350">
              <a:lnSpc>
                <a:spcPct val="90000"/>
              </a:lnSpc>
              <a:buFont typeface="+mj-lt"/>
              <a:buAutoNum type="arabicPeriod" startAt="5"/>
              <a:defRPr/>
            </a:pPr>
            <a:r>
              <a:rPr lang="en-US" sz="2400" dirty="0"/>
              <a:t>HK Basic Law may no longer provide </a:t>
            </a:r>
            <a:r>
              <a:rPr lang="en-US" sz="2400" b="1" i="1" dirty="0"/>
              <a:t>constitutional protection </a:t>
            </a:r>
            <a:r>
              <a:rPr lang="en-US" sz="2400" dirty="0"/>
              <a:t>for privacy </a:t>
            </a:r>
          </a:p>
          <a:p>
            <a:pPr lvl="1">
              <a:lnSpc>
                <a:spcPct val="90000"/>
              </a:lnSpc>
              <a:defRPr/>
            </a:pPr>
            <a:r>
              <a:rPr lang="en-US" sz="2400" dirty="0">
                <a:ea typeface="ヒラギノ角ゴ Pro W3" charset="0"/>
              </a:rPr>
              <a:t>Was used by HK </a:t>
            </a:r>
            <a:r>
              <a:rPr lang="en-US" sz="2400" dirty="0" err="1">
                <a:ea typeface="ヒラギノ角ゴ Pro W3" charset="0"/>
              </a:rPr>
              <a:t>Cts</a:t>
            </a:r>
            <a:r>
              <a:rPr lang="en-US" sz="2400" dirty="0">
                <a:ea typeface="ヒラギノ角ゴ Pro W3" charset="0"/>
              </a:rPr>
              <a:t> to find telecommunications surveillance unlawful (2005-06)</a:t>
            </a:r>
          </a:p>
          <a:p>
            <a:pPr lvl="1">
              <a:lnSpc>
                <a:spcPct val="90000"/>
              </a:lnSpc>
              <a:defRPr/>
            </a:pPr>
            <a:r>
              <a:rPr lang="en-US" sz="2400" dirty="0">
                <a:ea typeface="ヒラギノ角ゴ Pro W3" charset="0"/>
              </a:rPr>
              <a:t>But the PRC’s SC-NPC has held (2020) that HK </a:t>
            </a:r>
            <a:r>
              <a:rPr lang="en-US" sz="2400" dirty="0" err="1">
                <a:ea typeface="ヒラギノ角ゴ Pro W3" charset="0"/>
              </a:rPr>
              <a:t>Cts</a:t>
            </a:r>
            <a:r>
              <a:rPr lang="en-US" sz="2400" dirty="0">
                <a:ea typeface="ヒラギノ角ゴ Pro W3" charset="0"/>
              </a:rPr>
              <a:t> cannot decide whether legislation (on face masks) contravenes the Basic Law, because only the SC-NPC can decide constitutional issues for HK</a:t>
            </a:r>
          </a:p>
          <a:p>
            <a:pPr marL="0" indent="0">
              <a:lnSpc>
                <a:spcPct val="90000"/>
              </a:lnSpc>
              <a:buNone/>
              <a:defRPr/>
            </a:pPr>
            <a:r>
              <a:rPr lang="en-US" sz="2400" b="1" dirty="0">
                <a:ea typeface="ヒラギノ角ゴ Pro W3" charset="0"/>
              </a:rPr>
              <a:t>7.	</a:t>
            </a:r>
            <a:r>
              <a:rPr lang="en-US" sz="2400" dirty="0">
                <a:ea typeface="ヒラギノ角ゴ Pro W3" charset="0"/>
              </a:rPr>
              <a:t>Only </a:t>
            </a:r>
            <a:r>
              <a:rPr lang="en-US" sz="2400" b="1" dirty="0">
                <a:ea typeface="ヒラギノ角ゴ Pro W3" charset="0"/>
              </a:rPr>
              <a:t>‘patriotic’ </a:t>
            </a:r>
            <a:r>
              <a:rPr lang="en-US" sz="2400" dirty="0">
                <a:ea typeface="ヒラギノ角ゴ Pro W3" charset="0"/>
              </a:rPr>
              <a:t>candidates can stand for HK </a:t>
            </a:r>
            <a:r>
              <a:rPr lang="en-US" sz="2400" dirty="0" err="1">
                <a:ea typeface="ヒラギノ角ゴ Pro W3" charset="0"/>
              </a:rPr>
              <a:t>LegCo</a:t>
            </a:r>
            <a:r>
              <a:rPr lang="en-US" sz="2400" dirty="0">
                <a:ea typeface="ヒラギノ角ゴ Pro W3" charset="0"/>
              </a:rPr>
              <a:t> elections.</a:t>
            </a:r>
          </a:p>
          <a:p>
            <a:pPr marL="0" indent="0">
              <a:lnSpc>
                <a:spcPct val="90000"/>
              </a:lnSpc>
              <a:buNone/>
              <a:defRPr/>
            </a:pPr>
            <a:r>
              <a:rPr lang="en-US" sz="2400" b="1" dirty="0">
                <a:ea typeface="ヒラギノ角ゴ Pro W3" charset="0"/>
              </a:rPr>
              <a:t>Conclusion: </a:t>
            </a:r>
          </a:p>
          <a:p>
            <a:pPr>
              <a:lnSpc>
                <a:spcPct val="90000"/>
              </a:lnSpc>
              <a:defRPr/>
            </a:pPr>
            <a:r>
              <a:rPr lang="en-US" sz="2400" dirty="0">
                <a:ea typeface="ヒラギノ角ゴ Pro W3" charset="0"/>
              </a:rPr>
              <a:t>In many ways, ‘One Country Two Systems’ is applying less and less to HK;</a:t>
            </a:r>
          </a:p>
          <a:p>
            <a:pPr>
              <a:lnSpc>
                <a:spcPct val="90000"/>
              </a:lnSpc>
              <a:defRPr/>
            </a:pPr>
            <a:r>
              <a:rPr lang="en-US" sz="2400" dirty="0">
                <a:ea typeface="ヒラギノ角ゴ Pro W3" charset="0"/>
              </a:rPr>
              <a:t>Whether and how this will affect  its data privacy laws remains to be seen</a:t>
            </a:r>
          </a:p>
        </p:txBody>
      </p:sp>
    </p:spTree>
    <p:extLst>
      <p:ext uri="{BB962C8B-B14F-4D97-AF65-F5344CB8AC3E}">
        <p14:creationId xmlns:p14="http://schemas.microsoft.com/office/powerpoint/2010/main" val="4074614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Hong Kong SAR </a:t>
            </a:r>
            <a:r>
              <a:rPr lang="mr-IN" dirty="0"/>
              <a:t>–</a:t>
            </a:r>
            <a:r>
              <a:rPr lang="en-US" dirty="0"/>
              <a:t> </a:t>
            </a:r>
            <a:br>
              <a:rPr lang="en-US" dirty="0"/>
            </a:br>
            <a:r>
              <a:rPr lang="en-US" dirty="0"/>
              <a:t>History of data privacy protections</a:t>
            </a:r>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sz="2400" dirty="0"/>
              <a:t>No common law privacy right or extended breach of confidence; no constitutional protection any longer</a:t>
            </a:r>
          </a:p>
          <a:p>
            <a:pPr>
              <a:lnSpc>
                <a:spcPct val="90000"/>
              </a:lnSpc>
              <a:defRPr/>
            </a:pPr>
            <a:r>
              <a:rPr lang="en-US" sz="2400" i="1" dirty="0"/>
              <a:t>Personal Data Protection Ordinance</a:t>
            </a:r>
            <a:r>
              <a:rPr lang="en-US" sz="2400" dirty="0"/>
              <a:t> 1996</a:t>
            </a:r>
          </a:p>
          <a:p>
            <a:pPr lvl="1">
              <a:lnSpc>
                <a:spcPct val="90000"/>
              </a:lnSpc>
              <a:defRPr/>
            </a:pPr>
            <a:r>
              <a:rPr lang="en-US" sz="2000" dirty="0">
                <a:ea typeface="ヒラギノ角ゴ Pro W3" charset="0"/>
              </a:rPr>
              <a:t>Combination of EU, OECD and UK influences: first comprehensive DP law in Asia</a:t>
            </a:r>
          </a:p>
          <a:p>
            <a:pPr lvl="1">
              <a:lnSpc>
                <a:spcPct val="90000"/>
              </a:lnSpc>
              <a:defRPr/>
            </a:pPr>
            <a:r>
              <a:rPr lang="en-US" sz="2000" dirty="0">
                <a:ea typeface="ヒラギノ角ゴ Pro W3" charset="0"/>
              </a:rPr>
              <a:t>Privacy Commissioner for Personal Data (PCPD): first </a:t>
            </a:r>
            <a:r>
              <a:rPr lang="ja-JP" altLang="en-US" sz="2000" dirty="0">
                <a:ea typeface="ヒラギノ角ゴ Pro W3" charset="0"/>
              </a:rPr>
              <a:t>‘</a:t>
            </a:r>
            <a:r>
              <a:rPr lang="en-US" altLang="ja-JP" sz="2000" dirty="0">
                <a:ea typeface="ヒラギノ角ゴ Pro W3" charset="0"/>
              </a:rPr>
              <a:t>European</a:t>
            </a:r>
            <a:r>
              <a:rPr lang="ja-JP" altLang="en-US" sz="2000" dirty="0">
                <a:ea typeface="ヒラギノ角ゴ Pro W3" charset="0"/>
              </a:rPr>
              <a:t>’</a:t>
            </a:r>
            <a:r>
              <a:rPr lang="en-US" altLang="ja-JP" sz="2000" dirty="0">
                <a:ea typeface="ヒラギノ角ゴ Pro W3" charset="0"/>
              </a:rPr>
              <a:t> model of a DPA in Asia</a:t>
            </a:r>
          </a:p>
          <a:p>
            <a:pPr>
              <a:lnSpc>
                <a:spcPct val="90000"/>
              </a:lnSpc>
              <a:defRPr/>
            </a:pPr>
            <a:r>
              <a:rPr lang="en-US" sz="2400" i="1" dirty="0"/>
              <a:t>Amendment Ordinance 2012 (in force April 2013)</a:t>
            </a:r>
          </a:p>
          <a:p>
            <a:pPr lvl="1">
              <a:lnSpc>
                <a:spcPct val="90000"/>
              </a:lnSpc>
              <a:defRPr/>
            </a:pPr>
            <a:r>
              <a:rPr lang="en-US" sz="2000" dirty="0">
                <a:ea typeface="ヒラギノ角ゴ Pro W3" charset="0"/>
              </a:rPr>
              <a:t>only significant changes in 25 years;  strengthens Act </a:t>
            </a:r>
            <a:r>
              <a:rPr lang="en-US" sz="1800" dirty="0">
                <a:ea typeface="ヒラギノ角ゴ Pro W3" charset="0"/>
              </a:rPr>
              <a:t> </a:t>
            </a:r>
          </a:p>
          <a:p>
            <a:pPr lvl="1">
              <a:lnSpc>
                <a:spcPct val="90000"/>
              </a:lnSpc>
              <a:defRPr/>
            </a:pPr>
            <a:r>
              <a:rPr lang="en-AU" sz="2000" dirty="0">
                <a:ea typeface="ヒラギノ角ゴ Pro W3" charset="0"/>
              </a:rPr>
              <a:t>fewer</a:t>
            </a:r>
            <a:r>
              <a:rPr lang="en-US" altLang="ja-JP" sz="2000" dirty="0">
                <a:ea typeface="ヒラギノ角ゴ Pro W3" charset="0"/>
              </a:rPr>
              <a:t> changes than Privacy Commissioner proposed</a:t>
            </a:r>
          </a:p>
          <a:p>
            <a:pPr>
              <a:lnSpc>
                <a:spcPct val="90000"/>
              </a:lnSpc>
              <a:defRPr/>
            </a:pPr>
            <a:r>
              <a:rPr lang="en-US" sz="2400" dirty="0">
                <a:ea typeface="ヒラギノ角ゴ Pro W3" charset="0"/>
              </a:rPr>
              <a:t>2020 proposed minimal reforms – not yet enacted (see later)</a:t>
            </a:r>
          </a:p>
          <a:p>
            <a:pPr>
              <a:lnSpc>
                <a:spcPct val="90000"/>
              </a:lnSpc>
              <a:defRPr/>
            </a:pPr>
            <a:r>
              <a:rPr lang="en-US" sz="2400" dirty="0"/>
              <a:t>2021 anti-</a:t>
            </a:r>
            <a:r>
              <a:rPr lang="en-US" sz="2400" dirty="0" err="1"/>
              <a:t>doxxing</a:t>
            </a:r>
            <a:r>
              <a:rPr lang="en-US" sz="2400" dirty="0"/>
              <a:t> law – was enacted (see later)</a:t>
            </a:r>
          </a:p>
          <a:p>
            <a:pPr>
              <a:lnSpc>
                <a:spcPct val="90000"/>
              </a:lnSpc>
              <a:defRPr/>
            </a:pPr>
            <a:r>
              <a:rPr lang="en-US" sz="2400" dirty="0"/>
              <a:t>International engagements</a:t>
            </a:r>
          </a:p>
          <a:p>
            <a:pPr lvl="1">
              <a:lnSpc>
                <a:spcPct val="90000"/>
              </a:lnSpc>
              <a:defRPr/>
            </a:pPr>
            <a:r>
              <a:rPr lang="en-US" sz="2000" dirty="0"/>
              <a:t>APEC member; not part of APEC-CBPRs; not a party to CPTPP</a:t>
            </a:r>
          </a:p>
          <a:p>
            <a:pPr lvl="1">
              <a:lnSpc>
                <a:spcPct val="90000"/>
              </a:lnSpc>
              <a:defRPr/>
            </a:pPr>
            <a:r>
              <a:rPr lang="en-US" sz="2000" dirty="0"/>
              <a:t>PCPD  has been an active  APPA  and GPA member</a:t>
            </a:r>
          </a:p>
        </p:txBody>
      </p:sp>
    </p:spTree>
    <p:extLst>
      <p:ext uri="{BB962C8B-B14F-4D97-AF65-F5344CB8AC3E}">
        <p14:creationId xmlns:p14="http://schemas.microsoft.com/office/powerpoint/2010/main" val="224882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DFACB55-036A-464B-96E8-68C7A8C81059}" type="slidenum">
              <a:rPr lang="en-US" sz="1400"/>
              <a:pPr/>
              <a:t>39</a:t>
            </a:fld>
            <a:endParaRPr lang="en-US" sz="1400"/>
          </a:p>
        </p:txBody>
      </p:sp>
      <p:sp>
        <p:nvSpPr>
          <p:cNvPr id="88066" name="Rectangle 2"/>
          <p:cNvSpPr>
            <a:spLocks noGrp="1" noChangeArrowheads="1"/>
          </p:cNvSpPr>
          <p:nvPr>
            <p:ph type="title"/>
          </p:nvPr>
        </p:nvSpPr>
        <p:spPr/>
        <p:txBody>
          <a:bodyPr/>
          <a:lstStyle/>
          <a:p>
            <a:r>
              <a:rPr lang="en-US">
                <a:latin typeface="Arial" charset="0"/>
              </a:rPr>
              <a:t>Hong Kong SAR – Principles (1)</a:t>
            </a:r>
          </a:p>
        </p:txBody>
      </p:sp>
      <p:sp>
        <p:nvSpPr>
          <p:cNvPr id="62467" name="Rectangle 3"/>
          <p:cNvSpPr>
            <a:spLocks noGrp="1" noChangeArrowheads="1"/>
          </p:cNvSpPr>
          <p:nvPr>
            <p:ph type="body" idx="1"/>
          </p:nvPr>
        </p:nvSpPr>
        <p:spPr>
          <a:xfrm>
            <a:off x="509286" y="1782762"/>
            <a:ext cx="8229600" cy="4756150"/>
          </a:xfrm>
        </p:spPr>
        <p:txBody>
          <a:bodyPr>
            <a:normAutofit fontScale="92500" lnSpcReduction="10000"/>
          </a:bodyPr>
          <a:lstStyle/>
          <a:p>
            <a:pPr>
              <a:defRPr/>
            </a:pPr>
            <a:r>
              <a:rPr lang="en-US" sz="2000" dirty="0">
                <a:latin typeface="+mj-lt"/>
              </a:rPr>
              <a:t>HK Ordinance covers all basic (1980s) principles but little beyond that</a:t>
            </a:r>
          </a:p>
          <a:p>
            <a:pPr lvl="1">
              <a:defRPr/>
            </a:pPr>
            <a:r>
              <a:rPr lang="en-US" sz="1800" i="1" dirty="0" err="1">
                <a:latin typeface="+mj-lt"/>
              </a:rPr>
              <a:t>Eastweek</a:t>
            </a:r>
            <a:r>
              <a:rPr lang="en-US" sz="1800" i="1" dirty="0">
                <a:latin typeface="+mj-lt"/>
              </a:rPr>
              <a:t> v PCO </a:t>
            </a:r>
            <a:r>
              <a:rPr lang="en-US" sz="1800" dirty="0">
                <a:latin typeface="+mj-lt"/>
              </a:rPr>
              <a:t>(2000): CA limited meaning of ‘personal data’ to exclude data collected without</a:t>
            </a:r>
            <a:r>
              <a:rPr lang="en-US" sz="1800" i="1" dirty="0">
                <a:latin typeface="+mj-lt"/>
              </a:rPr>
              <a:t> intention </a:t>
            </a:r>
            <a:r>
              <a:rPr lang="en-US" sz="1800" dirty="0">
                <a:latin typeface="+mj-lt"/>
              </a:rPr>
              <a:t>to identify (even though data otherwise sufficient for identification) </a:t>
            </a:r>
            <a:r>
              <a:rPr lang="mr-IN" sz="1800" dirty="0">
                <a:latin typeface="+mj-lt"/>
              </a:rPr>
              <a:t>–</a:t>
            </a:r>
            <a:r>
              <a:rPr lang="en-US" sz="1800" dirty="0">
                <a:latin typeface="+mj-lt"/>
              </a:rPr>
              <a:t> seems to have had little effect since then</a:t>
            </a:r>
          </a:p>
          <a:p>
            <a:pPr marL="0" indent="0">
              <a:buNone/>
              <a:defRPr/>
            </a:pPr>
            <a:r>
              <a:rPr lang="en-US" sz="2000" i="1" dirty="0">
                <a:latin typeface="+mj-lt"/>
              </a:rPr>
              <a:t>5 Additional principles (stronger than OECD basics)</a:t>
            </a:r>
            <a:r>
              <a:rPr lang="en-US" sz="2000" dirty="0">
                <a:latin typeface="+mj-lt"/>
              </a:rPr>
              <a:t>:</a:t>
            </a:r>
          </a:p>
          <a:p>
            <a:pPr marL="457200" indent="-457200">
              <a:buFont typeface="+mj-lt"/>
              <a:buAutoNum type="arabicPeriod"/>
              <a:defRPr/>
            </a:pPr>
            <a:r>
              <a:rPr lang="en-US" sz="2000" dirty="0"/>
              <a:t>‘Publicly available information’ is still ‘personal data’ </a:t>
            </a:r>
          </a:p>
          <a:p>
            <a:pPr lvl="1">
              <a:defRPr/>
            </a:pPr>
            <a:r>
              <a:rPr lang="en-US" sz="1800" i="1" dirty="0">
                <a:ea typeface="ヒラギノ角ゴ Pro W3" charset="0"/>
              </a:rPr>
              <a:t>‘Do No Evil’ s48(2) decision </a:t>
            </a:r>
            <a:r>
              <a:rPr lang="en-US" sz="1800" dirty="0">
                <a:ea typeface="ヒラギノ角ゴ Pro W3" charset="0"/>
              </a:rPr>
              <a:t>(2013) – government purpose (express or implied) of a public register, not company’s purpose , determine legitimate use</a:t>
            </a:r>
          </a:p>
          <a:p>
            <a:pPr lvl="1">
              <a:defRPr/>
            </a:pPr>
            <a:r>
              <a:rPr lang="en-US" sz="1800" dirty="0"/>
              <a:t>All public registers may have some implied limits on use</a:t>
            </a:r>
          </a:p>
          <a:p>
            <a:pPr lvl="1">
              <a:defRPr/>
            </a:pPr>
            <a:r>
              <a:rPr lang="en-US" sz="1800" dirty="0">
                <a:ea typeface="ヒラギノ角ゴ Pro W3" charset="0"/>
              </a:rPr>
              <a:t>Conviction (14/21) of journalist </a:t>
            </a:r>
            <a:r>
              <a:rPr lang="en-US" sz="1800" dirty="0" err="1">
                <a:ea typeface="ヒラギノ角ゴ Pro W3" charset="0"/>
              </a:rPr>
              <a:t>Bao</a:t>
            </a:r>
            <a:r>
              <a:rPr lang="en-US" sz="1800" dirty="0">
                <a:ea typeface="ヒラギノ角ゴ Pro W3" charset="0"/>
              </a:rPr>
              <a:t> Choy for giving misleading  information to access car registration records, while investigating Police </a:t>
            </a:r>
            <a:r>
              <a:rPr lang="en-US" sz="1800" dirty="0" err="1">
                <a:ea typeface="ヒラギノ角ゴ Pro W3" charset="0"/>
              </a:rPr>
              <a:t>behaviour</a:t>
            </a:r>
            <a:endParaRPr lang="en-US" sz="1800" dirty="0">
              <a:ea typeface="ヒラギノ角ゴ Pro W3" charset="0"/>
            </a:endParaRPr>
          </a:p>
          <a:p>
            <a:pPr marL="457200" indent="-457200">
              <a:buFont typeface="+mj-lt"/>
              <a:buAutoNum type="arabicPeriod"/>
              <a:defRPr/>
            </a:pPr>
            <a:r>
              <a:rPr lang="en-US" sz="2000" dirty="0"/>
              <a:t>Collection by ‘unfair’ means </a:t>
            </a:r>
          </a:p>
          <a:p>
            <a:pPr lvl="1">
              <a:defRPr/>
            </a:pPr>
            <a:r>
              <a:rPr lang="en-US" sz="1800" i="1" dirty="0">
                <a:ea typeface="ヒラギノ角ゴ Pro W3" charset="0"/>
              </a:rPr>
              <a:t>Sudden Weekly decision </a:t>
            </a:r>
            <a:r>
              <a:rPr lang="en-US" sz="1800" dirty="0">
                <a:ea typeface="ヒラギノ角ゴ Pro W3" charset="0"/>
              </a:rPr>
              <a:t>upheld by AAB – </a:t>
            </a:r>
            <a:r>
              <a:rPr lang="en-US" sz="1800" dirty="0"/>
              <a:t>Media intrusive practices were in breach, as ‘unfair’; </a:t>
            </a:r>
            <a:r>
              <a:rPr lang="en-US" sz="1800" i="1" dirty="0"/>
              <a:t>Campbell</a:t>
            </a:r>
            <a:r>
              <a:rPr lang="en-US" sz="1800" dirty="0"/>
              <a:t> distinguished; public figures have some privacy</a:t>
            </a:r>
          </a:p>
          <a:p>
            <a:pPr lvl="1">
              <a:defRPr/>
            </a:pPr>
            <a:r>
              <a:rPr lang="en-US" sz="1800" dirty="0">
                <a:ea typeface="ヒラギノ角ゴ Pro W3" charset="0"/>
              </a:rPr>
              <a:t>‘Blind’ ‘recruitment’ advertisements used to gather personal data, rather than recruiting for real positions – unfair. </a:t>
            </a:r>
          </a:p>
          <a:p>
            <a:pPr>
              <a:defRPr/>
            </a:pPr>
            <a:endParaRPr lang="en-US" sz="2400" dirty="0"/>
          </a:p>
        </p:txBody>
      </p:sp>
    </p:spTree>
    <p:extLst>
      <p:ext uri="{BB962C8B-B14F-4D97-AF65-F5344CB8AC3E}">
        <p14:creationId xmlns:p14="http://schemas.microsoft.com/office/powerpoint/2010/main" val="332946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4</a:t>
            </a:fld>
            <a:endParaRPr lang="en-US" dirty="0">
              <a:solidFill>
                <a:prstClr val="black">
                  <a:tint val="75000"/>
                </a:prstClr>
              </a:solidFill>
            </a:endParaRPr>
          </a:p>
        </p:txBody>
      </p:sp>
      <p:grpSp>
        <p:nvGrpSpPr>
          <p:cNvPr id="2" name="Group 1">
            <a:extLst>
              <a:ext uri="{FF2B5EF4-FFF2-40B4-BE49-F238E27FC236}">
                <a16:creationId xmlns:a16="http://schemas.microsoft.com/office/drawing/2014/main" id="{51826365-C5A4-F445-B6E3-CD814F57F901}"/>
              </a:ext>
            </a:extLst>
          </p:cNvPr>
          <p:cNvGrpSpPr/>
          <p:nvPr/>
        </p:nvGrpSpPr>
        <p:grpSpPr>
          <a:xfrm>
            <a:off x="477374" y="200823"/>
            <a:ext cx="8209426" cy="6456354"/>
            <a:chOff x="1896299" y="1148848"/>
            <a:chExt cx="5247453" cy="4201525"/>
          </a:xfrm>
        </p:grpSpPr>
        <p:sp>
          <p:nvSpPr>
            <p:cNvPr id="217" name="Rectangle 216"/>
            <p:cNvSpPr/>
            <p:nvPr/>
          </p:nvSpPr>
          <p:spPr>
            <a:xfrm>
              <a:off x="1896299" y="1148848"/>
              <a:ext cx="4873744" cy="4026973"/>
            </a:xfrm>
            <a:prstGeom prst="rect">
              <a:avLst/>
            </a:prstGeom>
            <a:solidFill>
              <a:schemeClr val="tx2">
                <a:lumMod val="20000"/>
                <a:lumOff val="80000"/>
              </a:schemeClr>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207" name="Rectangle 206"/>
            <p:cNvSpPr/>
            <p:nvPr/>
          </p:nvSpPr>
          <p:spPr>
            <a:xfrm>
              <a:off x="3923134" y="4540072"/>
              <a:ext cx="1268888" cy="8103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r>
                <a:rPr lang="en-US" sz="788" b="1" u="sng" dirty="0">
                  <a:solidFill>
                    <a:prstClr val="black"/>
                  </a:solidFill>
                </a:rPr>
                <a:t>Key</a:t>
              </a:r>
            </a:p>
            <a:p>
              <a:pPr defTabSz="257168"/>
              <a:r>
                <a:rPr lang="en-US" sz="788" b="1" dirty="0">
                  <a:solidFill>
                    <a:prstClr val="black"/>
                  </a:solidFill>
                </a:rPr>
                <a:t>Comprehensive</a:t>
              </a:r>
            </a:p>
            <a:p>
              <a:pPr defTabSz="257168"/>
              <a:r>
                <a:rPr lang="en-US" sz="788" b="1" dirty="0">
                  <a:solidFill>
                    <a:prstClr val="black"/>
                  </a:solidFill>
                </a:rPr>
                <a:t>Public only</a:t>
              </a:r>
            </a:p>
            <a:p>
              <a:pPr defTabSz="257168"/>
              <a:r>
                <a:rPr lang="en-US" sz="788" b="1" dirty="0">
                  <a:solidFill>
                    <a:prstClr val="black"/>
                  </a:solidFill>
                </a:rPr>
                <a:t>Private only</a:t>
              </a:r>
            </a:p>
            <a:p>
              <a:pPr defTabSz="257168"/>
              <a:r>
                <a:rPr lang="en-US" sz="788" b="1" dirty="0">
                  <a:solidFill>
                    <a:prstClr val="black"/>
                  </a:solidFill>
                </a:rPr>
                <a:t>Most Private</a:t>
              </a:r>
            </a:p>
            <a:p>
              <a:pPr defTabSz="257168"/>
              <a:r>
                <a:rPr lang="en-US" sz="788" b="1" dirty="0">
                  <a:solidFill>
                    <a:prstClr val="black"/>
                  </a:solidFill>
                </a:rPr>
                <a:t>Bills</a:t>
              </a:r>
            </a:p>
          </p:txBody>
        </p:sp>
        <p:sp>
          <p:nvSpPr>
            <p:cNvPr id="208" name="Rectangle 207"/>
            <p:cNvSpPr/>
            <p:nvPr/>
          </p:nvSpPr>
          <p:spPr>
            <a:xfrm>
              <a:off x="4844861" y="4759157"/>
              <a:ext cx="254241" cy="51435"/>
            </a:xfrm>
            <a:prstGeom prst="rect">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09" name="Rectangle 208"/>
            <p:cNvSpPr/>
            <p:nvPr/>
          </p:nvSpPr>
          <p:spPr>
            <a:xfrm>
              <a:off x="4844861" y="4881316"/>
              <a:ext cx="254241" cy="5143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0" name="Rectangle 209"/>
            <p:cNvSpPr/>
            <p:nvPr/>
          </p:nvSpPr>
          <p:spPr>
            <a:xfrm>
              <a:off x="4844861" y="5003474"/>
              <a:ext cx="254241" cy="5143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1" name="Rectangle 210"/>
            <p:cNvSpPr/>
            <p:nvPr/>
          </p:nvSpPr>
          <p:spPr>
            <a:xfrm>
              <a:off x="4844861" y="5125631"/>
              <a:ext cx="254241" cy="5143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3" name="Title 1"/>
            <p:cNvSpPr txBox="1">
              <a:spLocks/>
            </p:cNvSpPr>
            <p:nvPr/>
          </p:nvSpPr>
          <p:spPr>
            <a:xfrm>
              <a:off x="2031904" y="1508810"/>
              <a:ext cx="5081725" cy="526247"/>
            </a:xfrm>
            <a:prstGeom prst="rect">
              <a:avLst/>
            </a:prstGeom>
          </p:spPr>
          <p:txBody>
            <a:bodyPr>
              <a:normAutofit lnSpcReduction="10000"/>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2400" b="1" spc="169" dirty="0">
                  <a:latin typeface="Arial Narrow" pitchFamily="34" charset="0"/>
                </a:rPr>
                <a:t>156 Countries with data privacy Laws </a:t>
              </a:r>
              <a:br>
                <a:rPr lang="en-US" sz="2400" b="1" spc="169" dirty="0">
                  <a:latin typeface="Arial Narrow" pitchFamily="34" charset="0"/>
                </a:rPr>
              </a:br>
              <a:r>
                <a:rPr lang="en-US" sz="2400" b="1" spc="169" dirty="0">
                  <a:latin typeface="Arial Narrow" pitchFamily="34" charset="0"/>
                </a:rPr>
                <a:t>(to March 2022)</a:t>
              </a:r>
              <a:endParaRPr lang="en-US" sz="1100" b="1" spc="169" dirty="0">
                <a:latin typeface="Arial Narrow" pitchFamily="34" charset="0"/>
              </a:endParaRPr>
            </a:p>
          </p:txBody>
        </p:sp>
        <p:sp>
          <p:nvSpPr>
            <p:cNvPr id="214" name="Rectangle 213"/>
            <p:cNvSpPr/>
            <p:nvPr/>
          </p:nvSpPr>
          <p:spPr>
            <a:xfrm>
              <a:off x="4840781" y="5235848"/>
              <a:ext cx="254241" cy="5143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3" name="Freeform 2"/>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 name="Freeform 3"/>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 name="Freeform 4"/>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 name="Freeform 5"/>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 name="Freeform 6"/>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 name="Freeform 7"/>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 name="Freeform 8"/>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 name="Freeform 9"/>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 name="Freeform 10"/>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 name="Freeform 11"/>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 name="Freeform 12"/>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 name="Freeform 13"/>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 name="Freeform 14"/>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 name="Freeform 15"/>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 name="Freeform 16"/>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 name="Freeform 17"/>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 name="Freeform 18"/>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 name="Freeform 19"/>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1" name="Freeform 20"/>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2" name="Freeform 21"/>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3" name="Freeform 22"/>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4" name="Freeform 23"/>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5" name="Freeform 24"/>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6" name="Freeform 25"/>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7" name="Freeform 26"/>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8" name="Freeform 27"/>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9" name="Freeform 28"/>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0" name="Freeform 29"/>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1" name="Freeform 30"/>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2" name="Freeform 31"/>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3" name="Freeform 32"/>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4" name="Freeform 33"/>
            <p:cNvSpPr>
              <a:spLocks/>
            </p:cNvSpPr>
            <p:nvPr/>
          </p:nvSpPr>
          <p:spPr bwMode="auto">
            <a:xfrm>
              <a:off x="6056318" y="3743549"/>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5" name="Freeform 34"/>
            <p:cNvSpPr>
              <a:spLocks/>
            </p:cNvSpPr>
            <p:nvPr/>
          </p:nvSpPr>
          <p:spPr bwMode="auto">
            <a:xfrm>
              <a:off x="6180824" y="3830708"/>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6" name="Freeform 35"/>
            <p:cNvSpPr>
              <a:spLocks/>
            </p:cNvSpPr>
            <p:nvPr/>
          </p:nvSpPr>
          <p:spPr bwMode="auto">
            <a:xfrm>
              <a:off x="5977996" y="3960920"/>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7" name="Freeform 36"/>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8" name="Freeform 37"/>
            <p:cNvSpPr>
              <a:spLocks/>
            </p:cNvSpPr>
            <p:nvPr/>
          </p:nvSpPr>
          <p:spPr bwMode="auto">
            <a:xfrm>
              <a:off x="2904462" y="3477878"/>
              <a:ext cx="174713" cy="51455"/>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9" name="Freeform 38"/>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0" name="Freeform 39"/>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1" name="Freeform 40"/>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2" name="Freeform 41"/>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3" name="Freeform 42"/>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4" name="Rectangle 43"/>
            <p:cNvSpPr>
              <a:spLocks noChangeArrowheads="1"/>
            </p:cNvSpPr>
            <p:nvPr/>
          </p:nvSpPr>
          <p:spPr bwMode="auto">
            <a:xfrm>
              <a:off x="4866463" y="3355018"/>
              <a:ext cx="0" cy="2101"/>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45" name="Freeform 44"/>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6" name="Freeform 45"/>
            <p:cNvSpPr>
              <a:spLocks/>
            </p:cNvSpPr>
            <p:nvPr/>
          </p:nvSpPr>
          <p:spPr bwMode="auto">
            <a:xfrm>
              <a:off x="4859437" y="3201705"/>
              <a:ext cx="114467" cy="9660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7" name="Freeform 46"/>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8" name="Freeform 47"/>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49" name="Freeform 48"/>
            <p:cNvSpPr>
              <a:spLocks/>
            </p:cNvSpPr>
            <p:nvPr/>
          </p:nvSpPr>
          <p:spPr bwMode="auto">
            <a:xfrm>
              <a:off x="5122510" y="3423273"/>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0" name="Freeform 49"/>
            <p:cNvSpPr>
              <a:spLocks/>
            </p:cNvSpPr>
            <p:nvPr/>
          </p:nvSpPr>
          <p:spPr bwMode="auto">
            <a:xfrm>
              <a:off x="5133553" y="3443225"/>
              <a:ext cx="118483" cy="143863"/>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dirty="0">
                <a:solidFill>
                  <a:prstClr val="white"/>
                </a:solidFill>
              </a:endParaRPr>
            </a:p>
          </p:txBody>
        </p:sp>
        <p:sp>
          <p:nvSpPr>
            <p:cNvPr id="51" name="Freeform 5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2" name="Freeform 51"/>
            <p:cNvSpPr>
              <a:spLocks/>
            </p:cNvSpPr>
            <p:nvPr/>
          </p:nvSpPr>
          <p:spPr bwMode="auto">
            <a:xfrm>
              <a:off x="4866465" y="3298315"/>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3" name="Freeform 52"/>
            <p:cNvSpPr>
              <a:spLocks/>
            </p:cNvSpPr>
            <p:nvPr/>
          </p:nvSpPr>
          <p:spPr bwMode="auto">
            <a:xfrm>
              <a:off x="5133553" y="3474728"/>
              <a:ext cx="49201" cy="6090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4" name="Freeform 53"/>
            <p:cNvSpPr>
              <a:spLocks/>
            </p:cNvSpPr>
            <p:nvPr/>
          </p:nvSpPr>
          <p:spPr bwMode="auto">
            <a:xfrm>
              <a:off x="4919682" y="3195405"/>
              <a:ext cx="157643" cy="16591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5" name="Freeform 54"/>
            <p:cNvSpPr>
              <a:spLocks/>
            </p:cNvSpPr>
            <p:nvPr/>
          </p:nvSpPr>
          <p:spPr bwMode="auto">
            <a:xfrm>
              <a:off x="5010051" y="3150252"/>
              <a:ext cx="297212" cy="282473"/>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6" name="Freeform 55"/>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7" name="Freeform 56"/>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8" name="Freeform 57"/>
            <p:cNvSpPr>
              <a:spLocks/>
            </p:cNvSpPr>
            <p:nvPr/>
          </p:nvSpPr>
          <p:spPr bwMode="auto">
            <a:xfrm>
              <a:off x="4676691" y="2741767"/>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9" name="Freeform 58"/>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0" name="Freeform 59"/>
            <p:cNvSpPr>
              <a:spLocks/>
            </p:cNvSpPr>
            <p:nvPr/>
          </p:nvSpPr>
          <p:spPr bwMode="auto">
            <a:xfrm>
              <a:off x="4070217" y="3644842"/>
              <a:ext cx="119488" cy="9345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1" name="Freeform 60"/>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2" name="Freeform 61"/>
            <p:cNvSpPr>
              <a:spLocks/>
            </p:cNvSpPr>
            <p:nvPr/>
          </p:nvSpPr>
          <p:spPr bwMode="auto">
            <a:xfrm>
              <a:off x="4046118" y="3398073"/>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3" name="Freeform 62"/>
            <p:cNvSpPr>
              <a:spLocks/>
            </p:cNvSpPr>
            <p:nvPr/>
          </p:nvSpPr>
          <p:spPr bwMode="auto">
            <a:xfrm>
              <a:off x="4695768" y="3309864"/>
              <a:ext cx="178729" cy="18061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4" name="Freeform 63"/>
            <p:cNvSpPr>
              <a:spLocks/>
            </p:cNvSpPr>
            <p:nvPr/>
          </p:nvSpPr>
          <p:spPr bwMode="auto">
            <a:xfrm>
              <a:off x="4451774" y="3278362"/>
              <a:ext cx="259057" cy="2572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5" name="Freeform 64"/>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6" name="Freeform 65"/>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7" name="Freeform 66"/>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8" name="Freeform 67"/>
            <p:cNvSpPr>
              <a:spLocks/>
            </p:cNvSpPr>
            <p:nvPr/>
          </p:nvSpPr>
          <p:spPr bwMode="auto">
            <a:xfrm>
              <a:off x="4056161" y="3644843"/>
              <a:ext cx="39160" cy="31503"/>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9" name="Freeform 68"/>
            <p:cNvSpPr>
              <a:spLocks/>
            </p:cNvSpPr>
            <p:nvPr/>
          </p:nvSpPr>
          <p:spPr bwMode="auto">
            <a:xfrm>
              <a:off x="4656609" y="3465279"/>
              <a:ext cx="257048" cy="329728"/>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0" name="Freeform 69"/>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1" name="Freeform 70"/>
            <p:cNvSpPr>
              <a:spLocks/>
            </p:cNvSpPr>
            <p:nvPr/>
          </p:nvSpPr>
          <p:spPr bwMode="auto">
            <a:xfrm>
              <a:off x="4131468" y="3718349"/>
              <a:ext cx="67274" cy="6090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2" name="Freeform 71"/>
            <p:cNvSpPr>
              <a:spLocks/>
            </p:cNvSpPr>
            <p:nvPr/>
          </p:nvSpPr>
          <p:spPr bwMode="auto">
            <a:xfrm>
              <a:off x="4100339" y="3697347"/>
              <a:ext cx="50205" cy="46204"/>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3" name="Rectangle 72"/>
            <p:cNvSpPr>
              <a:spLocks noChangeArrowheads="1"/>
            </p:cNvSpPr>
            <p:nvPr/>
          </p:nvSpPr>
          <p:spPr bwMode="auto">
            <a:xfrm>
              <a:off x="4173639" y="3382321"/>
              <a:ext cx="6025" cy="15752"/>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74" name="Freeform 73"/>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5" name="Freeform 74"/>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 name="Freeform 75"/>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7" name="Freeform 76"/>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8" name="Freeform 77"/>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9" name="Freeform 78"/>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0" name="Freeform 79"/>
            <p:cNvSpPr>
              <a:spLocks/>
            </p:cNvSpPr>
            <p:nvPr/>
          </p:nvSpPr>
          <p:spPr bwMode="auto">
            <a:xfrm>
              <a:off x="4744969" y="1800886"/>
              <a:ext cx="2398783" cy="134306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1" name="Freeform 80"/>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2" name="Freeform 81"/>
            <p:cNvSpPr>
              <a:spLocks/>
            </p:cNvSpPr>
            <p:nvPr/>
          </p:nvSpPr>
          <p:spPr bwMode="auto">
            <a:xfrm>
              <a:off x="5044189" y="2766967"/>
              <a:ext cx="639609" cy="469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3" name="Freeform 82"/>
            <p:cNvSpPr>
              <a:spLocks/>
            </p:cNvSpPr>
            <p:nvPr/>
          </p:nvSpPr>
          <p:spPr bwMode="auto">
            <a:xfrm>
              <a:off x="5083350" y="3185952"/>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4" name="Rectangle 83"/>
            <p:cNvSpPr>
              <a:spLocks noChangeArrowheads="1"/>
            </p:cNvSpPr>
            <p:nvPr/>
          </p:nvSpPr>
          <p:spPr bwMode="auto">
            <a:xfrm>
              <a:off x="4566240" y="2942332"/>
              <a:ext cx="6025" cy="1050"/>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85" name="Freeform 84"/>
            <p:cNvSpPr>
              <a:spLocks/>
            </p:cNvSpPr>
            <p:nvPr/>
          </p:nvSpPr>
          <p:spPr bwMode="auto">
            <a:xfrm>
              <a:off x="4384500" y="2177868"/>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6" name="Freeform 85"/>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7" name="Freeform 86"/>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8" name="Freeform 87"/>
            <p:cNvSpPr>
              <a:spLocks/>
            </p:cNvSpPr>
            <p:nvPr/>
          </p:nvSpPr>
          <p:spPr bwMode="auto">
            <a:xfrm>
              <a:off x="4819272" y="2849925"/>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9" name="Freeform 88"/>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0" name="Freeform 89"/>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1" name="Freeform 90"/>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2" name="Freeform 91"/>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3" name="Freeform 92"/>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4" name="Freeform 93"/>
            <p:cNvSpPr>
              <a:spLocks/>
            </p:cNvSpPr>
            <p:nvPr/>
          </p:nvSpPr>
          <p:spPr bwMode="auto">
            <a:xfrm>
              <a:off x="4959845" y="3666894"/>
              <a:ext cx="148606" cy="210018"/>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5" name="Freeform 9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6" name="Freeform 9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7" name="Freeform 96"/>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8" name="Freeform 97"/>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9" name="Freeform 98"/>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0" name="Freeform 99"/>
            <p:cNvSpPr>
              <a:spLocks/>
            </p:cNvSpPr>
            <p:nvPr/>
          </p:nvSpPr>
          <p:spPr bwMode="auto">
            <a:xfrm>
              <a:off x="4626485" y="4146784"/>
              <a:ext cx="149610" cy="155414"/>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1" name="Freeform 100"/>
            <p:cNvSpPr>
              <a:spLocks/>
            </p:cNvSpPr>
            <p:nvPr/>
          </p:nvSpPr>
          <p:spPr bwMode="auto">
            <a:xfrm>
              <a:off x="4780112" y="4027076"/>
              <a:ext cx="169692" cy="279323"/>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2" name="Freeform 101"/>
            <p:cNvSpPr>
              <a:spLocks/>
            </p:cNvSpPr>
            <p:nvPr/>
          </p:nvSpPr>
          <p:spPr bwMode="auto">
            <a:xfrm>
              <a:off x="4780111" y="3867461"/>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3" name="Freeform 102"/>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4" name="Freeform 103"/>
            <p:cNvSpPr>
              <a:spLocks/>
            </p:cNvSpPr>
            <p:nvPr/>
          </p:nvSpPr>
          <p:spPr bwMode="auto">
            <a:xfrm>
              <a:off x="4501979" y="3763503"/>
              <a:ext cx="293195" cy="30452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p>
              <a:pPr eaLnBrk="0" fontAlgn="base" hangingPunct="0">
                <a:spcBef>
                  <a:spcPct val="0"/>
                </a:spcBef>
                <a:spcAft>
                  <a:spcPct val="0"/>
                </a:spcAft>
              </a:pPr>
              <a:endParaRPr lang="en-US" sz="788" b="1">
                <a:solidFill>
                  <a:srgbClr val="0000FF"/>
                </a:solidFill>
                <a:latin typeface="Arial" charset="0"/>
                <a:ea typeface="ＭＳ Ｐゴシック" pitchFamily="34" charset="-128"/>
              </a:endParaRPr>
            </a:p>
          </p:txBody>
        </p:sp>
        <p:sp>
          <p:nvSpPr>
            <p:cNvPr id="105" name="Freeform 104"/>
            <p:cNvSpPr>
              <a:spLocks/>
            </p:cNvSpPr>
            <p:nvPr/>
          </p:nvSpPr>
          <p:spPr bwMode="auto">
            <a:xfrm>
              <a:off x="4829313" y="3556635"/>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6" name="Freeform 105"/>
            <p:cNvSpPr>
              <a:spLocks/>
            </p:cNvSpPr>
            <p:nvPr/>
          </p:nvSpPr>
          <p:spPr bwMode="auto">
            <a:xfrm>
              <a:off x="4844375" y="3774003"/>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7" name="Freeform 106"/>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8" name="Freeform 107"/>
            <p:cNvSpPr>
              <a:spLocks/>
            </p:cNvSpPr>
            <p:nvPr/>
          </p:nvSpPr>
          <p:spPr bwMode="auto">
            <a:xfrm>
              <a:off x="4660626" y="3790804"/>
              <a:ext cx="213872" cy="36018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09" name="Freeform 10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0" name="Freeform 10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1" name="Freeform 11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2" name="Freeform 11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3" name="Freeform 11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4" name="Freeform 113"/>
            <p:cNvSpPr>
              <a:spLocks/>
            </p:cNvSpPr>
            <p:nvPr/>
          </p:nvSpPr>
          <p:spPr bwMode="auto">
            <a:xfrm>
              <a:off x="4359397" y="3609139"/>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5" name="Freeform 114"/>
            <p:cNvSpPr>
              <a:spLocks/>
            </p:cNvSpPr>
            <p:nvPr/>
          </p:nvSpPr>
          <p:spPr bwMode="auto">
            <a:xfrm>
              <a:off x="4542142" y="3676346"/>
              <a:ext cx="202827" cy="123911"/>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6" name="Freeform 115"/>
            <p:cNvSpPr>
              <a:spLocks/>
            </p:cNvSpPr>
            <p:nvPr/>
          </p:nvSpPr>
          <p:spPr bwMode="auto">
            <a:xfrm>
              <a:off x="4482900" y="3790805"/>
              <a:ext cx="123504" cy="154363"/>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7" name="Freeform 116"/>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8" name="Freeform 117"/>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9" name="Freeform 118"/>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0" name="Freeform 119"/>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1" name="Freeform 120"/>
            <p:cNvSpPr>
              <a:spLocks/>
            </p:cNvSpPr>
            <p:nvPr/>
          </p:nvSpPr>
          <p:spPr bwMode="auto">
            <a:xfrm>
              <a:off x="4313208" y="3672145"/>
              <a:ext cx="35144" cy="81907"/>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2" name="Freeform 121"/>
            <p:cNvSpPr>
              <a:spLocks/>
            </p:cNvSpPr>
            <p:nvPr/>
          </p:nvSpPr>
          <p:spPr bwMode="auto">
            <a:xfrm>
              <a:off x="4497962" y="4132083"/>
              <a:ext cx="202827" cy="21526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3" name="Freeform 122"/>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5" name="Freeform 124"/>
            <p:cNvSpPr>
              <a:spLocks/>
            </p:cNvSpPr>
            <p:nvPr/>
          </p:nvSpPr>
          <p:spPr bwMode="auto">
            <a:xfrm>
              <a:off x="2031904" y="2145314"/>
              <a:ext cx="1340467"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6" name="Freeform 125"/>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7" name="Freeform 126"/>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8" name="Freeform 127"/>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9" name="Freeform 128"/>
            <p:cNvSpPr>
              <a:spLocks/>
            </p:cNvSpPr>
            <p:nvPr/>
          </p:nvSpPr>
          <p:spPr bwMode="auto">
            <a:xfrm>
              <a:off x="2944627" y="3705748"/>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0" name="Freeform 12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1" name="Freeform 130"/>
            <p:cNvSpPr>
              <a:spLocks/>
            </p:cNvSpPr>
            <p:nvPr/>
          </p:nvSpPr>
          <p:spPr bwMode="auto">
            <a:xfrm>
              <a:off x="2839197" y="3596538"/>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2" name="Freeform 131"/>
            <p:cNvSpPr>
              <a:spLocks/>
            </p:cNvSpPr>
            <p:nvPr/>
          </p:nvSpPr>
          <p:spPr bwMode="auto">
            <a:xfrm>
              <a:off x="2788993" y="3569237"/>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3" name="Freeform 132"/>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4" name="Freeform 133"/>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5" name="Freeform 134"/>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6" name="Freeform 135"/>
            <p:cNvSpPr>
              <a:spLocks/>
            </p:cNvSpPr>
            <p:nvPr/>
          </p:nvSpPr>
          <p:spPr bwMode="auto">
            <a:xfrm>
              <a:off x="2795016"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7" name="Freeform 136"/>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8" name="Freeform 137"/>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9" name="Freeform 138"/>
            <p:cNvSpPr>
              <a:spLocks/>
            </p:cNvSpPr>
            <p:nvPr/>
          </p:nvSpPr>
          <p:spPr bwMode="auto">
            <a:xfrm>
              <a:off x="2917517" y="2398388"/>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0" name="Freeform 139"/>
            <p:cNvSpPr>
              <a:spLocks/>
            </p:cNvSpPr>
            <p:nvPr/>
          </p:nvSpPr>
          <p:spPr bwMode="auto">
            <a:xfrm>
              <a:off x="2844218" y="2158966"/>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1" name="Freeform 140"/>
            <p:cNvSpPr>
              <a:spLocks/>
            </p:cNvSpPr>
            <p:nvPr/>
          </p:nvSpPr>
          <p:spPr bwMode="auto">
            <a:xfrm>
              <a:off x="2516883"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2" name="Freeform 141"/>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3" name="Freeform 142"/>
            <p:cNvSpPr>
              <a:spLocks/>
            </p:cNvSpPr>
            <p:nvPr/>
          </p:nvSpPr>
          <p:spPr bwMode="auto">
            <a:xfrm>
              <a:off x="2585160" y="2046606"/>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4" name="Freeform 143"/>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5" name="Freeform 144"/>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6" name="Freeform 145"/>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7" name="Freeform 146"/>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8" name="Freeform 147"/>
            <p:cNvSpPr>
              <a:spLocks/>
            </p:cNvSpPr>
            <p:nvPr/>
          </p:nvSpPr>
          <p:spPr bwMode="auto">
            <a:xfrm flipV="1">
              <a:off x="2774935" y="1875442"/>
              <a:ext cx="136556" cy="214218"/>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9" name="Freeform 148"/>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0" name="Freeform 149"/>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1" name="Freeform 150"/>
            <p:cNvSpPr>
              <a:spLocks/>
            </p:cNvSpPr>
            <p:nvPr/>
          </p:nvSpPr>
          <p:spPr bwMode="auto">
            <a:xfrm>
              <a:off x="2723727"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2" name="Freeform 151"/>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3" name="Freeform 152"/>
            <p:cNvSpPr>
              <a:spLocks/>
            </p:cNvSpPr>
            <p:nvPr/>
          </p:nvSpPr>
          <p:spPr bwMode="auto">
            <a:xfrm>
              <a:off x="3220751" y="3583936"/>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4" name="Freeform 153"/>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5" name="Freeform 154"/>
            <p:cNvSpPr>
              <a:spLocks/>
            </p:cNvSpPr>
            <p:nvPr/>
          </p:nvSpPr>
          <p:spPr bwMode="auto">
            <a:xfrm>
              <a:off x="6407751" y="3822308"/>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6" name="Freeform 155"/>
            <p:cNvSpPr>
              <a:spLocks/>
            </p:cNvSpPr>
            <p:nvPr/>
          </p:nvSpPr>
          <p:spPr bwMode="auto">
            <a:xfrm>
              <a:off x="6544307" y="3851711"/>
              <a:ext cx="110451" cy="11235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nvGrpSpPr>
            <p:cNvPr id="157" name="Group 156"/>
            <p:cNvGrpSpPr>
              <a:grpSpLocks/>
            </p:cNvGrpSpPr>
            <p:nvPr/>
          </p:nvGrpSpPr>
          <p:grpSpPr bwMode="auto">
            <a:xfrm>
              <a:off x="4179664" y="2668259"/>
              <a:ext cx="158647" cy="243621"/>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sp>
          <p:nvSpPr>
            <p:cNvPr id="158" name="Freeform 157"/>
            <p:cNvSpPr>
              <a:spLocks/>
            </p:cNvSpPr>
            <p:nvPr/>
          </p:nvSpPr>
          <p:spPr bwMode="auto">
            <a:xfrm>
              <a:off x="4801197"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9" name="Freeform 158"/>
            <p:cNvSpPr>
              <a:spLocks/>
            </p:cNvSpPr>
            <p:nvPr/>
          </p:nvSpPr>
          <p:spPr bwMode="auto">
            <a:xfrm>
              <a:off x="5475950" y="2823674"/>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0" name="Freeform 159"/>
            <p:cNvSpPr>
              <a:spLocks/>
            </p:cNvSpPr>
            <p:nvPr/>
          </p:nvSpPr>
          <p:spPr bwMode="auto">
            <a:xfrm>
              <a:off x="5504064" y="3861160"/>
              <a:ext cx="36148" cy="4515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1" name="Freeform 160"/>
            <p:cNvSpPr>
              <a:spLocks/>
            </p:cNvSpPr>
            <p:nvPr/>
          </p:nvSpPr>
          <p:spPr bwMode="auto">
            <a:xfrm>
              <a:off x="6022178" y="3516731"/>
              <a:ext cx="34139" cy="35703"/>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2" name="Freeform 161"/>
            <p:cNvSpPr>
              <a:spLocks/>
            </p:cNvSpPr>
            <p:nvPr/>
          </p:nvSpPr>
          <p:spPr bwMode="auto">
            <a:xfrm>
              <a:off x="6205926"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3" name="Freeform 162"/>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4" name="Freeform 163"/>
            <p:cNvSpPr>
              <a:spLocks/>
            </p:cNvSpPr>
            <p:nvPr/>
          </p:nvSpPr>
          <p:spPr bwMode="auto">
            <a:xfrm>
              <a:off x="6389676" y="3030541"/>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5" name="Freeform 164"/>
            <p:cNvSpPr>
              <a:spLocks/>
            </p:cNvSpPr>
            <p:nvPr/>
          </p:nvSpPr>
          <p:spPr bwMode="auto">
            <a:xfrm>
              <a:off x="6543302" y="2802670"/>
              <a:ext cx="39161" cy="20266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6" name="Freeform 165"/>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7" name="Freeform 166"/>
            <p:cNvSpPr>
              <a:spLocks/>
            </p:cNvSpPr>
            <p:nvPr/>
          </p:nvSpPr>
          <p:spPr bwMode="auto">
            <a:xfrm>
              <a:off x="6231030"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8" name="Freeform 167"/>
            <p:cNvSpPr>
              <a:spLocks/>
            </p:cNvSpPr>
            <p:nvPr/>
          </p:nvSpPr>
          <p:spPr bwMode="auto">
            <a:xfrm>
              <a:off x="5697856" y="2855175"/>
              <a:ext cx="492007" cy="258322"/>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169" name="Line 449"/>
            <p:cNvSpPr>
              <a:spLocks noChangeShapeType="1"/>
            </p:cNvSpPr>
            <p:nvPr/>
          </p:nvSpPr>
          <p:spPr bwMode="auto">
            <a:xfrm>
              <a:off x="6170783" y="3558734"/>
              <a:ext cx="0" cy="0"/>
            </a:xfrm>
            <a:prstGeom prst="line">
              <a:avLst/>
            </a:prstGeom>
            <a:solidFill>
              <a:schemeClr val="bg1"/>
            </a:solidFill>
            <a:ln w="0">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0" name="Freeform 169"/>
            <p:cNvSpPr>
              <a:spLocks/>
            </p:cNvSpPr>
            <p:nvPr/>
          </p:nvSpPr>
          <p:spPr bwMode="auto">
            <a:xfrm>
              <a:off x="6265168" y="3086195"/>
              <a:ext cx="78320" cy="10290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1" name="Freeform 170"/>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2" name="Freeform 171"/>
            <p:cNvSpPr>
              <a:spLocks/>
            </p:cNvSpPr>
            <p:nvPr/>
          </p:nvSpPr>
          <p:spPr bwMode="auto">
            <a:xfrm>
              <a:off x="3311121"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3" name="Freeform 172"/>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4" name="Freeform 173"/>
            <p:cNvSpPr>
              <a:spLocks/>
            </p:cNvSpPr>
            <p:nvPr/>
          </p:nvSpPr>
          <p:spPr bwMode="auto">
            <a:xfrm>
              <a:off x="3094237" y="3786603"/>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5" name="Freeform 174"/>
            <p:cNvSpPr>
              <a:spLocks/>
            </p:cNvSpPr>
            <p:nvPr/>
          </p:nvSpPr>
          <p:spPr bwMode="auto">
            <a:xfrm>
              <a:off x="3086204" y="4184590"/>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6" name="Freeform 175"/>
            <p:cNvSpPr>
              <a:spLocks/>
            </p:cNvSpPr>
            <p:nvPr/>
          </p:nvSpPr>
          <p:spPr bwMode="auto">
            <a:xfrm>
              <a:off x="3046041"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7" name="Freeform 176"/>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8" name="Freeform 177"/>
            <p:cNvSpPr>
              <a:spLocks/>
            </p:cNvSpPr>
            <p:nvPr/>
          </p:nvSpPr>
          <p:spPr bwMode="auto">
            <a:xfrm>
              <a:off x="3151469" y="4015524"/>
              <a:ext cx="168689" cy="190066"/>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9" name="Freeform 178"/>
            <p:cNvSpPr>
              <a:spLocks/>
            </p:cNvSpPr>
            <p:nvPr/>
          </p:nvSpPr>
          <p:spPr bwMode="auto">
            <a:xfrm>
              <a:off x="3269954" y="3727800"/>
              <a:ext cx="74303" cy="118660"/>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0" name="Freeform 179"/>
            <p:cNvSpPr>
              <a:spLocks/>
            </p:cNvSpPr>
            <p:nvPr/>
          </p:nvSpPr>
          <p:spPr bwMode="auto">
            <a:xfrm>
              <a:off x="3385425" y="3769803"/>
              <a:ext cx="48197" cy="61955"/>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1" name="Freeform 180"/>
            <p:cNvSpPr>
              <a:spLocks/>
            </p:cNvSpPr>
            <p:nvPr/>
          </p:nvSpPr>
          <p:spPr bwMode="auto">
            <a:xfrm>
              <a:off x="3326182" y="3767702"/>
              <a:ext cx="61250" cy="7245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2" name="Freeform 181"/>
            <p:cNvSpPr>
              <a:spLocks/>
            </p:cNvSpPr>
            <p:nvPr/>
          </p:nvSpPr>
          <p:spPr bwMode="auto">
            <a:xfrm>
              <a:off x="3096244" y="3672145"/>
              <a:ext cx="210860" cy="185867"/>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3" name="Freeform 182"/>
            <p:cNvSpPr>
              <a:spLocks/>
            </p:cNvSpPr>
            <p:nvPr/>
          </p:nvSpPr>
          <p:spPr bwMode="auto">
            <a:xfrm>
              <a:off x="2976757" y="3837008"/>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184" name="Freeform 183"/>
            <p:cNvSpPr>
              <a:spLocks/>
            </p:cNvSpPr>
            <p:nvPr/>
          </p:nvSpPr>
          <p:spPr bwMode="auto">
            <a:xfrm>
              <a:off x="4473863" y="2738616"/>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5" name="Freeform 184"/>
            <p:cNvSpPr>
              <a:spLocks/>
            </p:cNvSpPr>
            <p:nvPr/>
          </p:nvSpPr>
          <p:spPr bwMode="auto">
            <a:xfrm>
              <a:off x="5272119" y="3192255"/>
              <a:ext cx="277130" cy="276173"/>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6" name="Freeform 185"/>
            <p:cNvSpPr>
              <a:spLocks/>
            </p:cNvSpPr>
            <p:nvPr/>
          </p:nvSpPr>
          <p:spPr bwMode="auto">
            <a:xfrm>
              <a:off x="5426750" y="3195406"/>
              <a:ext cx="461884" cy="58910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7" name="Freeform 186"/>
            <p:cNvSpPr>
              <a:spLocks/>
            </p:cNvSpPr>
            <p:nvPr/>
          </p:nvSpPr>
          <p:spPr bwMode="auto">
            <a:xfrm>
              <a:off x="5261074" y="3174402"/>
              <a:ext cx="223913" cy="181667"/>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8" name="Freeform 187"/>
            <p:cNvSpPr>
              <a:spLocks/>
            </p:cNvSpPr>
            <p:nvPr/>
          </p:nvSpPr>
          <p:spPr bwMode="auto">
            <a:xfrm>
              <a:off x="5764125" y="3445326"/>
              <a:ext cx="71291" cy="91358"/>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9" name="Freeform 188"/>
            <p:cNvSpPr>
              <a:spLocks/>
            </p:cNvSpPr>
            <p:nvPr/>
          </p:nvSpPr>
          <p:spPr bwMode="auto">
            <a:xfrm>
              <a:off x="5610499" y="3324566"/>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0" name="Freeform 189"/>
            <p:cNvSpPr>
              <a:spLocks/>
            </p:cNvSpPr>
            <p:nvPr/>
          </p:nvSpPr>
          <p:spPr bwMode="auto">
            <a:xfrm>
              <a:off x="5830396" y="3414873"/>
              <a:ext cx="170696" cy="323428"/>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1" name="Freeform 190"/>
            <p:cNvSpPr>
              <a:spLocks/>
            </p:cNvSpPr>
            <p:nvPr/>
          </p:nvSpPr>
          <p:spPr bwMode="auto">
            <a:xfrm>
              <a:off x="5759105" y="3370770"/>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2" name="Freeform 191"/>
            <p:cNvSpPr>
              <a:spLocks/>
            </p:cNvSpPr>
            <p:nvPr/>
          </p:nvSpPr>
          <p:spPr bwMode="auto">
            <a:xfrm>
              <a:off x="5973981" y="3796055"/>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3" name="Freeform 192"/>
            <p:cNvSpPr>
              <a:spLocks/>
            </p:cNvSpPr>
            <p:nvPr/>
          </p:nvSpPr>
          <p:spPr bwMode="auto">
            <a:xfrm>
              <a:off x="5996071" y="3493629"/>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4" name="Freeform 193"/>
            <p:cNvSpPr>
              <a:spLocks/>
            </p:cNvSpPr>
            <p:nvPr/>
          </p:nvSpPr>
          <p:spPr bwMode="auto">
            <a:xfrm>
              <a:off x="5914740"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5" name="Freeform 194"/>
            <p:cNvSpPr>
              <a:spLocks/>
            </p:cNvSpPr>
            <p:nvPr/>
          </p:nvSpPr>
          <p:spPr bwMode="auto">
            <a:xfrm>
              <a:off x="5956912" y="3510430"/>
              <a:ext cx="133545" cy="152264"/>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6" name="Freeform 195"/>
            <p:cNvSpPr>
              <a:spLocks/>
            </p:cNvSpPr>
            <p:nvPr/>
          </p:nvSpPr>
          <p:spPr bwMode="auto">
            <a:xfrm>
              <a:off x="5997074" y="3652195"/>
              <a:ext cx="93381" cy="77707"/>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5" name="Freeform 204"/>
            <p:cNvSpPr/>
            <p:nvPr/>
          </p:nvSpPr>
          <p:spPr>
            <a:xfrm>
              <a:off x="5087448" y="3374780"/>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16" name="Freeform 215"/>
            <p:cNvSpPr/>
            <p:nvPr/>
          </p:nvSpPr>
          <p:spPr>
            <a:xfrm>
              <a:off x="4768900" y="3792619"/>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00" name="Freeform 199"/>
            <p:cNvSpPr/>
            <p:nvPr/>
          </p:nvSpPr>
          <p:spPr>
            <a:xfrm>
              <a:off x="5017572" y="3132950"/>
              <a:ext cx="28409" cy="34391"/>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000099"/>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581" name="Freeform 580"/>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2" name="Freeform 581"/>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3" name="Freeform 582"/>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4" name="Freeform 583"/>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5" name="Freeform 584"/>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6" name="Freeform 585"/>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7" name="Freeform 586"/>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8" name="Freeform 587"/>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9" name="Freeform 588"/>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0" name="Freeform 589"/>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1" name="Freeform 590"/>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2" name="Freeform 591"/>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3" name="Freeform 592"/>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4" name="Freeform 593"/>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5" name="Freeform 594"/>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6" name="Freeform 595"/>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7" name="Freeform 596"/>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8" name="Freeform 597"/>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9" name="Freeform 598"/>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0" name="Freeform 599"/>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1" name="Freeform 600"/>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2" name="Freeform 601"/>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3" name="Freeform 602"/>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4" name="Freeform 603"/>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5" name="Freeform 604"/>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6" name="Freeform 605"/>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7" name="Freeform 606"/>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8" name="Freeform 607"/>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9" name="Freeform 608"/>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0" name="Freeform 609"/>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1" name="Freeform 610"/>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2" name="Freeform 611"/>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3" name="Freeform 612"/>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4" name="Freeform 613"/>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5" name="Freeform 614"/>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6" name="Freeform 615"/>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7" name="Freeform 616"/>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8" name="Rectangle 617"/>
            <p:cNvSpPr>
              <a:spLocks noChangeArrowheads="1"/>
            </p:cNvSpPr>
            <p:nvPr/>
          </p:nvSpPr>
          <p:spPr bwMode="auto">
            <a:xfrm>
              <a:off x="4866463" y="3355018"/>
              <a:ext cx="0" cy="2101"/>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19" name="Freeform 618"/>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0" name="Freeform 619"/>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1" name="Freeform 620"/>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2" name="Freeform 621"/>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3" name="Freeform 622"/>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4" name="Freeform 623"/>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5" name="Freeform 624"/>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6" name="Freeform 625"/>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7" name="Freeform 626"/>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8" name="Rectangle 627"/>
            <p:cNvSpPr>
              <a:spLocks noChangeArrowheads="1"/>
            </p:cNvSpPr>
            <p:nvPr/>
          </p:nvSpPr>
          <p:spPr bwMode="auto">
            <a:xfrm>
              <a:off x="4173639" y="3382321"/>
              <a:ext cx="6025" cy="15752"/>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29" name="Freeform 628"/>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0" name="Freeform 629"/>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1" name="Freeform 630"/>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2" name="Freeform 631"/>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3" name="Freeform 632"/>
            <p:cNvSpPr>
              <a:spLocks/>
            </p:cNvSpPr>
            <p:nvPr/>
          </p:nvSpPr>
          <p:spPr bwMode="auto">
            <a:xfrm>
              <a:off x="4744969" y="1800886"/>
              <a:ext cx="2367792" cy="1364814"/>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dirty="0">
                <a:solidFill>
                  <a:prstClr val="white"/>
                </a:solidFill>
              </a:endParaRPr>
            </a:p>
          </p:txBody>
        </p:sp>
        <p:sp>
          <p:nvSpPr>
            <p:cNvPr id="634" name="Freeform 633"/>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5" name="Freeform 634"/>
            <p:cNvSpPr>
              <a:spLocks/>
            </p:cNvSpPr>
            <p:nvPr/>
          </p:nvSpPr>
          <p:spPr bwMode="auto">
            <a:xfrm>
              <a:off x="5044188" y="2766967"/>
              <a:ext cx="648928" cy="47799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dirty="0">
                <a:solidFill>
                  <a:prstClr val="white"/>
                </a:solidFill>
              </a:endParaRPr>
            </a:p>
          </p:txBody>
        </p:sp>
        <p:sp>
          <p:nvSpPr>
            <p:cNvPr id="636" name="Freeform 635"/>
            <p:cNvSpPr>
              <a:spLocks/>
            </p:cNvSpPr>
            <p:nvPr/>
          </p:nvSpPr>
          <p:spPr bwMode="auto">
            <a:xfrm>
              <a:off x="5083350" y="3185953"/>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7" name="Rectangle 636"/>
            <p:cNvSpPr>
              <a:spLocks noChangeArrowheads="1"/>
            </p:cNvSpPr>
            <p:nvPr/>
          </p:nvSpPr>
          <p:spPr bwMode="auto">
            <a:xfrm>
              <a:off x="4566240" y="2942332"/>
              <a:ext cx="6025" cy="1050"/>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38" name="Freeform 637"/>
            <p:cNvSpPr>
              <a:spLocks/>
            </p:cNvSpPr>
            <p:nvPr/>
          </p:nvSpPr>
          <p:spPr bwMode="auto">
            <a:xfrm>
              <a:off x="4384500" y="2177869"/>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9" name="Freeform 638"/>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0" name="Freeform 639"/>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1" name="Freeform 640"/>
            <p:cNvSpPr>
              <a:spLocks/>
            </p:cNvSpPr>
            <p:nvPr/>
          </p:nvSpPr>
          <p:spPr bwMode="auto">
            <a:xfrm>
              <a:off x="4819272" y="2849926"/>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2" name="Freeform 641"/>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3" name="Freeform 642"/>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4" name="Freeform 643"/>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5" name="Freeform 64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6" name="Freeform 64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7" name="Freeform 646"/>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8" name="Freeform 647"/>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49" name="Freeform 64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0" name="Freeform 64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1" name="Freeform 65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2" name="Freeform 65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3" name="Freeform 65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4" name="Freeform 653"/>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5" name="Freeform 654"/>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6" name="Freeform 655"/>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7" name="Freeform 656"/>
            <p:cNvSpPr>
              <a:spLocks/>
            </p:cNvSpPr>
            <p:nvPr/>
          </p:nvSpPr>
          <p:spPr bwMode="auto">
            <a:xfrm>
              <a:off x="2031904" y="2145314"/>
              <a:ext cx="1340468"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58" name="Freeform 657"/>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9" name="Freeform 658"/>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0" name="Freeform 65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1" name="Freeform 660"/>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662" name="Freeform 661"/>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3" name="Freeform 662"/>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4" name="Freeform 663"/>
            <p:cNvSpPr>
              <a:spLocks/>
            </p:cNvSpPr>
            <p:nvPr/>
          </p:nvSpPr>
          <p:spPr bwMode="auto">
            <a:xfrm>
              <a:off x="2795017"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5" name="Freeform 664"/>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6" name="Freeform 665"/>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7" name="Freeform 666"/>
            <p:cNvSpPr>
              <a:spLocks/>
            </p:cNvSpPr>
            <p:nvPr/>
          </p:nvSpPr>
          <p:spPr bwMode="auto">
            <a:xfrm>
              <a:off x="2917517" y="2398389"/>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8" name="Freeform 667"/>
            <p:cNvSpPr>
              <a:spLocks/>
            </p:cNvSpPr>
            <p:nvPr/>
          </p:nvSpPr>
          <p:spPr bwMode="auto">
            <a:xfrm>
              <a:off x="2844218" y="2158967"/>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9" name="Freeform 668"/>
            <p:cNvSpPr>
              <a:spLocks/>
            </p:cNvSpPr>
            <p:nvPr/>
          </p:nvSpPr>
          <p:spPr bwMode="auto">
            <a:xfrm>
              <a:off x="2516882"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0" name="Freeform 669"/>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1" name="Freeform 670"/>
            <p:cNvSpPr>
              <a:spLocks/>
            </p:cNvSpPr>
            <p:nvPr/>
          </p:nvSpPr>
          <p:spPr bwMode="auto">
            <a:xfrm>
              <a:off x="2585160" y="2046608"/>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2" name="Freeform 671"/>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3" name="Freeform 672"/>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4" name="Freeform 673"/>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5" name="Freeform 674"/>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6" name="Freeform 675"/>
            <p:cNvSpPr>
              <a:spLocks/>
            </p:cNvSpPr>
            <p:nvPr/>
          </p:nvSpPr>
          <p:spPr bwMode="auto">
            <a:xfrm flipV="1">
              <a:off x="2774935" y="1875444"/>
              <a:ext cx="136556" cy="214217"/>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7" name="Freeform 676"/>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8" name="Freeform 677"/>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9" name="Freeform 678"/>
            <p:cNvSpPr>
              <a:spLocks/>
            </p:cNvSpPr>
            <p:nvPr/>
          </p:nvSpPr>
          <p:spPr bwMode="auto">
            <a:xfrm>
              <a:off x="2723725"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0" name="Freeform 679"/>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1" name="Freeform 680"/>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0099"/>
            </a:solidFill>
            <a:ln w="9525" cap="flat" cmpd="sng">
              <a:solidFill>
                <a:schemeClr val="bg2">
                  <a:lumMod val="40000"/>
                  <a:lumOff val="60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nvGrpSpPr>
            <p:cNvPr id="683" name="Group 682"/>
            <p:cNvGrpSpPr>
              <a:grpSpLocks/>
            </p:cNvGrpSpPr>
            <p:nvPr/>
          </p:nvGrpSpPr>
          <p:grpSpPr bwMode="auto">
            <a:xfrm>
              <a:off x="4179664" y="2668259"/>
              <a:ext cx="158647" cy="243621"/>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sp>
          <p:nvSpPr>
            <p:cNvPr id="686" name="Freeform 685"/>
            <p:cNvSpPr>
              <a:spLocks/>
            </p:cNvSpPr>
            <p:nvPr/>
          </p:nvSpPr>
          <p:spPr bwMode="auto">
            <a:xfrm>
              <a:off x="4801196"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7" name="Freeform 686"/>
            <p:cNvSpPr>
              <a:spLocks/>
            </p:cNvSpPr>
            <p:nvPr/>
          </p:nvSpPr>
          <p:spPr bwMode="auto">
            <a:xfrm>
              <a:off x="6205925"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8" name="Freeform 687"/>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9" name="Freeform 688"/>
            <p:cNvSpPr>
              <a:spLocks/>
            </p:cNvSpPr>
            <p:nvPr/>
          </p:nvSpPr>
          <p:spPr bwMode="auto">
            <a:xfrm>
              <a:off x="6389675" y="3030539"/>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0" name="Freeform 689"/>
            <p:cNvSpPr>
              <a:spLocks/>
            </p:cNvSpPr>
            <p:nvPr/>
          </p:nvSpPr>
          <p:spPr bwMode="auto">
            <a:xfrm>
              <a:off x="6543301" y="2802671"/>
              <a:ext cx="39161" cy="20266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1" name="Freeform 690"/>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2" name="Freeform 691"/>
            <p:cNvSpPr>
              <a:spLocks/>
            </p:cNvSpPr>
            <p:nvPr/>
          </p:nvSpPr>
          <p:spPr bwMode="auto">
            <a:xfrm>
              <a:off x="6231028"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3" name="Line 449"/>
            <p:cNvSpPr>
              <a:spLocks noChangeShapeType="1"/>
            </p:cNvSpPr>
            <p:nvPr/>
          </p:nvSpPr>
          <p:spPr bwMode="auto">
            <a:xfrm>
              <a:off x="6170782" y="3558734"/>
              <a:ext cx="0" cy="0"/>
            </a:xfrm>
            <a:prstGeom prst="line">
              <a:avLst/>
            </a:prstGeom>
            <a:solidFill>
              <a:srgbClr val="0070C0"/>
            </a:solidFill>
            <a:ln w="0">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4" name="Freeform 693"/>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5" name="Freeform 694"/>
            <p:cNvSpPr>
              <a:spLocks/>
            </p:cNvSpPr>
            <p:nvPr/>
          </p:nvSpPr>
          <p:spPr bwMode="auto">
            <a:xfrm>
              <a:off x="3311120"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6" name="Freeform 695"/>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7" name="Freeform 696"/>
            <p:cNvSpPr>
              <a:spLocks/>
            </p:cNvSpPr>
            <p:nvPr/>
          </p:nvSpPr>
          <p:spPr bwMode="auto">
            <a:xfrm>
              <a:off x="3086204" y="4184588"/>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8" name="Freeform 697"/>
            <p:cNvSpPr>
              <a:spLocks/>
            </p:cNvSpPr>
            <p:nvPr/>
          </p:nvSpPr>
          <p:spPr bwMode="auto">
            <a:xfrm>
              <a:off x="3046039"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9" name="Freeform 698"/>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0" name="Freeform 699"/>
            <p:cNvSpPr>
              <a:spLocks/>
            </p:cNvSpPr>
            <p:nvPr/>
          </p:nvSpPr>
          <p:spPr bwMode="auto">
            <a:xfrm>
              <a:off x="4473863" y="2738617"/>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1" name="Freeform 70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2" name="Freeform 701"/>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3" name="Freeform 702"/>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4" name="Freeform 703"/>
            <p:cNvSpPr>
              <a:spLocks/>
            </p:cNvSpPr>
            <p:nvPr/>
          </p:nvSpPr>
          <p:spPr bwMode="auto">
            <a:xfrm>
              <a:off x="5610496" y="3324567"/>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5" name="Freeform 704"/>
            <p:cNvSpPr>
              <a:spLocks/>
            </p:cNvSpPr>
            <p:nvPr/>
          </p:nvSpPr>
          <p:spPr bwMode="auto">
            <a:xfrm>
              <a:off x="5914737"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6" name="Freeform 705"/>
            <p:cNvSpPr>
              <a:spLocks/>
            </p:cNvSpPr>
            <p:nvPr/>
          </p:nvSpPr>
          <p:spPr bwMode="auto">
            <a:xfrm>
              <a:off x="6059148" y="3747455"/>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7" name="Freeform 706"/>
            <p:cNvSpPr>
              <a:spLocks/>
            </p:cNvSpPr>
            <p:nvPr/>
          </p:nvSpPr>
          <p:spPr bwMode="auto">
            <a:xfrm>
              <a:off x="6183654" y="3834614"/>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8" name="Freeform 707"/>
            <p:cNvSpPr>
              <a:spLocks/>
            </p:cNvSpPr>
            <p:nvPr/>
          </p:nvSpPr>
          <p:spPr bwMode="auto">
            <a:xfrm>
              <a:off x="5980825" y="3964825"/>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9" name="Freeform 708"/>
            <p:cNvSpPr>
              <a:spLocks/>
            </p:cNvSpPr>
            <p:nvPr/>
          </p:nvSpPr>
          <p:spPr bwMode="auto">
            <a:xfrm>
              <a:off x="5125339" y="3427178"/>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0" name="Freeform 709"/>
            <p:cNvSpPr>
              <a:spLocks/>
            </p:cNvSpPr>
            <p:nvPr/>
          </p:nvSpPr>
          <p:spPr bwMode="auto">
            <a:xfrm>
              <a:off x="6410580" y="3826212"/>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1" name="Freeform 710"/>
            <p:cNvSpPr>
              <a:spLocks/>
            </p:cNvSpPr>
            <p:nvPr/>
          </p:nvSpPr>
          <p:spPr bwMode="auto">
            <a:xfrm>
              <a:off x="5429577" y="3199310"/>
              <a:ext cx="461884" cy="589101"/>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2" name="Freeform 711"/>
            <p:cNvSpPr>
              <a:spLocks/>
            </p:cNvSpPr>
            <p:nvPr/>
          </p:nvSpPr>
          <p:spPr bwMode="auto">
            <a:xfrm>
              <a:off x="5976807" y="3799961"/>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3" name="Freeform 712"/>
            <p:cNvSpPr>
              <a:spLocks/>
            </p:cNvSpPr>
            <p:nvPr/>
          </p:nvSpPr>
          <p:spPr bwMode="auto">
            <a:xfrm>
              <a:off x="5998894" y="3497536"/>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4" name="Freeform 713"/>
            <p:cNvSpPr/>
            <p:nvPr/>
          </p:nvSpPr>
          <p:spPr>
            <a:xfrm>
              <a:off x="5090277" y="3378686"/>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15" name="Freeform 714"/>
            <p:cNvSpPr>
              <a:spLocks/>
            </p:cNvSpPr>
            <p:nvPr/>
          </p:nvSpPr>
          <p:spPr bwMode="auto">
            <a:xfrm>
              <a:off x="5475950" y="2823672"/>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dirty="0">
                <a:solidFill>
                  <a:prstClr val="white"/>
                </a:solidFill>
                <a:latin typeface="Arial" charset="0"/>
                <a:ea typeface="ＭＳ Ｐゴシック" pitchFamily="34" charset="-128"/>
              </a:endParaRPr>
            </a:p>
          </p:txBody>
        </p:sp>
        <p:sp>
          <p:nvSpPr>
            <p:cNvPr id="756" name="Freeform 755"/>
            <p:cNvSpPr>
              <a:spLocks/>
            </p:cNvSpPr>
            <p:nvPr/>
          </p:nvSpPr>
          <p:spPr bwMode="auto">
            <a:xfrm>
              <a:off x="4848932" y="3277359"/>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7" name="Freeform 756"/>
            <p:cNvSpPr>
              <a:spLocks/>
            </p:cNvSpPr>
            <p:nvPr/>
          </p:nvSpPr>
          <p:spPr bwMode="auto">
            <a:xfrm>
              <a:off x="4871023" y="3297312"/>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dirty="0">
                <a:solidFill>
                  <a:prstClr val="white"/>
                </a:solidFill>
              </a:endParaRPr>
            </a:p>
          </p:txBody>
        </p:sp>
        <p:sp>
          <p:nvSpPr>
            <p:cNvPr id="758" name="Freeform 757"/>
            <p:cNvSpPr>
              <a:spLocks/>
            </p:cNvSpPr>
            <p:nvPr/>
          </p:nvSpPr>
          <p:spPr bwMode="auto">
            <a:xfrm>
              <a:off x="4681249" y="2740765"/>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9" name="Freeform 758"/>
            <p:cNvSpPr>
              <a:spLocks/>
            </p:cNvSpPr>
            <p:nvPr/>
          </p:nvSpPr>
          <p:spPr bwMode="auto">
            <a:xfrm>
              <a:off x="4050678" y="3397070"/>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0" name="Freeform 759"/>
            <p:cNvSpPr>
              <a:spLocks/>
            </p:cNvSpPr>
            <p:nvPr/>
          </p:nvSpPr>
          <p:spPr bwMode="auto">
            <a:xfrm>
              <a:off x="4317768" y="3457974"/>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1" name="Freeform 760"/>
            <p:cNvSpPr>
              <a:spLocks/>
            </p:cNvSpPr>
            <p:nvPr/>
          </p:nvSpPr>
          <p:spPr bwMode="auto">
            <a:xfrm>
              <a:off x="4784670" y="3866459"/>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2" name="Freeform 761"/>
            <p:cNvSpPr>
              <a:spLocks/>
            </p:cNvSpPr>
            <p:nvPr/>
          </p:nvSpPr>
          <p:spPr bwMode="auto">
            <a:xfrm>
              <a:off x="4833871" y="3555633"/>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3" name="Freeform 762"/>
            <p:cNvSpPr>
              <a:spLocks/>
            </p:cNvSpPr>
            <p:nvPr/>
          </p:nvSpPr>
          <p:spPr bwMode="auto">
            <a:xfrm>
              <a:off x="4848934" y="3772999"/>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4" name="Freeform 763"/>
            <p:cNvSpPr>
              <a:spLocks/>
            </p:cNvSpPr>
            <p:nvPr/>
          </p:nvSpPr>
          <p:spPr bwMode="auto">
            <a:xfrm>
              <a:off x="4363954" y="3608135"/>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5" name="Freeform 764"/>
            <p:cNvSpPr>
              <a:spLocks/>
            </p:cNvSpPr>
            <p:nvPr/>
          </p:nvSpPr>
          <p:spPr bwMode="auto">
            <a:xfrm>
              <a:off x="4332827" y="3540932"/>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6" name="Freeform 765"/>
            <p:cNvSpPr>
              <a:spLocks/>
            </p:cNvSpPr>
            <p:nvPr/>
          </p:nvSpPr>
          <p:spPr bwMode="auto">
            <a:xfrm>
              <a:off x="2949186" y="3704746"/>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7" name="Freeform 766"/>
            <p:cNvSpPr>
              <a:spLocks/>
            </p:cNvSpPr>
            <p:nvPr/>
          </p:nvSpPr>
          <p:spPr bwMode="auto">
            <a:xfrm>
              <a:off x="2843755" y="3595536"/>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8" name="Freeform 767"/>
            <p:cNvSpPr>
              <a:spLocks/>
            </p:cNvSpPr>
            <p:nvPr/>
          </p:nvSpPr>
          <p:spPr bwMode="auto">
            <a:xfrm>
              <a:off x="2793552" y="3568235"/>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9" name="Freeform 768"/>
            <p:cNvSpPr>
              <a:spLocks/>
            </p:cNvSpPr>
            <p:nvPr/>
          </p:nvSpPr>
          <p:spPr bwMode="auto">
            <a:xfrm>
              <a:off x="3225310" y="3582934"/>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no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0" name="Freeform 769"/>
            <p:cNvSpPr>
              <a:spLocks/>
            </p:cNvSpPr>
            <p:nvPr/>
          </p:nvSpPr>
          <p:spPr bwMode="auto">
            <a:xfrm>
              <a:off x="3098795" y="3785601"/>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dirty="0">
                <a:solidFill>
                  <a:prstClr val="white"/>
                </a:solidFill>
                <a:latin typeface="Arial" charset="0"/>
                <a:ea typeface="ＭＳ Ｐゴシック" pitchFamily="34" charset="-128"/>
              </a:endParaRPr>
            </a:p>
          </p:txBody>
        </p:sp>
        <p:sp>
          <p:nvSpPr>
            <p:cNvPr id="771" name="Freeform 770"/>
            <p:cNvSpPr>
              <a:spLocks/>
            </p:cNvSpPr>
            <p:nvPr/>
          </p:nvSpPr>
          <p:spPr bwMode="auto">
            <a:xfrm>
              <a:off x="2208120" y="3641213"/>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2" name="Freeform 771"/>
            <p:cNvSpPr>
              <a:spLocks/>
            </p:cNvSpPr>
            <p:nvPr/>
          </p:nvSpPr>
          <p:spPr bwMode="auto">
            <a:xfrm>
              <a:off x="5763660" y="3369769"/>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73" name="Freeform 772"/>
            <p:cNvSpPr/>
            <p:nvPr/>
          </p:nvSpPr>
          <p:spPr>
            <a:xfrm rot="16955691">
              <a:off x="3205114" y="3583561"/>
              <a:ext cx="28133" cy="25717"/>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74" name="Freeform 773"/>
            <p:cNvSpPr/>
            <p:nvPr/>
          </p:nvSpPr>
          <p:spPr>
            <a:xfrm>
              <a:off x="4773460" y="3791616"/>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grpSp>
    </p:spTree>
    <p:extLst>
      <p:ext uri="{BB962C8B-B14F-4D97-AF65-F5344CB8AC3E}">
        <p14:creationId xmlns:p14="http://schemas.microsoft.com/office/powerpoint/2010/main" val="341154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Arial" charset="0"/>
              </a:rPr>
              <a:t>Hong Kong SAR – Principles (2)</a:t>
            </a:r>
          </a:p>
        </p:txBody>
      </p:sp>
      <p:sp>
        <p:nvSpPr>
          <p:cNvPr id="89090" name="Content Placeholder 2"/>
          <p:cNvSpPr>
            <a:spLocks noGrp="1"/>
          </p:cNvSpPr>
          <p:nvPr>
            <p:ph idx="1"/>
          </p:nvPr>
        </p:nvSpPr>
        <p:spPr/>
        <p:txBody>
          <a:bodyPr>
            <a:normAutofit fontScale="92500" lnSpcReduction="10000"/>
          </a:bodyPr>
          <a:lstStyle/>
          <a:p>
            <a:pPr>
              <a:buFont typeface="+mj-lt"/>
              <a:buAutoNum type="arabicPeriod"/>
            </a:pPr>
            <a:r>
              <a:rPr lang="en-US" sz="1800" dirty="0">
                <a:latin typeface="Arial" charset="0"/>
              </a:rPr>
              <a:t>Deletion required</a:t>
            </a:r>
          </a:p>
          <a:p>
            <a:pPr lvl="1"/>
            <a:r>
              <a:rPr lang="en-US" sz="1600" dirty="0">
                <a:latin typeface="Arial" charset="0"/>
                <a:ea typeface="ヒラギノ角ゴ Pro W3" charset="0"/>
              </a:rPr>
              <a:t>Hang </a:t>
            </a:r>
            <a:r>
              <a:rPr lang="en-US" sz="1600" dirty="0" err="1">
                <a:latin typeface="Arial" charset="0"/>
                <a:ea typeface="ヒラギノ角ゴ Pro W3" charset="0"/>
              </a:rPr>
              <a:t>Seng</a:t>
            </a:r>
            <a:r>
              <a:rPr lang="en-US" sz="1600" dirty="0">
                <a:latin typeface="Arial" charset="0"/>
                <a:ea typeface="ヒラギノ角ゴ Pro W3" charset="0"/>
              </a:rPr>
              <a:t> Bank decision: reduced holding bankruptcy data from 99 years to 8 years</a:t>
            </a:r>
          </a:p>
          <a:p>
            <a:pPr>
              <a:buFont typeface="+mj-lt"/>
              <a:buAutoNum type="arabicPeriod"/>
            </a:pPr>
            <a:r>
              <a:rPr lang="en-US" sz="1800" dirty="0">
                <a:latin typeface="Arial" charset="0"/>
              </a:rPr>
              <a:t>Data matching controlled</a:t>
            </a:r>
          </a:p>
          <a:p>
            <a:pPr lvl="1"/>
            <a:r>
              <a:rPr lang="en-US" sz="1600" dirty="0">
                <a:latin typeface="Arial" charset="0"/>
                <a:ea typeface="ヒラギノ角ゴ Pro W3" charset="0"/>
              </a:rPr>
              <a:t>PCPD </a:t>
            </a:r>
            <a:r>
              <a:rPr lang="en-US" sz="1600" dirty="0" err="1">
                <a:latin typeface="Arial" charset="0"/>
                <a:ea typeface="ヒラギノ角ゴ Pro W3" charset="0"/>
              </a:rPr>
              <a:t>authorisation</a:t>
            </a:r>
            <a:r>
              <a:rPr lang="en-US" sz="1600" dirty="0">
                <a:latin typeface="Arial" charset="0"/>
                <a:ea typeface="ヒラギノ角ゴ Pro W3" charset="0"/>
              </a:rPr>
              <a:t> required if comparing more than 10. </a:t>
            </a:r>
          </a:p>
          <a:p>
            <a:pPr>
              <a:buFont typeface="+mj-lt"/>
              <a:buAutoNum type="arabicPeriod"/>
            </a:pPr>
            <a:r>
              <a:rPr lang="en-US" sz="1800" dirty="0">
                <a:latin typeface="Arial" charset="0"/>
              </a:rPr>
              <a:t>Direct marketing severely restricted</a:t>
            </a:r>
          </a:p>
          <a:p>
            <a:pPr lvl="1"/>
            <a:r>
              <a:rPr lang="en-US" sz="1600" dirty="0">
                <a:latin typeface="Arial" charset="0"/>
                <a:ea typeface="ヒラギノ角ゴ Pro W3" charset="0"/>
              </a:rPr>
              <a:t>Pre-2012, mere opt-out at time of marketing required (based on EU DPD 1995)</a:t>
            </a:r>
          </a:p>
          <a:p>
            <a:pPr lvl="1"/>
            <a:r>
              <a:rPr lang="en-US" sz="1600" dirty="0">
                <a:latin typeface="Arial" charset="0"/>
                <a:ea typeface="ヒラギノ角ゴ Pro W3" charset="0"/>
              </a:rPr>
              <a:t>Post-2012, consent to own marketing use must be obtained in advance (Part VIA); US$64K fine (p100)</a:t>
            </a:r>
          </a:p>
          <a:p>
            <a:pPr lvl="1"/>
            <a:r>
              <a:rPr lang="en-US" sz="1600" dirty="0">
                <a:latin typeface="Arial" charset="0"/>
                <a:ea typeface="ヒラギノ角ゴ Pro W3" charset="0"/>
              </a:rPr>
              <a:t>For sale to others, similar opt-in, but fines up to US$125K.</a:t>
            </a:r>
          </a:p>
          <a:p>
            <a:r>
              <a:rPr lang="en-US" sz="1800" i="1" dirty="0">
                <a:latin typeface="Arial" charset="0"/>
              </a:rPr>
              <a:t>Voluntary</a:t>
            </a:r>
            <a:r>
              <a:rPr lang="en-US" sz="1800" dirty="0">
                <a:latin typeface="Arial" charset="0"/>
              </a:rPr>
              <a:t> data breach notifications (all sectors) (</a:t>
            </a:r>
            <a:r>
              <a:rPr lang="en-US" sz="1800" i="1" dirty="0">
                <a:latin typeface="Arial" charset="0"/>
              </a:rPr>
              <a:t>Mandatory </a:t>
            </a:r>
            <a:r>
              <a:rPr lang="en-US" sz="1800" dirty="0">
                <a:latin typeface="Arial" charset="0"/>
              </a:rPr>
              <a:t>in  2020 Bill)</a:t>
            </a:r>
          </a:p>
          <a:p>
            <a:pPr lvl="1"/>
            <a:r>
              <a:rPr lang="en-US" sz="1600" dirty="0">
                <a:latin typeface="Arial" charset="0"/>
                <a:ea typeface="ヒラギノ角ゴ Pro W3" charset="0"/>
              </a:rPr>
              <a:t>61 DBNs 2012-13; compliance check follows in all cases</a:t>
            </a:r>
          </a:p>
          <a:p>
            <a:r>
              <a:rPr lang="en-US" sz="1800" dirty="0">
                <a:latin typeface="Arial" charset="0"/>
              </a:rPr>
              <a:t>ID numbers have largely unlimited use in public sector (except for data matching), and for avoidance of non-trivial losses in private sector</a:t>
            </a:r>
          </a:p>
          <a:p>
            <a:pPr lvl="1"/>
            <a:r>
              <a:rPr lang="en-US" sz="1600" dirty="0">
                <a:latin typeface="Arial" charset="0"/>
                <a:ea typeface="ヒラギノ角ゴ Pro W3" charset="0"/>
              </a:rPr>
              <a:t>PCPD vigilance/complaints prevents unrestricted private sector use (p 104)</a:t>
            </a:r>
          </a:p>
          <a:p>
            <a:r>
              <a:rPr lang="en-US" sz="1800" dirty="0">
                <a:latin typeface="Arial" charset="0"/>
              </a:rPr>
              <a:t>s33 data export limitations (not in force) - no effective export limits– 2014 draft Guidelines not followed-up; Cannot bring into force – applies to PRC mainland.</a:t>
            </a:r>
          </a:p>
          <a:p>
            <a:pPr lvl="1"/>
            <a:r>
              <a:rPr lang="en-US" sz="1700" dirty="0">
                <a:latin typeface="Arial" charset="0"/>
              </a:rPr>
              <a:t>Speculative: Will PRC impose its own data export limits in PIPL on HK?</a:t>
            </a:r>
          </a:p>
        </p:txBody>
      </p:sp>
      <p:sp>
        <p:nvSpPr>
          <p:cNvPr id="8909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AB625FF2-517C-4542-87D2-0AA35169C1C6}" type="slidenum">
              <a:rPr lang="en-US" sz="1400"/>
              <a:pPr/>
              <a:t>40</a:t>
            </a:fld>
            <a:endParaRPr lang="en-US" sz="1400"/>
          </a:p>
        </p:txBody>
      </p:sp>
    </p:spTree>
    <p:extLst>
      <p:ext uri="{BB962C8B-B14F-4D97-AF65-F5344CB8AC3E}">
        <p14:creationId xmlns:p14="http://schemas.microsoft.com/office/powerpoint/2010/main" val="142138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94668516-ADFE-F64E-9838-C9E093572EA0}" type="slidenum">
              <a:rPr lang="en-US" sz="1400"/>
              <a:pPr/>
              <a:t>41</a:t>
            </a:fld>
            <a:endParaRPr lang="en-US" sz="1400"/>
          </a:p>
        </p:txBody>
      </p:sp>
      <p:sp>
        <p:nvSpPr>
          <p:cNvPr id="91138" name="Rectangle 4"/>
          <p:cNvSpPr>
            <a:spLocks noGrp="1" noChangeArrowheads="1"/>
          </p:cNvSpPr>
          <p:nvPr>
            <p:ph type="title"/>
          </p:nvPr>
        </p:nvSpPr>
        <p:spPr/>
        <p:txBody>
          <a:bodyPr>
            <a:normAutofit fontScale="90000"/>
          </a:bodyPr>
          <a:lstStyle/>
          <a:p>
            <a:r>
              <a:rPr lang="en-US" sz="3600">
                <a:latin typeface="Arial" charset="0"/>
              </a:rPr>
              <a:t>HK Amendment Ordinance 2012</a:t>
            </a:r>
            <a:br>
              <a:rPr lang="en-US" sz="3600">
                <a:latin typeface="Arial" charset="0"/>
              </a:rPr>
            </a:br>
            <a:r>
              <a:rPr lang="en-US" sz="3600">
                <a:latin typeface="Arial" charset="0"/>
              </a:rPr>
              <a:t>Enforcement (1)</a:t>
            </a:r>
            <a:endParaRPr lang="en-US">
              <a:latin typeface="Arial" charset="0"/>
            </a:endParaRPr>
          </a:p>
        </p:txBody>
      </p:sp>
      <p:sp>
        <p:nvSpPr>
          <p:cNvPr id="91139" name="Rectangle 5"/>
          <p:cNvSpPr>
            <a:spLocks noGrp="1" noChangeArrowheads="1"/>
          </p:cNvSpPr>
          <p:nvPr>
            <p:ph type="body" idx="1"/>
          </p:nvPr>
        </p:nvSpPr>
        <p:spPr>
          <a:xfrm>
            <a:off x="457200" y="1600200"/>
            <a:ext cx="8229600" cy="4650256"/>
          </a:xfrm>
        </p:spPr>
        <p:txBody>
          <a:bodyPr>
            <a:normAutofit fontScale="85000" lnSpcReduction="20000"/>
          </a:bodyPr>
          <a:lstStyle/>
          <a:p>
            <a:pPr>
              <a:lnSpc>
                <a:spcPct val="90000"/>
              </a:lnSpc>
            </a:pPr>
            <a:r>
              <a:rPr lang="en-US" sz="2000" dirty="0">
                <a:latin typeface="Arial" charset="0"/>
              </a:rPr>
              <a:t>PCPD powers still limited: cannot fine or compensate merely for breach</a:t>
            </a:r>
          </a:p>
          <a:p>
            <a:pPr lvl="1">
              <a:lnSpc>
                <a:spcPct val="90000"/>
              </a:lnSpc>
            </a:pPr>
            <a:r>
              <a:rPr lang="en-US" sz="1900" i="1" dirty="0">
                <a:latin typeface="Arial" charset="0"/>
              </a:rPr>
              <a:t>Cathay Pacific data breach re 9.4M people</a:t>
            </a:r>
            <a:r>
              <a:rPr lang="en-US" sz="1900" dirty="0">
                <a:latin typeface="Arial" charset="0"/>
              </a:rPr>
              <a:t> (2019 Update): PCPD found numerous breaches, but could not fine or compensate; compensation cases before HK courts possible; </a:t>
            </a:r>
          </a:p>
          <a:p>
            <a:pPr lvl="1">
              <a:lnSpc>
                <a:spcPct val="90000"/>
              </a:lnSpc>
            </a:pPr>
            <a:r>
              <a:rPr lang="en-US" sz="1900" dirty="0">
                <a:latin typeface="Arial" charset="0"/>
              </a:rPr>
              <a:t>UK ICO fined Cathay US£500,000 for same breach</a:t>
            </a:r>
          </a:p>
          <a:p>
            <a:pPr>
              <a:lnSpc>
                <a:spcPct val="90000"/>
              </a:lnSpc>
            </a:pPr>
            <a:r>
              <a:rPr lang="en-US" sz="2000" dirty="0">
                <a:latin typeface="Arial" charset="0"/>
              </a:rPr>
              <a:t>PCPD’s compliance notices (on complaint or own motion)</a:t>
            </a:r>
          </a:p>
          <a:p>
            <a:pPr lvl="1">
              <a:lnSpc>
                <a:spcPct val="90000"/>
              </a:lnSpc>
            </a:pPr>
            <a:r>
              <a:rPr lang="en-US" sz="1800" dirty="0">
                <a:latin typeface="Arial" charset="0"/>
                <a:ea typeface="ヒラギノ角ゴ Pro W3" charset="0"/>
              </a:rPr>
              <a:t>PCPD can direct a data user to remedy a breach, and specify how</a:t>
            </a:r>
          </a:p>
          <a:p>
            <a:pPr lvl="1">
              <a:lnSpc>
                <a:spcPct val="90000"/>
              </a:lnSpc>
            </a:pPr>
            <a:r>
              <a:rPr lang="en-US" sz="1800" dirty="0">
                <a:latin typeface="Arial" charset="0"/>
                <a:ea typeface="ヒラギノ角ゴ Pro W3" charset="0"/>
              </a:rPr>
              <a:t>No longer any need for likelihood of continuation before notice</a:t>
            </a:r>
          </a:p>
          <a:p>
            <a:pPr lvl="1">
              <a:lnSpc>
                <a:spcPct val="90000"/>
              </a:lnSpc>
            </a:pPr>
            <a:r>
              <a:rPr lang="en-US" sz="1800" dirty="0">
                <a:latin typeface="Arial" charset="0"/>
                <a:ea typeface="ヒラギノ角ゴ Pro W3" charset="0"/>
              </a:rPr>
              <a:t>Failure to comply is now an offence; FLAW: IF YOU COMPLY, NO OFFENCE</a:t>
            </a:r>
          </a:p>
          <a:p>
            <a:pPr lvl="1">
              <a:lnSpc>
                <a:spcPct val="90000"/>
              </a:lnSpc>
            </a:pPr>
            <a:r>
              <a:rPr lang="en-US" sz="1800" dirty="0">
                <a:latin typeface="Arial" charset="0"/>
                <a:ea typeface="ヒラギノ角ゴ Pro W3" charset="0"/>
              </a:rPr>
              <a:t>Repeating the same breaches also now an offence (ADPL p.109)</a:t>
            </a:r>
          </a:p>
          <a:p>
            <a:pPr>
              <a:lnSpc>
                <a:spcPct val="90000"/>
              </a:lnSpc>
            </a:pPr>
            <a:r>
              <a:rPr lang="en-US" sz="2200" dirty="0">
                <a:latin typeface="Arial" charset="0"/>
              </a:rPr>
              <a:t>Offences</a:t>
            </a:r>
          </a:p>
          <a:p>
            <a:pPr lvl="1">
              <a:lnSpc>
                <a:spcPct val="90000"/>
              </a:lnSpc>
            </a:pPr>
            <a:r>
              <a:rPr lang="en-US" sz="1800" dirty="0">
                <a:latin typeface="Arial" charset="0"/>
                <a:ea typeface="ヒラギノ角ゴ Pro W3" charset="0"/>
              </a:rPr>
              <a:t>Pre-2012, penalties for non-compliance were derisory</a:t>
            </a:r>
            <a:endParaRPr lang="en-US" sz="1400" dirty="0">
              <a:latin typeface="Arial" charset="0"/>
              <a:ea typeface="ヒラギノ角ゴ Pro W3" charset="0"/>
            </a:endParaRPr>
          </a:p>
          <a:p>
            <a:pPr lvl="1">
              <a:lnSpc>
                <a:spcPct val="90000"/>
              </a:lnSpc>
            </a:pPr>
            <a:r>
              <a:rPr lang="en-US" sz="1800" dirty="0">
                <a:latin typeface="Arial" charset="0"/>
                <a:ea typeface="ヒラギノ角ゴ Pro W3" charset="0"/>
              </a:rPr>
              <a:t>First jail sentence (4 weeks) for misleading PCPD (Dec 2014)</a:t>
            </a:r>
          </a:p>
          <a:p>
            <a:pPr>
              <a:lnSpc>
                <a:spcPct val="90000"/>
              </a:lnSpc>
            </a:pPr>
            <a:r>
              <a:rPr lang="en-US" sz="2000" dirty="0">
                <a:latin typeface="Arial" charset="0"/>
              </a:rPr>
              <a:t>Rights of appeal to AAB</a:t>
            </a:r>
          </a:p>
          <a:p>
            <a:pPr lvl="1">
              <a:lnSpc>
                <a:spcPct val="90000"/>
              </a:lnSpc>
            </a:pPr>
            <a:r>
              <a:rPr lang="en-US" sz="1800" dirty="0">
                <a:latin typeface="Arial" charset="0"/>
                <a:ea typeface="ヒラギノ角ゴ Pro W3" charset="0"/>
              </a:rPr>
              <a:t>Complainants can appeal to Administrative Appeals Board against failure of PCPD to issue enforcement notice, or failure to investigate (See PCPD website for cases)</a:t>
            </a:r>
          </a:p>
          <a:p>
            <a:pPr>
              <a:lnSpc>
                <a:spcPct val="90000"/>
              </a:lnSpc>
            </a:pPr>
            <a:r>
              <a:rPr lang="en-US" sz="2200" dirty="0">
                <a:latin typeface="Arial" charset="0"/>
                <a:ea typeface="ヒラギノ角ゴ Pro W3" charset="0"/>
              </a:rPr>
              <a:t>Compensation cases before courts</a:t>
            </a:r>
          </a:p>
          <a:p>
            <a:pPr lvl="1">
              <a:lnSpc>
                <a:spcPct val="90000"/>
              </a:lnSpc>
            </a:pPr>
            <a:r>
              <a:rPr lang="en-US" sz="1800" dirty="0">
                <a:latin typeface="Arial" charset="0"/>
                <a:ea typeface="ヒラギノ角ゴ Pro W3" charset="0"/>
              </a:rPr>
              <a:t>District Court can award damages under s66, including for injury to feelings; </a:t>
            </a:r>
          </a:p>
          <a:p>
            <a:pPr lvl="1">
              <a:lnSpc>
                <a:spcPct val="90000"/>
              </a:lnSpc>
            </a:pPr>
            <a:r>
              <a:rPr lang="en-US" sz="1800" dirty="0">
                <a:latin typeface="Arial" charset="0"/>
                <a:ea typeface="ヒラギノ角ゴ Pro W3" charset="0"/>
              </a:rPr>
              <a:t>Full </a:t>
            </a:r>
            <a:r>
              <a:rPr lang="en-US" sz="1800" dirty="0" err="1">
                <a:latin typeface="Arial" charset="0"/>
                <a:ea typeface="ヒラギノ角ゴ Pro W3" charset="0"/>
              </a:rPr>
              <a:t>defence</a:t>
            </a:r>
            <a:r>
              <a:rPr lang="en-US" sz="1800" dirty="0">
                <a:latin typeface="Arial" charset="0"/>
                <a:ea typeface="ヒラギノ角ゴ Pro W3" charset="0"/>
              </a:rPr>
              <a:t> if D can show ‘reasonable care’, or inaccurate data from 3</a:t>
            </a:r>
            <a:r>
              <a:rPr lang="en-US" sz="1800" baseline="30000" dirty="0">
                <a:latin typeface="Arial" charset="0"/>
                <a:ea typeface="ヒラギノ角ゴ Pro W3" charset="0"/>
              </a:rPr>
              <a:t>rd</a:t>
            </a:r>
            <a:r>
              <a:rPr lang="en-US" sz="1800" dirty="0">
                <a:latin typeface="Arial" charset="0"/>
                <a:ea typeface="ヒラギノ角ゴ Pro W3" charset="0"/>
              </a:rPr>
              <a:t> P</a:t>
            </a:r>
          </a:p>
          <a:p>
            <a:pPr lvl="1">
              <a:lnSpc>
                <a:spcPct val="90000"/>
              </a:lnSpc>
            </a:pPr>
            <a:r>
              <a:rPr lang="en-US" sz="1800" dirty="0">
                <a:latin typeface="Arial" charset="0"/>
                <a:ea typeface="ヒラギノ角ゴ Pro W3" charset="0"/>
              </a:rPr>
              <a:t>Since 2012, PCPD can assist with preparation of case, or providing legal aid (repaid from damages; no evidence this has been </a:t>
            </a:r>
            <a:r>
              <a:rPr lang="en-US" sz="1800" dirty="0" err="1">
                <a:latin typeface="Arial" charset="0"/>
                <a:ea typeface="ヒラギノ角ゴ Pro W3" charset="0"/>
              </a:rPr>
              <a:t>utilised</a:t>
            </a:r>
            <a:r>
              <a:rPr lang="en-US" sz="1800" dirty="0">
                <a:latin typeface="Arial" charset="0"/>
                <a:ea typeface="ヒラギノ角ゴ Pro W3" charset="0"/>
              </a:rPr>
              <a:t>.</a:t>
            </a:r>
            <a:endParaRPr lang="en-US" sz="1400" dirty="0">
              <a:latin typeface="Arial" charset="0"/>
              <a:ea typeface="ヒラギノ角ゴ Pro W3" charset="0"/>
            </a:endParaRPr>
          </a:p>
          <a:p>
            <a:pPr lvl="1">
              <a:lnSpc>
                <a:spcPct val="90000"/>
              </a:lnSpc>
            </a:pPr>
            <a:endParaRPr lang="en-US" sz="1800" dirty="0">
              <a:latin typeface="Arial" charset="0"/>
              <a:ea typeface="ヒラギノ角ゴ Pro W3" charset="0"/>
            </a:endParaRPr>
          </a:p>
          <a:p>
            <a:pPr lvl="1">
              <a:lnSpc>
                <a:spcPct val="90000"/>
              </a:lnSpc>
            </a:pPr>
            <a:endParaRPr lang="en-US" sz="1800" dirty="0">
              <a:latin typeface="Arial" charset="0"/>
              <a:ea typeface="ヒラギノ角ゴ Pro W3" charset="0"/>
            </a:endParaRPr>
          </a:p>
        </p:txBody>
      </p:sp>
    </p:spTree>
    <p:extLst>
      <p:ext uri="{BB962C8B-B14F-4D97-AF65-F5344CB8AC3E}">
        <p14:creationId xmlns:p14="http://schemas.microsoft.com/office/powerpoint/2010/main" val="3078580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Hong Kong – Enforcement (2)</a:t>
            </a:r>
          </a:p>
        </p:txBody>
      </p:sp>
      <p:sp>
        <p:nvSpPr>
          <p:cNvPr id="3" name="Content Placeholder 2"/>
          <p:cNvSpPr>
            <a:spLocks noGrp="1"/>
          </p:cNvSpPr>
          <p:nvPr>
            <p:ph idx="1"/>
          </p:nvPr>
        </p:nvSpPr>
        <p:spPr>
          <a:xfrm>
            <a:off x="457200" y="1600200"/>
            <a:ext cx="8229600" cy="4720261"/>
          </a:xfrm>
        </p:spPr>
        <p:txBody>
          <a:bodyPr>
            <a:noAutofit/>
          </a:bodyPr>
          <a:lstStyle/>
          <a:p>
            <a:pPr marL="0" indent="0">
              <a:lnSpc>
                <a:spcPct val="90000"/>
              </a:lnSpc>
              <a:buNone/>
            </a:pPr>
            <a:r>
              <a:rPr lang="en-US" sz="2000" i="1" dirty="0">
                <a:solidFill>
                  <a:srgbClr val="008000"/>
                </a:solidFill>
                <a:latin typeface="Arial" charset="0"/>
              </a:rPr>
              <a:t>2017 Update</a:t>
            </a:r>
            <a:r>
              <a:rPr lang="en-US" sz="2000" dirty="0">
                <a:solidFill>
                  <a:srgbClr val="008000"/>
                </a:solidFill>
                <a:latin typeface="Arial" charset="0"/>
              </a:rPr>
              <a:t> pp.11-12: apparent decline in enforcement &amp; transparency since 2014; </a:t>
            </a:r>
            <a:r>
              <a:rPr lang="en-US" sz="2000" i="1" dirty="0">
                <a:solidFill>
                  <a:srgbClr val="008000"/>
                </a:solidFill>
                <a:latin typeface="Arial" charset="0"/>
              </a:rPr>
              <a:t>2019 Update </a:t>
            </a:r>
            <a:r>
              <a:rPr lang="en-US" sz="2000" dirty="0">
                <a:solidFill>
                  <a:srgbClr val="008000"/>
                </a:solidFill>
                <a:latin typeface="Arial" charset="0"/>
              </a:rPr>
              <a:t>indicates return to transparency</a:t>
            </a:r>
          </a:p>
          <a:p>
            <a:pPr>
              <a:lnSpc>
                <a:spcPct val="90000"/>
              </a:lnSpc>
            </a:pPr>
            <a:r>
              <a:rPr lang="en-US" sz="2000" dirty="0">
                <a:latin typeface="Arial" charset="0"/>
              </a:rPr>
              <a:t>Transparency? – One of strongest features of HK law</a:t>
            </a:r>
          </a:p>
          <a:p>
            <a:pPr lvl="1">
              <a:lnSpc>
                <a:spcPct val="90000"/>
              </a:lnSpc>
            </a:pPr>
            <a:r>
              <a:rPr lang="en-US" sz="1600" dirty="0">
                <a:latin typeface="Arial" charset="0"/>
              </a:rPr>
              <a:t>Use of s48(2) Investigation Reports (‘name &amp; shame’) resumed; 5 in 2015-18; 5 in 2019-20.  </a:t>
            </a:r>
          </a:p>
          <a:p>
            <a:pPr lvl="1">
              <a:lnSpc>
                <a:spcPct val="90000"/>
              </a:lnSpc>
            </a:pPr>
            <a:r>
              <a:rPr lang="en-US" sz="1600" dirty="0">
                <a:latin typeface="Arial" charset="0"/>
              </a:rPr>
              <a:t>AAB appeal decision summaries resumed (to 2020); most in Chinese only.</a:t>
            </a:r>
          </a:p>
          <a:p>
            <a:pPr lvl="1">
              <a:lnSpc>
                <a:spcPct val="90000"/>
              </a:lnSpc>
            </a:pPr>
            <a:r>
              <a:rPr lang="en-US" sz="1600" dirty="0">
                <a:latin typeface="Arial" charset="0"/>
              </a:rPr>
              <a:t>Case Notes resumed and updated; around 15 p/a (to 2020).</a:t>
            </a:r>
          </a:p>
          <a:p>
            <a:pPr lvl="1">
              <a:lnSpc>
                <a:spcPct val="90000"/>
              </a:lnSpc>
            </a:pPr>
            <a:r>
              <a:rPr lang="en-US" sz="1600" dirty="0">
                <a:latin typeface="Arial" charset="0"/>
              </a:rPr>
              <a:t>Media statement on contentious issues were often Chinese-only, but during 2019 crisis in English as well.</a:t>
            </a:r>
          </a:p>
          <a:p>
            <a:pPr>
              <a:lnSpc>
                <a:spcPct val="90000"/>
              </a:lnSpc>
            </a:pPr>
            <a:r>
              <a:rPr lang="en-US" sz="2000" dirty="0">
                <a:latin typeface="Arial" charset="0"/>
              </a:rPr>
              <a:t>Enforcement?</a:t>
            </a:r>
          </a:p>
          <a:p>
            <a:pPr lvl="1">
              <a:lnSpc>
                <a:spcPct val="90000"/>
              </a:lnSpc>
            </a:pPr>
            <a:r>
              <a:rPr lang="en-US" sz="1600" dirty="0">
                <a:latin typeface="Arial" charset="0"/>
              </a:rPr>
              <a:t>Two August 2018 prosecutions of Hutchison Telecom for failure to observe direct marketing opt-out: HK$20K fine (A$4K)</a:t>
            </a:r>
          </a:p>
          <a:p>
            <a:pPr lvl="1">
              <a:lnSpc>
                <a:spcPct val="90000"/>
              </a:lnSpc>
            </a:pPr>
            <a:r>
              <a:rPr lang="en-US" sz="1600" dirty="0">
                <a:latin typeface="Arial" charset="0"/>
              </a:rPr>
              <a:t>Hundreds of current cases of ‘</a:t>
            </a:r>
            <a:r>
              <a:rPr lang="en-US" sz="1600" dirty="0" err="1">
                <a:latin typeface="Arial" charset="0"/>
              </a:rPr>
              <a:t>doxing</a:t>
            </a:r>
            <a:r>
              <a:rPr lang="en-US" sz="1600" dirty="0">
                <a:latin typeface="Arial" charset="0"/>
              </a:rPr>
              <a:t>’ of both police and protesters</a:t>
            </a:r>
          </a:p>
          <a:p>
            <a:pPr lvl="2">
              <a:lnSpc>
                <a:spcPct val="90000"/>
              </a:lnSpc>
            </a:pPr>
            <a:r>
              <a:rPr lang="en-US" sz="1600" dirty="0">
                <a:latin typeface="Arial" charset="0"/>
              </a:rPr>
              <a:t>PCPD has no power to order ‘take downs’ or obtain injunctions; </a:t>
            </a:r>
          </a:p>
          <a:p>
            <a:pPr lvl="2">
              <a:lnSpc>
                <a:spcPct val="90000"/>
              </a:lnSpc>
            </a:pPr>
            <a:r>
              <a:rPr lang="en-US" sz="1600" dirty="0">
                <a:latin typeface="Arial" charset="0"/>
              </a:rPr>
              <a:t>PCPD has referred 692 cases to Police for possible prosecution</a:t>
            </a:r>
          </a:p>
          <a:p>
            <a:pPr lvl="1">
              <a:lnSpc>
                <a:spcPct val="90000"/>
              </a:lnSpc>
            </a:pPr>
            <a:r>
              <a:rPr lang="en-US" sz="1600" dirty="0">
                <a:latin typeface="Arial" charset="0"/>
              </a:rPr>
              <a:t>Cathay Pacific data breach demonstrates weaknesses most clearly</a:t>
            </a:r>
          </a:p>
          <a:p>
            <a:pPr marL="0" indent="0">
              <a:lnSpc>
                <a:spcPct val="90000"/>
              </a:lnSpc>
              <a:buNone/>
            </a:pPr>
            <a:r>
              <a:rPr lang="en-US" sz="2000" i="1" dirty="0">
                <a:solidFill>
                  <a:srgbClr val="FF0000"/>
                </a:solidFill>
                <a:latin typeface="Arial" charset="0"/>
              </a:rPr>
              <a:t>Result:</a:t>
            </a:r>
            <a:r>
              <a:rPr lang="en-US" sz="2000" dirty="0">
                <a:latin typeface="Arial" charset="0"/>
              </a:rPr>
              <a:t> Transparency restored, but enforcement powers now obviously too limited; no longer one of Asia’s leading jurisdictions</a:t>
            </a:r>
          </a:p>
        </p:txBody>
      </p:sp>
    </p:spTree>
    <p:extLst>
      <p:ext uri="{BB962C8B-B14F-4D97-AF65-F5344CB8AC3E}">
        <p14:creationId xmlns:p14="http://schemas.microsoft.com/office/powerpoint/2010/main" val="148022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Hong Kong</a:t>
            </a:r>
            <a:br>
              <a:rPr lang="en-US" dirty="0"/>
            </a:br>
            <a:r>
              <a:rPr lang="en-US" dirty="0"/>
              <a:t>Minimal 2020 proposals (not enacted)</a:t>
            </a:r>
          </a:p>
        </p:txBody>
      </p:sp>
      <p:sp>
        <p:nvSpPr>
          <p:cNvPr id="3" name="Content Placeholder 2"/>
          <p:cNvSpPr>
            <a:spLocks noGrp="1"/>
          </p:cNvSpPr>
          <p:nvPr>
            <p:ph idx="1"/>
          </p:nvPr>
        </p:nvSpPr>
        <p:spPr/>
        <p:txBody>
          <a:bodyPr>
            <a:normAutofit fontScale="85000" lnSpcReduction="20000"/>
          </a:bodyPr>
          <a:lstStyle/>
          <a:p>
            <a:r>
              <a:rPr lang="en-AU" sz="2400" i="1" dirty="0"/>
              <a:t>PDPO Review Paper  (</a:t>
            </a:r>
            <a:r>
              <a:rPr lang="en-AU" sz="2400" dirty="0"/>
              <a:t>January 2020) proposed jointly by Constitutional &amp; Mainland Affairs Bureau and PCPD:</a:t>
            </a:r>
          </a:p>
          <a:p>
            <a:pPr marL="514350" lvl="0" indent="-514350">
              <a:buFont typeface="+mj-lt"/>
              <a:buAutoNum type="arabicPeriod"/>
            </a:pPr>
            <a:r>
              <a:rPr lang="en-AU" sz="2200" i="1" dirty="0"/>
              <a:t>Mandatory data breach notification </a:t>
            </a:r>
            <a:r>
              <a:rPr lang="en-AU" sz="2200" dirty="0"/>
              <a:t>mechanism, to PCPD only </a:t>
            </a:r>
          </a:p>
          <a:p>
            <a:pPr marL="914400" lvl="1" indent="-514350"/>
            <a:r>
              <a:rPr lang="en-AU" sz="1800" dirty="0"/>
              <a:t>Now the international norm; HK proposal is minimal (within 5 days)</a:t>
            </a:r>
          </a:p>
          <a:p>
            <a:pPr marL="514350" indent="-514350">
              <a:buFont typeface="+mj-lt"/>
              <a:buAutoNum type="arabicPeriod"/>
            </a:pPr>
            <a:r>
              <a:rPr lang="en-AU" sz="2200" i="1" dirty="0"/>
              <a:t>Breaches alone could now result in penalties </a:t>
            </a:r>
            <a:r>
              <a:rPr lang="en-AU" sz="2200" dirty="0"/>
              <a:t>– reversing prior flaw</a:t>
            </a:r>
          </a:p>
          <a:p>
            <a:pPr marL="914400" lvl="1" indent="-514350"/>
            <a:r>
              <a:rPr lang="en-AU" sz="1800" dirty="0"/>
              <a:t>Higher level of fines, able to imposed simply for breach of DPPS</a:t>
            </a:r>
          </a:p>
          <a:p>
            <a:pPr marL="514350" lvl="0" indent="-514350">
              <a:buFont typeface="+mj-lt"/>
              <a:buAutoNum type="arabicPeriod"/>
            </a:pPr>
            <a:r>
              <a:rPr lang="en-AU" sz="2200" dirty="0"/>
              <a:t>Data </a:t>
            </a:r>
            <a:r>
              <a:rPr lang="en-AU" sz="2200" i="1" dirty="0"/>
              <a:t>retention</a:t>
            </a:r>
            <a:r>
              <a:rPr lang="en-AU" sz="2200" dirty="0"/>
              <a:t> (deletion) policy required of all data users</a:t>
            </a:r>
          </a:p>
          <a:p>
            <a:pPr marL="914400" lvl="1" indent="-514350"/>
            <a:r>
              <a:rPr lang="en-AU" sz="1800" dirty="0"/>
              <a:t>But no mandatory limit; data users  (controllers) will still choose</a:t>
            </a:r>
          </a:p>
          <a:p>
            <a:pPr marL="514350" lvl="0" indent="-514350">
              <a:buFont typeface="+mj-lt"/>
              <a:buAutoNum type="arabicPeriod"/>
            </a:pPr>
            <a:r>
              <a:rPr lang="en-AU" sz="2200" dirty="0"/>
              <a:t>Ordinance to apply directly to </a:t>
            </a:r>
            <a:r>
              <a:rPr lang="en-AU" sz="2200" i="1" dirty="0"/>
              <a:t>data processors</a:t>
            </a:r>
            <a:r>
              <a:rPr lang="en-AU" sz="2200" dirty="0"/>
              <a:t> (not only controllers)</a:t>
            </a:r>
          </a:p>
          <a:p>
            <a:pPr marL="514350" lvl="0" indent="-514350">
              <a:buFont typeface="+mj-lt"/>
              <a:buAutoNum type="arabicPeriod"/>
            </a:pPr>
            <a:r>
              <a:rPr lang="en-AU" sz="2200" dirty="0"/>
              <a:t>Expanded definition of personal data: </a:t>
            </a:r>
            <a:r>
              <a:rPr lang="en-AU" sz="2200" i="1" dirty="0"/>
              <a:t>‘identifiable’ </a:t>
            </a:r>
            <a:r>
              <a:rPr lang="en-AU" sz="2200" dirty="0"/>
              <a:t>not just ‘identified</a:t>
            </a:r>
          </a:p>
          <a:p>
            <a:pPr marL="0" lvl="0" indent="0">
              <a:buNone/>
            </a:pPr>
            <a:r>
              <a:rPr lang="en-AU" sz="2200" i="1" dirty="0">
                <a:solidFill>
                  <a:schemeClr val="accent2"/>
                </a:solidFill>
              </a:rPr>
              <a:t>These are the most minimal (‘pre-GDPR’) data privacy reforms imaginable</a:t>
            </a:r>
          </a:p>
          <a:p>
            <a:r>
              <a:rPr lang="en-US" sz="2400" dirty="0"/>
              <a:t>Other proposed changes</a:t>
            </a:r>
          </a:p>
          <a:p>
            <a:pPr lvl="1"/>
            <a:r>
              <a:rPr lang="en-US" sz="2000" dirty="0"/>
              <a:t>Electoral roll to be closed to those other than registered media, political parties and candidates (criticism: need to detect fraud)</a:t>
            </a:r>
          </a:p>
          <a:p>
            <a:pPr lvl="1"/>
            <a:r>
              <a:rPr lang="en-US" sz="2000" dirty="0"/>
              <a:t>Companies register is no longer to disclose Directors’ ID numbers (criticism: needed to disambiguate names), or addresses</a:t>
            </a:r>
            <a:endParaRPr lang="en-AU" sz="2200" i="1" dirty="0">
              <a:solidFill>
                <a:schemeClr val="accent2"/>
              </a:solidFill>
            </a:endParaRPr>
          </a:p>
          <a:p>
            <a:endParaRPr lang="en-US" dirty="0"/>
          </a:p>
        </p:txBody>
      </p:sp>
    </p:spTree>
    <p:extLst>
      <p:ext uri="{BB962C8B-B14F-4D97-AF65-F5344CB8AC3E}">
        <p14:creationId xmlns:p14="http://schemas.microsoft.com/office/powerpoint/2010/main" val="1894021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Hong Kong</a:t>
            </a:r>
            <a:br>
              <a:rPr lang="en-US" dirty="0"/>
            </a:br>
            <a:r>
              <a:rPr lang="en-US" dirty="0"/>
              <a:t>2021 </a:t>
            </a:r>
            <a:r>
              <a:rPr lang="en-US" dirty="0" err="1"/>
              <a:t>doxxing</a:t>
            </a:r>
            <a:r>
              <a:rPr lang="en-US" dirty="0"/>
              <a:t> law enacted instead</a:t>
            </a:r>
          </a:p>
        </p:txBody>
      </p:sp>
      <p:sp>
        <p:nvSpPr>
          <p:cNvPr id="3" name="Content Placeholder 2"/>
          <p:cNvSpPr>
            <a:spLocks noGrp="1"/>
          </p:cNvSpPr>
          <p:nvPr>
            <p:ph idx="1"/>
          </p:nvPr>
        </p:nvSpPr>
        <p:spPr>
          <a:xfrm>
            <a:off x="457200" y="1600200"/>
            <a:ext cx="8229600" cy="4846899"/>
          </a:xfrm>
        </p:spPr>
        <p:txBody>
          <a:bodyPr>
            <a:noAutofit/>
          </a:bodyPr>
          <a:lstStyle/>
          <a:p>
            <a:r>
              <a:rPr lang="en-US" sz="2400" dirty="0"/>
              <a:t>Anti-</a:t>
            </a:r>
            <a:r>
              <a:rPr lang="en-US" sz="2400" dirty="0" err="1"/>
              <a:t>doxxing</a:t>
            </a:r>
            <a:r>
              <a:rPr lang="en-US" sz="2400" dirty="0"/>
              <a:t> PDPO Amendments (in force October 2021)</a:t>
            </a:r>
          </a:p>
          <a:p>
            <a:r>
              <a:rPr lang="en-US" sz="2200" dirty="0" err="1"/>
              <a:t>Doxxing</a:t>
            </a:r>
            <a:r>
              <a:rPr lang="en-US" sz="2200" dirty="0"/>
              <a:t> = Disclosure of any personal data under PDPO with intent to threaten, intimidate, harass or harm a person or their family (including if reckless)</a:t>
            </a:r>
          </a:p>
          <a:p>
            <a:pPr lvl="1"/>
            <a:r>
              <a:rPr lang="en-US" sz="1800" dirty="0"/>
              <a:t>Criticisms: Breadth of definition; no public interest or journalism </a:t>
            </a:r>
            <a:r>
              <a:rPr lang="en-US" sz="1800" dirty="0" err="1"/>
              <a:t>defences</a:t>
            </a:r>
            <a:endParaRPr lang="en-US" sz="1800" dirty="0"/>
          </a:p>
          <a:p>
            <a:r>
              <a:rPr lang="en-US" sz="2200" dirty="0"/>
              <a:t>Criminal offence in s64 PDPO now two anti-</a:t>
            </a:r>
            <a:r>
              <a:rPr lang="en-US" sz="2200" dirty="0" err="1"/>
              <a:t>doxxing</a:t>
            </a:r>
            <a:r>
              <a:rPr lang="en-US" sz="2200" dirty="0"/>
              <a:t> offences:</a:t>
            </a:r>
          </a:p>
          <a:p>
            <a:pPr lvl="1"/>
            <a:r>
              <a:rPr lang="en-US" sz="1800" dirty="0"/>
              <a:t>PCPD can initiate prosecutions (very unusual) for ‘1</a:t>
            </a:r>
            <a:r>
              <a:rPr lang="en-US" sz="1800" baseline="30000" dirty="0"/>
              <a:t>st</a:t>
            </a:r>
            <a:r>
              <a:rPr lang="en-US" sz="1800" dirty="0"/>
              <a:t> tier’ summary offences (Magistrate) ; can result in up to 2 years jail, or fine of HK$100,000; No need to prove actual harm</a:t>
            </a:r>
          </a:p>
          <a:p>
            <a:pPr lvl="1"/>
            <a:r>
              <a:rPr lang="en-US" sz="1800" dirty="0"/>
              <a:t>contrast with continuing inability of PCPD to fine for data breaches </a:t>
            </a:r>
            <a:r>
              <a:rPr lang="en-US" sz="1800" dirty="0" err="1"/>
              <a:t>etc</a:t>
            </a:r>
            <a:endParaRPr lang="en-US" sz="1800" dirty="0"/>
          </a:p>
          <a:p>
            <a:pPr lvl="1"/>
            <a:r>
              <a:rPr lang="en-US" sz="1800" dirty="0"/>
              <a:t>2</a:t>
            </a:r>
            <a:r>
              <a:rPr lang="en-US" sz="1800" baseline="30000" dirty="0"/>
              <a:t>nd</a:t>
            </a:r>
            <a:r>
              <a:rPr lang="en-US" sz="1800" dirty="0"/>
              <a:t> tier indictable offences (High Court) require proof of actual harm; fine of HK$1M or 5 years imprisonment</a:t>
            </a:r>
          </a:p>
          <a:p>
            <a:r>
              <a:rPr lang="en-US" sz="2200" dirty="0"/>
              <a:t>PCPD also to be given broad powers to order ‘take downs’ of </a:t>
            </a:r>
            <a:r>
              <a:rPr lang="en-US" sz="2200" dirty="0" err="1"/>
              <a:t>doxxing</a:t>
            </a:r>
            <a:r>
              <a:rPr lang="en-US" sz="2200" dirty="0"/>
              <a:t> content, by notice to ISPs whether in HK or overseas</a:t>
            </a:r>
          </a:p>
        </p:txBody>
      </p:sp>
    </p:spTree>
    <p:extLst>
      <p:ext uri="{BB962C8B-B14F-4D97-AF65-F5344CB8AC3E}">
        <p14:creationId xmlns:p14="http://schemas.microsoft.com/office/powerpoint/2010/main" val="399556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2719318" y="5861050"/>
            <a:ext cx="63039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dirty="0">
                <a:solidFill>
                  <a:srgbClr val="008000"/>
                </a:solidFill>
              </a:rPr>
              <a:t>[ADPL </a:t>
            </a:r>
            <a:r>
              <a:rPr lang="en-US" dirty="0" err="1">
                <a:solidFill>
                  <a:srgbClr val="008000"/>
                </a:solidFill>
              </a:rPr>
              <a:t>Ch</a:t>
            </a:r>
            <a:r>
              <a:rPr lang="en-US" dirty="0">
                <a:solidFill>
                  <a:srgbClr val="008000"/>
                </a:solidFill>
              </a:rPr>
              <a:t> 8 ‘Japan – The Illusion of Protection’]</a:t>
            </a:r>
            <a:endParaRPr lang="en-US" sz="2800" dirty="0">
              <a:solidFill>
                <a:srgbClr val="008000"/>
              </a:solidFill>
            </a:endParaRPr>
          </a:p>
          <a:p>
            <a:endParaRPr lang="en-US" dirty="0"/>
          </a:p>
        </p:txBody>
      </p:sp>
      <p:sp>
        <p:nvSpPr>
          <p:cNvPr id="3" name="Title 2"/>
          <p:cNvSpPr>
            <a:spLocks noGrp="1"/>
          </p:cNvSpPr>
          <p:nvPr>
            <p:ph type="title"/>
          </p:nvPr>
        </p:nvSpPr>
        <p:spPr>
          <a:xfrm>
            <a:off x="457200" y="274638"/>
            <a:ext cx="7836452" cy="619884"/>
          </a:xfrm>
        </p:spPr>
        <p:txBody>
          <a:bodyPr>
            <a:normAutofit fontScale="90000"/>
          </a:bodyPr>
          <a:lstStyle/>
          <a:p>
            <a:pPr algn="l"/>
            <a:r>
              <a:rPr lang="en-US" dirty="0">
                <a:latin typeface="Arial Black"/>
                <a:cs typeface="Arial Black"/>
              </a:rPr>
              <a:t>Japan</a:t>
            </a:r>
          </a:p>
        </p:txBody>
      </p:sp>
      <p:pic>
        <p:nvPicPr>
          <p:cNvPr id="5" name="Content Placeholder 4" descr="Japan.jpg"/>
          <p:cNvPicPr>
            <a:picLocks noGrp="1" noChangeAspect="1"/>
          </p:cNvPicPr>
          <p:nvPr>
            <p:ph idx="1"/>
          </p:nvPr>
        </p:nvPicPr>
        <p:blipFill>
          <a:blip r:embed="rId2">
            <a:extLst>
              <a:ext uri="{28A0092B-C50C-407E-A947-70E740481C1C}">
                <a14:useLocalDpi xmlns:a14="http://schemas.microsoft.com/office/drawing/2010/main" val="0"/>
              </a:ext>
            </a:extLst>
          </a:blip>
          <a:srcRect t="9799" b="9799"/>
          <a:stretch>
            <a:fillRect/>
          </a:stretch>
        </p:blipFill>
        <p:spPr>
          <a:xfrm>
            <a:off x="578678" y="1147416"/>
            <a:ext cx="8229600" cy="4525963"/>
          </a:xfrm>
        </p:spPr>
      </p:pic>
    </p:spTree>
    <p:extLst>
      <p:ext uri="{BB962C8B-B14F-4D97-AF65-F5344CB8AC3E}">
        <p14:creationId xmlns:p14="http://schemas.microsoft.com/office/powerpoint/2010/main" val="2548798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92D3CBEB-3909-1349-B523-1BF3590BFF47}" type="slidenum">
              <a:rPr lang="en-US" sz="1400"/>
              <a:pPr/>
              <a:t>46</a:t>
            </a:fld>
            <a:endParaRPr lang="en-US" sz="1400"/>
          </a:p>
        </p:txBody>
      </p:sp>
      <p:sp>
        <p:nvSpPr>
          <p:cNvPr id="57348" name="Rectangle 4"/>
          <p:cNvSpPr>
            <a:spLocks noChangeArrowheads="1"/>
          </p:cNvSpPr>
          <p:nvPr/>
        </p:nvSpPr>
        <p:spPr bwMode="auto">
          <a:xfrm>
            <a:off x="8515350" y="57864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sp>
        <p:nvSpPr>
          <p:cNvPr id="98307" name="Rectangle 5"/>
          <p:cNvSpPr>
            <a:spLocks noGrp="1" noChangeArrowheads="1"/>
          </p:cNvSpPr>
          <p:nvPr>
            <p:ph type="title"/>
          </p:nvPr>
        </p:nvSpPr>
        <p:spPr/>
        <p:txBody>
          <a:bodyPr/>
          <a:lstStyle/>
          <a:p>
            <a:r>
              <a:rPr lang="en-US" b="1">
                <a:latin typeface="Arial" charset="0"/>
              </a:rPr>
              <a:t>Japan</a:t>
            </a:r>
            <a:endParaRPr lang="en-US">
              <a:latin typeface="Arial" charset="0"/>
            </a:endParaRPr>
          </a:p>
        </p:txBody>
      </p:sp>
      <p:sp>
        <p:nvSpPr>
          <p:cNvPr id="57350" name="Rectangle 6"/>
          <p:cNvSpPr>
            <a:spLocks noGrp="1" noChangeArrowheads="1"/>
          </p:cNvSpPr>
          <p:nvPr>
            <p:ph type="body" idx="1"/>
          </p:nvPr>
        </p:nvSpPr>
        <p:spPr/>
        <p:txBody>
          <a:bodyPr>
            <a:normAutofit fontScale="85000" lnSpcReduction="20000"/>
          </a:bodyPr>
          <a:lstStyle/>
          <a:p>
            <a:pPr>
              <a:lnSpc>
                <a:spcPct val="90000"/>
              </a:lnSpc>
              <a:defRPr/>
            </a:pPr>
            <a:r>
              <a:rPr lang="en-US" sz="2600" dirty="0"/>
              <a:t>Privacy rights outside the data privacy Act</a:t>
            </a:r>
          </a:p>
          <a:p>
            <a:pPr lvl="1">
              <a:lnSpc>
                <a:spcPct val="90000"/>
              </a:lnSpc>
              <a:defRPr/>
            </a:pPr>
            <a:r>
              <a:rPr lang="en-US" sz="1900" dirty="0"/>
              <a:t>Implied constitutional protection of privacy under A 13; never yet breached!</a:t>
            </a:r>
          </a:p>
          <a:p>
            <a:pPr lvl="1">
              <a:lnSpc>
                <a:spcPct val="90000"/>
              </a:lnSpc>
              <a:defRPr/>
            </a:pPr>
            <a:r>
              <a:rPr lang="en-US" sz="1900" dirty="0">
                <a:ea typeface="ヒラギノ角ゴ Pro W3" charset="0"/>
              </a:rPr>
              <a:t>Civil Code: some negligent disclosure and ‘right to forget’ cases</a:t>
            </a:r>
            <a:endParaRPr lang="en-US" sz="1900" dirty="0"/>
          </a:p>
          <a:p>
            <a:pPr>
              <a:lnSpc>
                <a:spcPct val="90000"/>
              </a:lnSpc>
              <a:defRPr/>
            </a:pPr>
            <a:r>
              <a:rPr lang="en-US" sz="2400" dirty="0">
                <a:latin typeface="+mj-lt"/>
              </a:rPr>
              <a:t>Complexity of the main legislative structure (2003-)</a:t>
            </a:r>
            <a:endParaRPr lang="en-US" sz="2400" i="1" dirty="0">
              <a:latin typeface="+mj-lt"/>
            </a:endParaRPr>
          </a:p>
          <a:p>
            <a:pPr lvl="1">
              <a:lnSpc>
                <a:spcPct val="90000"/>
              </a:lnSpc>
              <a:defRPr/>
            </a:pPr>
            <a:r>
              <a:rPr lang="en-US" sz="2000" i="1" dirty="0">
                <a:latin typeface="+mj-lt"/>
                <a:ea typeface="ヒラギノ角ゴ Pro W3" charset="0"/>
              </a:rPr>
              <a:t>Protection of Personal Information </a:t>
            </a:r>
            <a:r>
              <a:rPr lang="en-US" sz="2000" i="1" dirty="0">
                <a:ea typeface="ヒラギノ角ゴ Pro W3" charset="0"/>
              </a:rPr>
              <a:t>Act </a:t>
            </a:r>
            <a:r>
              <a:rPr lang="en-US" sz="2000" i="1" dirty="0">
                <a:latin typeface="+mj-lt"/>
                <a:ea typeface="ヒラギノ角ゴ Pro W3" charset="0"/>
              </a:rPr>
              <a:t>2003</a:t>
            </a:r>
            <a:r>
              <a:rPr lang="en-US" sz="2000" dirty="0">
                <a:latin typeface="+mj-lt"/>
                <a:ea typeface="ヒラギノ角ゴ Pro W3" charset="0"/>
              </a:rPr>
              <a:t> (PPIA) covers both private sector (principles and enforcement) &amp; public sector (principles only) </a:t>
            </a:r>
          </a:p>
          <a:p>
            <a:pPr lvl="2">
              <a:lnSpc>
                <a:spcPct val="90000"/>
              </a:lnSpc>
              <a:defRPr/>
            </a:pPr>
            <a:r>
              <a:rPr lang="en-US" sz="1800" dirty="0">
                <a:ea typeface="ヒラギノ角ゴ Pro W3" charset="0"/>
              </a:rPr>
              <a:t>4 other Acts cover enforcement in the public sector </a:t>
            </a:r>
            <a:r>
              <a:rPr lang="en-US" sz="1800" dirty="0" err="1">
                <a:ea typeface="ヒラギノ角ゴ Pro W3" charset="0"/>
              </a:rPr>
              <a:t>etc</a:t>
            </a:r>
            <a:endParaRPr lang="en-US" sz="1800" dirty="0">
              <a:ea typeface="ヒラギノ角ゴ Pro W3" charset="0"/>
            </a:endParaRPr>
          </a:p>
          <a:p>
            <a:pPr lvl="1">
              <a:lnSpc>
                <a:spcPct val="90000"/>
              </a:lnSpc>
              <a:defRPr/>
            </a:pPr>
            <a:r>
              <a:rPr lang="en-US" sz="2000" dirty="0">
                <a:latin typeface="+mj-lt"/>
                <a:ea typeface="ヒラギノ角ゴ Pro W3" charset="0"/>
              </a:rPr>
              <a:t> </a:t>
            </a:r>
            <a:r>
              <a:rPr lang="ja-JP" altLang="en-US" sz="2000" i="1" dirty="0">
                <a:latin typeface="+mj-lt"/>
                <a:ea typeface="ヒラギノ角ゴ Pro W3" charset="0"/>
              </a:rPr>
              <a:t>‘</a:t>
            </a:r>
            <a:r>
              <a:rPr lang="en-US" sz="2000" i="1" dirty="0">
                <a:latin typeface="+mj-lt"/>
                <a:ea typeface="ヒラギノ角ゴ Pro W3" charset="0"/>
              </a:rPr>
              <a:t>Basic Policy</a:t>
            </a:r>
            <a:r>
              <a:rPr lang="ja-JP" altLang="en-US" sz="2000" i="1" dirty="0">
                <a:latin typeface="+mj-lt"/>
                <a:ea typeface="ヒラギノ角ゴ Pro W3" charset="0"/>
              </a:rPr>
              <a:t>’</a:t>
            </a:r>
            <a:r>
              <a:rPr lang="en-US" sz="2000" dirty="0">
                <a:latin typeface="+mj-lt"/>
                <a:ea typeface="ヒラギノ角ゴ Pro W3" charset="0"/>
              </a:rPr>
              <a:t> and </a:t>
            </a:r>
            <a:r>
              <a:rPr lang="en-US" sz="2000" i="1" dirty="0">
                <a:latin typeface="+mj-lt"/>
                <a:ea typeface="ヒラギノ角ゴ Pro W3" charset="0"/>
              </a:rPr>
              <a:t>Cabinet Order</a:t>
            </a:r>
            <a:r>
              <a:rPr lang="en-US" sz="2000" dirty="0">
                <a:latin typeface="+mj-lt"/>
                <a:ea typeface="ヒラギノ角ゴ Pro W3" charset="0"/>
              </a:rPr>
              <a:t> on enforcement - relevant to all</a:t>
            </a:r>
          </a:p>
          <a:p>
            <a:pPr lvl="1">
              <a:lnSpc>
                <a:spcPct val="90000"/>
              </a:lnSpc>
              <a:defRPr/>
            </a:pPr>
            <a:r>
              <a:rPr lang="en-US" sz="2000" dirty="0">
                <a:latin typeface="+mj-lt"/>
                <a:ea typeface="ヒラギノ角ゴ Pro W3" charset="0"/>
              </a:rPr>
              <a:t>38 (non-binding) </a:t>
            </a:r>
            <a:r>
              <a:rPr lang="en-US" sz="2000" i="1" dirty="0">
                <a:latin typeface="+mj-lt"/>
                <a:ea typeface="ヒラギノ角ゴ Pro W3" charset="0"/>
              </a:rPr>
              <a:t>Guidelines</a:t>
            </a:r>
            <a:r>
              <a:rPr lang="en-US" sz="2000" dirty="0">
                <a:latin typeface="+mj-lt"/>
                <a:ea typeface="ヒラギノ角ゴ Pro W3" charset="0"/>
              </a:rPr>
              <a:t> for the private sector(s) set by each Ministry </a:t>
            </a:r>
          </a:p>
          <a:p>
            <a:pPr lvl="1">
              <a:lnSpc>
                <a:spcPct val="90000"/>
              </a:lnSpc>
              <a:defRPr/>
            </a:pPr>
            <a:r>
              <a:rPr lang="en-US" sz="2000" dirty="0">
                <a:latin typeface="+mj-lt"/>
                <a:ea typeface="ヒラギノ角ゴ Pro W3" charset="0"/>
              </a:rPr>
              <a:t>1799 municipal </a:t>
            </a:r>
            <a:r>
              <a:rPr lang="en-US" sz="2000" i="1" dirty="0">
                <a:latin typeface="+mj-lt"/>
                <a:ea typeface="ヒラギノ角ゴ Pro W3" charset="0"/>
              </a:rPr>
              <a:t>Ordinances</a:t>
            </a:r>
            <a:r>
              <a:rPr lang="en-US" sz="2000" dirty="0">
                <a:latin typeface="+mj-lt"/>
                <a:ea typeface="ヒラギノ角ゴ Pro W3" charset="0"/>
              </a:rPr>
              <a:t> on data protection</a:t>
            </a:r>
          </a:p>
          <a:p>
            <a:pPr>
              <a:lnSpc>
                <a:spcPct val="90000"/>
              </a:lnSpc>
              <a:defRPr/>
            </a:pPr>
            <a:r>
              <a:rPr lang="en-US" sz="2400" dirty="0"/>
              <a:t>2015 PPIA Amendments – see 2017 Update</a:t>
            </a:r>
            <a:endParaRPr lang="en-US" sz="2400" i="1" dirty="0"/>
          </a:p>
          <a:p>
            <a:pPr lvl="1">
              <a:lnSpc>
                <a:spcPct val="90000"/>
              </a:lnSpc>
              <a:defRPr/>
            </a:pPr>
            <a:r>
              <a:rPr lang="en-US" sz="1900" dirty="0"/>
              <a:t>Major changes, closer to international standards</a:t>
            </a:r>
          </a:p>
          <a:p>
            <a:pPr lvl="1">
              <a:lnSpc>
                <a:spcPct val="90000"/>
              </a:lnSpc>
              <a:defRPr/>
            </a:pPr>
            <a:r>
              <a:rPr lang="en-US" sz="2000" dirty="0"/>
              <a:t>Created a DPA (PIPC) for 1</a:t>
            </a:r>
            <a:r>
              <a:rPr lang="en-US" sz="2000" baseline="30000" dirty="0"/>
              <a:t>st</a:t>
            </a:r>
            <a:r>
              <a:rPr lang="en-US" sz="2000" dirty="0"/>
              <a:t> time, with independent status</a:t>
            </a:r>
          </a:p>
          <a:p>
            <a:pPr lvl="1">
              <a:lnSpc>
                <a:spcPct val="90000"/>
              </a:lnSpc>
              <a:defRPr/>
            </a:pPr>
            <a:r>
              <a:rPr lang="en-US" sz="2000" dirty="0"/>
              <a:t>In effect since May 2017: what evidence of effects?</a:t>
            </a:r>
          </a:p>
          <a:p>
            <a:pPr>
              <a:lnSpc>
                <a:spcPct val="90000"/>
              </a:lnSpc>
              <a:defRPr/>
            </a:pPr>
            <a:r>
              <a:rPr lang="en-US" sz="2400" dirty="0"/>
              <a:t>Japan’s 2019 positive EU adequacy finding  – 1</a:t>
            </a:r>
            <a:r>
              <a:rPr lang="en-US" sz="2400" baseline="30000" dirty="0"/>
              <a:t>st</a:t>
            </a:r>
            <a:r>
              <a:rPr lang="en-US" sz="2400" dirty="0"/>
              <a:t> such GDPR finding</a:t>
            </a:r>
          </a:p>
          <a:p>
            <a:pPr lvl="1">
              <a:lnSpc>
                <a:spcPct val="90000"/>
              </a:lnSpc>
              <a:defRPr/>
            </a:pPr>
            <a:r>
              <a:rPr lang="en-US" sz="2000" dirty="0"/>
              <a:t>Review required by EU Comm in 2021 – did not find  any reason to reverse</a:t>
            </a:r>
          </a:p>
          <a:p>
            <a:pPr>
              <a:lnSpc>
                <a:spcPct val="90000"/>
              </a:lnSpc>
              <a:defRPr/>
            </a:pPr>
            <a:r>
              <a:rPr lang="en-US" sz="2400" dirty="0"/>
              <a:t>2020 &amp; 2021 PPIA Amendments </a:t>
            </a:r>
            <a:r>
              <a:rPr lang="mr-IN" sz="2400" dirty="0"/>
              <a:t>–</a:t>
            </a:r>
            <a:r>
              <a:rPr lang="en-US" sz="2400" dirty="0"/>
              <a:t> brings Japan closer to EU GDPR</a:t>
            </a:r>
          </a:p>
        </p:txBody>
      </p:sp>
      <p:pic>
        <p:nvPicPr>
          <p:cNvPr id="98309" name="Picture 9" descr=" japan.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85800"/>
            <a:ext cx="457200" cy="34290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78138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3F2DEE7-57E8-8848-8DE0-F1B7D9B150CF}" type="slidenum">
              <a:rPr lang="en-US" sz="1400"/>
              <a:pPr/>
              <a:t>47</a:t>
            </a:fld>
            <a:endParaRPr lang="en-US" sz="1400"/>
          </a:p>
        </p:txBody>
      </p:sp>
      <p:sp>
        <p:nvSpPr>
          <p:cNvPr id="99330" name="Rectangle 4"/>
          <p:cNvSpPr>
            <a:spLocks noGrp="1" noChangeArrowheads="1"/>
          </p:cNvSpPr>
          <p:nvPr>
            <p:ph type="title"/>
          </p:nvPr>
        </p:nvSpPr>
        <p:spPr/>
        <p:txBody>
          <a:bodyPr>
            <a:normAutofit fontScale="90000"/>
          </a:bodyPr>
          <a:lstStyle/>
          <a:p>
            <a:r>
              <a:rPr lang="en-US" dirty="0">
                <a:latin typeface="Arial" charset="0"/>
              </a:rPr>
              <a:t>Japan – Privacy Principles </a:t>
            </a:r>
            <a:br>
              <a:rPr lang="en-US" dirty="0">
                <a:latin typeface="Arial" charset="0"/>
              </a:rPr>
            </a:br>
            <a:r>
              <a:rPr lang="en-US" sz="4000" dirty="0">
                <a:latin typeface="Arial" charset="0"/>
              </a:rPr>
              <a:t>(2015 reforms, post-2017 application)</a:t>
            </a:r>
            <a:endParaRPr lang="en-US" dirty="0">
              <a:latin typeface="Arial" charset="0"/>
            </a:endParaRPr>
          </a:p>
        </p:txBody>
      </p:sp>
      <p:sp>
        <p:nvSpPr>
          <p:cNvPr id="66563" name="Rectangle 5"/>
          <p:cNvSpPr>
            <a:spLocks noGrp="1" noChangeArrowheads="1"/>
          </p:cNvSpPr>
          <p:nvPr>
            <p:ph type="body" idx="1"/>
          </p:nvPr>
        </p:nvSpPr>
        <p:spPr>
          <a:xfrm>
            <a:off x="685800" y="1447800"/>
            <a:ext cx="7847013" cy="4860925"/>
          </a:xfrm>
        </p:spPr>
        <p:txBody>
          <a:bodyPr>
            <a:normAutofit fontScale="92500" lnSpcReduction="20000"/>
          </a:bodyPr>
          <a:lstStyle/>
          <a:p>
            <a:pPr marL="0" indent="0">
              <a:lnSpc>
                <a:spcPct val="90000"/>
              </a:lnSpc>
              <a:buNone/>
              <a:defRPr/>
            </a:pPr>
            <a:r>
              <a:rPr lang="en-US" sz="2400" i="1" dirty="0">
                <a:solidFill>
                  <a:srgbClr val="008000"/>
                </a:solidFill>
                <a:latin typeface="+mj-lt"/>
              </a:rPr>
              <a:t>2019 up</a:t>
            </a:r>
            <a:r>
              <a:rPr lang="en-US" sz="2200" i="1" dirty="0">
                <a:solidFill>
                  <a:srgbClr val="008000"/>
                </a:solidFill>
                <a:latin typeface="+mj-lt"/>
              </a:rPr>
              <a:t>dat</a:t>
            </a:r>
            <a:r>
              <a:rPr lang="en-US" sz="2400" i="1" dirty="0">
                <a:solidFill>
                  <a:srgbClr val="008000"/>
                </a:solidFill>
                <a:latin typeface="+mj-lt"/>
              </a:rPr>
              <a:t>e</a:t>
            </a:r>
          </a:p>
          <a:p>
            <a:pPr>
              <a:lnSpc>
                <a:spcPct val="90000"/>
              </a:lnSpc>
              <a:defRPr/>
            </a:pPr>
            <a:r>
              <a:rPr lang="en-US" sz="2400" b="1" dirty="0">
                <a:latin typeface="+mj-lt"/>
              </a:rPr>
              <a:t>Access and correction </a:t>
            </a:r>
            <a:r>
              <a:rPr lang="en-US" sz="2400" dirty="0">
                <a:latin typeface="+mj-lt"/>
              </a:rPr>
              <a:t>rights are now explicit</a:t>
            </a:r>
          </a:p>
          <a:p>
            <a:pPr>
              <a:lnSpc>
                <a:spcPct val="90000"/>
              </a:lnSpc>
              <a:defRPr/>
            </a:pPr>
            <a:r>
              <a:rPr lang="en-US" sz="2400" b="1" dirty="0">
                <a:latin typeface="+mj-lt"/>
              </a:rPr>
              <a:t>Deletion</a:t>
            </a:r>
            <a:r>
              <a:rPr lang="en-US" sz="2400" dirty="0">
                <a:latin typeface="+mj-lt"/>
              </a:rPr>
              <a:t> requirement for the first time</a:t>
            </a:r>
          </a:p>
          <a:p>
            <a:pPr>
              <a:lnSpc>
                <a:spcPct val="90000"/>
              </a:lnSpc>
              <a:defRPr/>
            </a:pPr>
            <a:r>
              <a:rPr lang="en-US" sz="2400" b="1" dirty="0">
                <a:latin typeface="+mj-lt"/>
              </a:rPr>
              <a:t>Disclosure</a:t>
            </a:r>
            <a:r>
              <a:rPr lang="en-US" sz="2400" dirty="0">
                <a:latin typeface="+mj-lt"/>
              </a:rPr>
              <a:t> limitation is </a:t>
            </a:r>
            <a:r>
              <a:rPr lang="en-US" sz="2400" b="1" dirty="0">
                <a:latin typeface="+mj-lt"/>
              </a:rPr>
              <a:t>undermined</a:t>
            </a:r>
            <a:r>
              <a:rPr lang="en-US" sz="2400" dirty="0">
                <a:latin typeface="+mj-lt"/>
              </a:rPr>
              <a:t> by ability to merely publish on a website (non-identified) details of intended disclosures and invite opt-outs (A 23(2)); </a:t>
            </a:r>
          </a:p>
          <a:p>
            <a:pPr lvl="1">
              <a:lnSpc>
                <a:spcPct val="90000"/>
              </a:lnSpc>
              <a:defRPr/>
            </a:pPr>
            <a:r>
              <a:rPr lang="en-US" sz="2000" dirty="0">
                <a:ea typeface="ヒラギノ角ゴ Pro W3" charset="0"/>
              </a:rPr>
              <a:t>Notice also required to PIPC , who must also publish it</a:t>
            </a:r>
          </a:p>
          <a:p>
            <a:pPr>
              <a:lnSpc>
                <a:spcPct val="90000"/>
              </a:lnSpc>
              <a:defRPr/>
            </a:pPr>
            <a:r>
              <a:rPr lang="en-US" sz="2400" b="1" dirty="0">
                <a:latin typeface="+mj-lt"/>
              </a:rPr>
              <a:t>Collection</a:t>
            </a:r>
            <a:r>
              <a:rPr lang="en-US" sz="2400" dirty="0">
                <a:latin typeface="+mj-lt"/>
              </a:rPr>
              <a:t> is </a:t>
            </a:r>
            <a:r>
              <a:rPr lang="en-US" sz="2400" b="1" dirty="0">
                <a:latin typeface="+mj-lt"/>
              </a:rPr>
              <a:t>not explicitly limited </a:t>
            </a:r>
            <a:r>
              <a:rPr lang="en-US" sz="2400" dirty="0">
                <a:latin typeface="+mj-lt"/>
              </a:rPr>
              <a:t>to what is necessary for the specified purpose (A 17)</a:t>
            </a:r>
          </a:p>
          <a:p>
            <a:pPr>
              <a:lnSpc>
                <a:spcPct val="90000"/>
              </a:lnSpc>
              <a:defRPr/>
            </a:pPr>
            <a:r>
              <a:rPr lang="en-US" sz="2400" b="1" dirty="0">
                <a:latin typeface="+mj-lt"/>
              </a:rPr>
              <a:t>Data export limitations</a:t>
            </a:r>
            <a:r>
              <a:rPr lang="en-US" sz="2400" dirty="0">
                <a:latin typeface="+mj-lt"/>
              </a:rPr>
              <a:t>, with PIPC to decide Whitelist; PIPC can allow exports to APEC CBPRs compliant companies (the ‘Japanese back door’) [But not from EU-sourced data]</a:t>
            </a:r>
          </a:p>
          <a:p>
            <a:pPr>
              <a:lnSpc>
                <a:spcPct val="90000"/>
              </a:lnSpc>
              <a:defRPr/>
            </a:pPr>
            <a:r>
              <a:rPr lang="en-US" sz="2400" dirty="0">
                <a:latin typeface="+mj-lt"/>
              </a:rPr>
              <a:t>Some data breach </a:t>
            </a:r>
            <a:r>
              <a:rPr lang="en-US" sz="2400" dirty="0"/>
              <a:t>notification</a:t>
            </a:r>
            <a:r>
              <a:rPr lang="en-US" sz="2400" dirty="0">
                <a:latin typeface="+mj-lt"/>
              </a:rPr>
              <a:t> (</a:t>
            </a:r>
            <a:r>
              <a:rPr lang="en-US" sz="2400" b="1" dirty="0">
                <a:latin typeface="+mj-lt"/>
              </a:rPr>
              <a:t>DBN</a:t>
            </a:r>
            <a:r>
              <a:rPr lang="en-US" sz="2400" dirty="0">
                <a:latin typeface="+mj-lt"/>
              </a:rPr>
              <a:t>), but mainly voluntary</a:t>
            </a:r>
          </a:p>
          <a:p>
            <a:pPr>
              <a:lnSpc>
                <a:spcPct val="90000"/>
              </a:lnSpc>
              <a:defRPr/>
            </a:pPr>
            <a:r>
              <a:rPr lang="en-US" sz="2400" dirty="0">
                <a:latin typeface="+mj-lt"/>
              </a:rPr>
              <a:t>Many weaknesses remained, compared with EU: 2019 update</a:t>
            </a:r>
          </a:p>
          <a:p>
            <a:pPr lvl="1">
              <a:lnSpc>
                <a:spcPct val="90000"/>
              </a:lnSpc>
              <a:defRPr/>
            </a:pPr>
            <a:r>
              <a:rPr lang="en-US" sz="2000" dirty="0">
                <a:latin typeface="+mj-lt"/>
              </a:rPr>
              <a:t>Differences are reduced by 2020 Amendment (see later)</a:t>
            </a:r>
          </a:p>
          <a:p>
            <a:pPr marL="0" indent="0">
              <a:lnSpc>
                <a:spcPct val="90000"/>
              </a:lnSpc>
              <a:buNone/>
              <a:defRPr/>
            </a:pPr>
            <a:r>
              <a:rPr lang="en-US" sz="2800" dirty="0">
                <a:latin typeface="+mj-lt"/>
              </a:rPr>
              <a:t> </a:t>
            </a:r>
            <a:r>
              <a:rPr lang="en-US" sz="2400" b="1" dirty="0">
                <a:solidFill>
                  <a:srgbClr val="851119"/>
                </a:solidFill>
                <a:latin typeface="+mj-lt"/>
              </a:rPr>
              <a:t>Result:</a:t>
            </a:r>
            <a:r>
              <a:rPr lang="en-US" sz="2400" dirty="0">
                <a:latin typeface="+mj-lt"/>
              </a:rPr>
              <a:t> </a:t>
            </a:r>
            <a:r>
              <a:rPr lang="en-US" sz="2400" i="1" dirty="0">
                <a:latin typeface="+mj-lt"/>
              </a:rPr>
              <a:t>Japan</a:t>
            </a:r>
            <a:r>
              <a:rPr lang="ja-JP" altLang="en-US" sz="2400" i="1" dirty="0">
                <a:latin typeface="+mj-lt"/>
              </a:rPr>
              <a:t>’</a:t>
            </a:r>
            <a:r>
              <a:rPr lang="en-US" altLang="ja-JP" sz="2400" i="1" dirty="0">
                <a:latin typeface="+mj-lt"/>
              </a:rPr>
              <a:t>s principles were OECD basics or less; now closer to Asian average of 5/10 ‘European’ 2</a:t>
            </a:r>
            <a:r>
              <a:rPr lang="en-US" altLang="ja-JP" sz="2400" i="1" baseline="30000" dirty="0">
                <a:latin typeface="+mj-lt"/>
              </a:rPr>
              <a:t>nd</a:t>
            </a:r>
            <a:r>
              <a:rPr lang="en-US" altLang="ja-JP" sz="2400" i="1" dirty="0">
                <a:latin typeface="+mj-lt"/>
              </a:rPr>
              <a:t> generation principles</a:t>
            </a:r>
            <a:endParaRPr lang="en-US" sz="2800" dirty="0">
              <a:latin typeface="+mj-lt"/>
            </a:endParaRPr>
          </a:p>
        </p:txBody>
      </p:sp>
    </p:spTree>
    <p:extLst>
      <p:ext uri="{BB962C8B-B14F-4D97-AF65-F5344CB8AC3E}">
        <p14:creationId xmlns:p14="http://schemas.microsoft.com/office/powerpoint/2010/main" val="1607160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body" idx="1"/>
          </p:nvPr>
        </p:nvSpPr>
        <p:spPr/>
        <p:txBody>
          <a:bodyPr>
            <a:normAutofit fontScale="92500" lnSpcReduction="20000"/>
          </a:bodyPr>
          <a:lstStyle/>
          <a:p>
            <a:pPr>
              <a:lnSpc>
                <a:spcPct val="90000"/>
              </a:lnSpc>
              <a:defRPr/>
            </a:pPr>
            <a:r>
              <a:rPr lang="en-US" sz="2000" dirty="0">
                <a:latin typeface="+mj-lt"/>
              </a:rPr>
              <a:t>No basis for damages claims before Courts (or anyone else)</a:t>
            </a:r>
          </a:p>
          <a:p>
            <a:pPr lvl="1">
              <a:lnSpc>
                <a:spcPct val="90000"/>
              </a:lnSpc>
              <a:defRPr/>
            </a:pPr>
            <a:r>
              <a:rPr lang="en-US" sz="1800" dirty="0">
                <a:latin typeface="+mj-lt"/>
                <a:ea typeface="ヒラギノ角ゴ Pro W3" charset="0"/>
              </a:rPr>
              <a:t>No provisions in Act for payment of compensation</a:t>
            </a:r>
          </a:p>
          <a:p>
            <a:pPr lvl="1">
              <a:lnSpc>
                <a:spcPct val="90000"/>
              </a:lnSpc>
              <a:defRPr/>
            </a:pPr>
            <a:r>
              <a:rPr lang="en-US" sz="1800" dirty="0">
                <a:latin typeface="+mj-lt"/>
                <a:ea typeface="ヒラギノ角ゴ Pro W3" charset="0"/>
              </a:rPr>
              <a:t>Breach of PPIA does not give civil damages claim (2007 Tokyo District Court)</a:t>
            </a:r>
          </a:p>
          <a:p>
            <a:pPr lvl="1">
              <a:lnSpc>
                <a:spcPct val="90000"/>
              </a:lnSpc>
              <a:defRPr/>
            </a:pPr>
            <a:r>
              <a:rPr lang="en-US" sz="1800" dirty="0">
                <a:latin typeface="+mj-lt"/>
                <a:ea typeface="ヒラギノ角ゴ Pro W3" charset="0"/>
              </a:rPr>
              <a:t>2018 </a:t>
            </a:r>
            <a:r>
              <a:rPr lang="en-US" sz="1800" i="1" dirty="0" err="1">
                <a:latin typeface="+mj-lt"/>
                <a:ea typeface="ヒラギノ角ゴ Pro W3" charset="0"/>
              </a:rPr>
              <a:t>Benesse</a:t>
            </a:r>
            <a:r>
              <a:rPr lang="en-US" sz="1800" dirty="0">
                <a:latin typeface="+mj-lt"/>
                <a:ea typeface="ヒラギノ角ゴ Pro W3" charset="0"/>
              </a:rPr>
              <a:t> decision that birthdates of 35M children was ‘not private enough’</a:t>
            </a:r>
          </a:p>
          <a:p>
            <a:pPr>
              <a:lnSpc>
                <a:spcPct val="90000"/>
              </a:lnSpc>
              <a:defRPr/>
            </a:pPr>
            <a:r>
              <a:rPr lang="en-US" sz="2000" dirty="0">
                <a:latin typeface="+mj-lt"/>
              </a:rPr>
              <a:t>Investigation of complaints under PPIA (pre-2017)</a:t>
            </a:r>
          </a:p>
          <a:p>
            <a:pPr lvl="1">
              <a:lnSpc>
                <a:spcPct val="90000"/>
              </a:lnSpc>
              <a:defRPr/>
            </a:pPr>
            <a:r>
              <a:rPr lang="en-US" sz="1800" dirty="0">
                <a:latin typeface="+mj-lt"/>
                <a:ea typeface="ヒラギノ角ゴ Pro W3" charset="0"/>
              </a:rPr>
              <a:t>Complaints may be filed with 4 types of bodies: (</a:t>
            </a:r>
            <a:r>
              <a:rPr lang="en-US" sz="1800" dirty="0" err="1">
                <a:latin typeface="+mj-lt"/>
                <a:ea typeface="ヒラギノ角ゴ Pro W3" charset="0"/>
              </a:rPr>
              <a:t>i</a:t>
            </a:r>
            <a:r>
              <a:rPr lang="en-US" sz="1800" dirty="0">
                <a:latin typeface="+mj-lt"/>
                <a:ea typeface="ヒラギノ角ゴ Pro W3" charset="0"/>
              </a:rPr>
              <a:t>) the business; (ii) 39 APIPOs (</a:t>
            </a:r>
            <a:r>
              <a:rPr lang="en-US" sz="1800" dirty="0" err="1">
                <a:latin typeface="+mj-lt"/>
                <a:ea typeface="ヒラギノ角ゴ Pro W3" charset="0"/>
              </a:rPr>
              <a:t>sectoral</a:t>
            </a:r>
            <a:r>
              <a:rPr lang="en-US" sz="1800" dirty="0">
                <a:latin typeface="+mj-lt"/>
                <a:ea typeface="ヒラギノ角ゴ Pro W3" charset="0"/>
              </a:rPr>
              <a:t> business bodies);  (iii) local government; or (iv) National Consumer Affairs Centre – BUT not the relevant Ministry (which has enforcement power). But PPIA set out no procedures.</a:t>
            </a:r>
          </a:p>
          <a:p>
            <a:pPr lvl="1">
              <a:lnSpc>
                <a:spcPct val="90000"/>
              </a:lnSpc>
              <a:defRPr/>
            </a:pPr>
            <a:r>
              <a:rPr lang="en-US" sz="1800" dirty="0">
                <a:latin typeface="+mj-lt"/>
                <a:ea typeface="ヒラギノ角ゴ Pro W3" charset="0"/>
              </a:rPr>
              <a:t>Only published outcomes are for 13 complaints to the National Consumer Affairs body from 2004-07: they explain nothing</a:t>
            </a:r>
          </a:p>
          <a:p>
            <a:pPr lvl="1">
              <a:lnSpc>
                <a:spcPct val="90000"/>
              </a:lnSpc>
              <a:defRPr/>
            </a:pPr>
            <a:r>
              <a:rPr lang="en-US" sz="1800" dirty="0">
                <a:latin typeface="+mj-lt"/>
                <a:ea typeface="ヒラギノ角ゴ Pro W3" charset="0"/>
              </a:rPr>
              <a:t>No evidence of any outcomes by other mediation</a:t>
            </a:r>
          </a:p>
          <a:p>
            <a:pPr lvl="1">
              <a:lnSpc>
                <a:spcPct val="90000"/>
              </a:lnSpc>
              <a:defRPr/>
            </a:pPr>
            <a:r>
              <a:rPr lang="en-US" sz="1800" dirty="0">
                <a:latin typeface="+mj-lt"/>
                <a:ea typeface="ヒラギノ角ゴ Pro W3" charset="0"/>
              </a:rPr>
              <a:t>The complaints system had zero transparency</a:t>
            </a:r>
          </a:p>
          <a:p>
            <a:pPr marL="342900" lvl="1" indent="-342900">
              <a:lnSpc>
                <a:spcPct val="90000"/>
              </a:lnSpc>
              <a:buFontTx/>
              <a:buChar char="•"/>
              <a:defRPr/>
            </a:pPr>
            <a:r>
              <a:rPr lang="en-US" sz="2000" dirty="0">
                <a:ea typeface="ヒラギノ角ゴ Pro W3" charset="0"/>
              </a:rPr>
              <a:t>Enforcement by Ministries</a:t>
            </a:r>
          </a:p>
          <a:p>
            <a:pPr marL="685800" lvl="2" indent="-285750">
              <a:lnSpc>
                <a:spcPct val="90000"/>
              </a:lnSpc>
              <a:defRPr/>
            </a:pPr>
            <a:r>
              <a:rPr lang="en-US" sz="1800" dirty="0">
                <a:ea typeface="ヒラギノ角ゴ Pro W3" charset="0"/>
              </a:rPr>
              <a:t>Ministries cannot issue fines; they could collect reports (often); make recommendations (7 in 7 years); and issue compliance orders (</a:t>
            </a:r>
            <a:r>
              <a:rPr lang="en-US" sz="1800" dirty="0" err="1">
                <a:ea typeface="ヒラギノ角ゴ Pro W3" charset="0"/>
              </a:rPr>
              <a:t>ø</a:t>
            </a:r>
            <a:r>
              <a:rPr lang="en-US" sz="1800" dirty="0">
                <a:ea typeface="ヒラギノ角ゴ Pro W3" charset="0"/>
              </a:rPr>
              <a:t> in 7 years) – so there were </a:t>
            </a:r>
            <a:r>
              <a:rPr lang="en-US" sz="1800" dirty="0" err="1">
                <a:ea typeface="ヒラギノ角ゴ Pro W3" charset="0"/>
              </a:rPr>
              <a:t>ø</a:t>
            </a:r>
            <a:r>
              <a:rPr lang="en-US" sz="1800" dirty="0">
                <a:ea typeface="ヒラギノ角ゴ Pro W3" charset="0"/>
              </a:rPr>
              <a:t> prosecutions for non-compliance.</a:t>
            </a:r>
          </a:p>
          <a:p>
            <a:pPr marL="0" lvl="1" indent="0">
              <a:lnSpc>
                <a:spcPct val="90000"/>
              </a:lnSpc>
              <a:buNone/>
              <a:defRPr/>
            </a:pPr>
            <a:r>
              <a:rPr lang="en-US" sz="2200" b="1" dirty="0">
                <a:solidFill>
                  <a:srgbClr val="FF0000"/>
                </a:solidFill>
                <a:ea typeface="ヒラギノ角ゴ Pro W3" charset="0"/>
              </a:rPr>
              <a:t>Bottom line </a:t>
            </a:r>
            <a:r>
              <a:rPr lang="en-US" sz="2200" b="1" dirty="0">
                <a:ea typeface="ヒラギノ角ゴ Pro W3" charset="0"/>
              </a:rPr>
              <a:t>= no evidence of enforcement  </a:t>
            </a:r>
            <a:r>
              <a:rPr lang="en-US" sz="2200" b="1" dirty="0">
                <a:solidFill>
                  <a:srgbClr val="FF0000"/>
                </a:solidFill>
                <a:ea typeface="ヒラギノ角ゴ Pro W3" charset="0"/>
              </a:rPr>
              <a:t>Question:</a:t>
            </a:r>
            <a:r>
              <a:rPr lang="en-US" sz="2200" b="1" dirty="0">
                <a:ea typeface="ヒラギノ角ゴ Pro W3" charset="0"/>
              </a:rPr>
              <a:t> What has changed?</a:t>
            </a:r>
          </a:p>
        </p:txBody>
      </p:sp>
      <p:sp>
        <p:nvSpPr>
          <p:cNvPr id="100353"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31D0C35-05E9-E14F-96CB-1E6045C94FCC}" type="slidenum">
              <a:rPr lang="en-US" sz="1400"/>
              <a:pPr/>
              <a:t>48</a:t>
            </a:fld>
            <a:endParaRPr lang="en-US" sz="1400"/>
          </a:p>
        </p:txBody>
      </p:sp>
      <p:sp>
        <p:nvSpPr>
          <p:cNvPr id="100354" name="Rectangle 4"/>
          <p:cNvSpPr>
            <a:spLocks noGrp="1" noChangeArrowheads="1"/>
          </p:cNvSpPr>
          <p:nvPr>
            <p:ph type="title"/>
          </p:nvPr>
        </p:nvSpPr>
        <p:spPr/>
        <p:txBody>
          <a:bodyPr>
            <a:normAutofit fontScale="90000"/>
          </a:bodyPr>
          <a:lstStyle/>
          <a:p>
            <a:r>
              <a:rPr lang="en-US" dirty="0">
                <a:latin typeface="Arial" charset="0"/>
              </a:rPr>
              <a:t>Japan’s previous system – </a:t>
            </a:r>
            <a:br>
              <a:rPr lang="en-US" dirty="0">
                <a:latin typeface="Arial" charset="0"/>
              </a:rPr>
            </a:br>
            <a:r>
              <a:rPr lang="en-US" dirty="0">
                <a:latin typeface="Arial" charset="0"/>
              </a:rPr>
              <a:t>(non)Enforcement (pre-2017)</a:t>
            </a:r>
          </a:p>
        </p:txBody>
      </p:sp>
    </p:spTree>
    <p:extLst>
      <p:ext uri="{BB962C8B-B14F-4D97-AF65-F5344CB8AC3E}">
        <p14:creationId xmlns:p14="http://schemas.microsoft.com/office/powerpoint/2010/main" val="877808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 Enforcement? (post-2017)</a:t>
            </a:r>
          </a:p>
        </p:txBody>
      </p:sp>
      <p:sp>
        <p:nvSpPr>
          <p:cNvPr id="3" name="Content Placeholder 2"/>
          <p:cNvSpPr>
            <a:spLocks noGrp="1"/>
          </p:cNvSpPr>
          <p:nvPr>
            <p:ph idx="1"/>
          </p:nvPr>
        </p:nvSpPr>
        <p:spPr/>
        <p:txBody>
          <a:bodyPr>
            <a:normAutofit fontScale="85000" lnSpcReduction="10000"/>
          </a:bodyPr>
          <a:lstStyle/>
          <a:p>
            <a:r>
              <a:rPr lang="en-US" sz="2400" dirty="0"/>
              <a:t>Personal Information Protection Commission (PIPC) [from 2017]</a:t>
            </a:r>
          </a:p>
          <a:p>
            <a:pPr lvl="1"/>
            <a:r>
              <a:rPr lang="en-US" sz="2000" dirty="0"/>
              <a:t>Previous ‘Ministry-based’ system replaced by PIPC as DPA for private sector</a:t>
            </a:r>
          </a:p>
          <a:p>
            <a:pPr lvl="1"/>
            <a:r>
              <a:rPr lang="en-US" sz="2000" dirty="0"/>
              <a:t>Ministry of Internal Affairs (MIC) is DPA for public sector</a:t>
            </a:r>
          </a:p>
          <a:p>
            <a:r>
              <a:rPr lang="en-US" sz="2400" dirty="0"/>
              <a:t>PIPC (9 Commissioners) has strong legal independence</a:t>
            </a:r>
          </a:p>
          <a:p>
            <a:r>
              <a:rPr lang="en-US" sz="2400" dirty="0"/>
              <a:t>PIPC Rules implement Act &amp; Cabinet Order (delegated legislation)</a:t>
            </a:r>
          </a:p>
          <a:p>
            <a:r>
              <a:rPr lang="en-US" sz="2400" dirty="0"/>
              <a:t>PIPC powers</a:t>
            </a:r>
          </a:p>
          <a:p>
            <a:pPr lvl="1"/>
            <a:r>
              <a:rPr lang="en-US" sz="2000" dirty="0"/>
              <a:t>strong powers to investigate, find breaches, and give advice/recommendations/orders </a:t>
            </a:r>
          </a:p>
          <a:p>
            <a:pPr lvl="1"/>
            <a:r>
              <a:rPr lang="en-US" sz="2000" dirty="0"/>
              <a:t>No PIPC administrative penalty (except US$3K for disobeying PIPC orders) </a:t>
            </a:r>
          </a:p>
          <a:p>
            <a:pPr lvl="1"/>
            <a:r>
              <a:rPr lang="en-US" sz="2000" dirty="0"/>
              <a:t>Fines following prosecutions  are trivial (US $10K)</a:t>
            </a:r>
          </a:p>
          <a:p>
            <a:r>
              <a:rPr lang="en-US" sz="2400" dirty="0"/>
              <a:t>Still no powers to obtain compensation from courts or from PIPC</a:t>
            </a:r>
          </a:p>
          <a:p>
            <a:pPr marL="0" indent="0">
              <a:buNone/>
            </a:pPr>
            <a:r>
              <a:rPr lang="en-US" sz="2400" dirty="0"/>
              <a:t>Will PIPC use powers? (Ministries did not pre-2017)</a:t>
            </a:r>
          </a:p>
          <a:p>
            <a:r>
              <a:rPr lang="en-US" sz="2400" dirty="0">
                <a:hlinkClick r:id="rId2"/>
              </a:rPr>
              <a:t>PIPC website </a:t>
            </a:r>
            <a:r>
              <a:rPr lang="en-US" sz="2400" dirty="0"/>
              <a:t>(English version) gives zero information on enforcement actions since 2017 (</a:t>
            </a:r>
            <a:r>
              <a:rPr lang="en-US" sz="2400" dirty="0">
                <a:solidFill>
                  <a:srgbClr val="C0504D"/>
                </a:solidFill>
              </a:rPr>
              <a:t>as at 05/21</a:t>
            </a:r>
            <a:r>
              <a:rPr lang="en-US" sz="2400" dirty="0"/>
              <a:t>)  BUT </a:t>
            </a:r>
            <a:r>
              <a:rPr lang="mr-IN" sz="2400" dirty="0"/>
              <a:t>–</a:t>
            </a:r>
            <a:r>
              <a:rPr lang="en-US" sz="2400" dirty="0"/>
              <a:t> </a:t>
            </a:r>
            <a:r>
              <a:rPr lang="en-US" sz="2400" dirty="0">
                <a:solidFill>
                  <a:srgbClr val="C0504D"/>
                </a:solidFill>
              </a:rPr>
              <a:t>Japanese version has more </a:t>
            </a:r>
            <a:r>
              <a:rPr lang="mr-IN" sz="2400" dirty="0">
                <a:solidFill>
                  <a:srgbClr val="C0504D"/>
                </a:solidFill>
              </a:rPr>
              <a:t>…</a:t>
            </a:r>
            <a:endParaRPr lang="en-US" sz="2400" dirty="0">
              <a:solidFill>
                <a:srgbClr val="C0504D"/>
              </a:solidFill>
            </a:endParaRPr>
          </a:p>
        </p:txBody>
      </p:sp>
    </p:spTree>
    <p:extLst>
      <p:ext uri="{BB962C8B-B14F-4D97-AF65-F5344CB8AC3E}">
        <p14:creationId xmlns:p14="http://schemas.microsoft.com/office/powerpoint/2010/main" val="135379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5</a:t>
            </a:fld>
            <a:endParaRPr lang="en-US">
              <a:solidFill>
                <a:prstClr val="black">
                  <a:tint val="75000"/>
                </a:prstClr>
              </a:solidFill>
            </a:endParaRPr>
          </a:p>
        </p:txBody>
      </p:sp>
      <p:grpSp>
        <p:nvGrpSpPr>
          <p:cNvPr id="2" name="Group 1">
            <a:extLst>
              <a:ext uri="{FF2B5EF4-FFF2-40B4-BE49-F238E27FC236}">
                <a16:creationId xmlns:a16="http://schemas.microsoft.com/office/drawing/2014/main" id="{F291284E-EBF8-0E44-A0E0-AA5110089869}"/>
              </a:ext>
            </a:extLst>
          </p:cNvPr>
          <p:cNvGrpSpPr/>
          <p:nvPr/>
        </p:nvGrpSpPr>
        <p:grpSpPr>
          <a:xfrm>
            <a:off x="433719" y="490274"/>
            <a:ext cx="8469275" cy="5719141"/>
            <a:chOff x="2000250" y="1503911"/>
            <a:chExt cx="5143502" cy="3857625"/>
          </a:xfrm>
        </p:grpSpPr>
        <p:sp>
          <p:nvSpPr>
            <p:cNvPr id="217" name="Rectangle 216"/>
            <p:cNvSpPr/>
            <p:nvPr/>
          </p:nvSpPr>
          <p:spPr>
            <a:xfrm>
              <a:off x="2000250" y="1503911"/>
              <a:ext cx="5143500" cy="3857625"/>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07" name="Rectangle 206"/>
            <p:cNvSpPr/>
            <p:nvPr/>
          </p:nvSpPr>
          <p:spPr>
            <a:xfrm>
              <a:off x="3923134" y="4540072"/>
              <a:ext cx="1268888" cy="8103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r>
                <a:rPr lang="en-US" sz="788" b="1" u="sng">
                  <a:solidFill>
                    <a:prstClr val="black"/>
                  </a:solidFill>
                </a:rPr>
                <a:t>Key</a:t>
              </a:r>
            </a:p>
            <a:p>
              <a:pPr defTabSz="257168"/>
              <a:r>
                <a:rPr lang="en-US" sz="788" b="1">
                  <a:solidFill>
                    <a:prstClr val="black"/>
                  </a:solidFill>
                </a:rPr>
                <a:t>Comprehensive</a:t>
              </a:r>
            </a:p>
            <a:p>
              <a:pPr defTabSz="257168"/>
              <a:r>
                <a:rPr lang="en-US" sz="788" b="1">
                  <a:solidFill>
                    <a:prstClr val="black"/>
                  </a:solidFill>
                </a:rPr>
                <a:t>Public only</a:t>
              </a:r>
            </a:p>
            <a:p>
              <a:pPr defTabSz="257168"/>
              <a:r>
                <a:rPr lang="en-US" sz="788" b="1">
                  <a:solidFill>
                    <a:prstClr val="black"/>
                  </a:solidFill>
                </a:rPr>
                <a:t>Private only</a:t>
              </a:r>
            </a:p>
            <a:p>
              <a:pPr defTabSz="257168"/>
              <a:r>
                <a:rPr lang="en-US" sz="788" b="1">
                  <a:solidFill>
                    <a:prstClr val="black"/>
                  </a:solidFill>
                </a:rPr>
                <a:t>Most Private</a:t>
              </a:r>
            </a:p>
            <a:p>
              <a:pPr defTabSz="257168"/>
              <a:r>
                <a:rPr lang="en-US" sz="788" b="1">
                  <a:solidFill>
                    <a:prstClr val="black"/>
                  </a:solidFill>
                </a:rPr>
                <a:t>Bills</a:t>
              </a:r>
              <a:endParaRPr lang="en-US" sz="788" b="1" dirty="0">
                <a:solidFill>
                  <a:prstClr val="black"/>
                </a:solidFill>
              </a:endParaRPr>
            </a:p>
          </p:txBody>
        </p:sp>
        <p:sp>
          <p:nvSpPr>
            <p:cNvPr id="208" name="Rectangle 207"/>
            <p:cNvSpPr/>
            <p:nvPr/>
          </p:nvSpPr>
          <p:spPr>
            <a:xfrm>
              <a:off x="4844861" y="4759157"/>
              <a:ext cx="254241" cy="51435"/>
            </a:xfrm>
            <a:prstGeom prst="rect">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09" name="Rectangle 208"/>
            <p:cNvSpPr/>
            <p:nvPr/>
          </p:nvSpPr>
          <p:spPr>
            <a:xfrm>
              <a:off x="4844861" y="4881316"/>
              <a:ext cx="254241" cy="5143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0" name="Rectangle 209"/>
            <p:cNvSpPr/>
            <p:nvPr/>
          </p:nvSpPr>
          <p:spPr>
            <a:xfrm>
              <a:off x="4844861" y="5003474"/>
              <a:ext cx="254241" cy="5143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1" name="Rectangle 210"/>
            <p:cNvSpPr/>
            <p:nvPr/>
          </p:nvSpPr>
          <p:spPr>
            <a:xfrm>
              <a:off x="4844861" y="5125631"/>
              <a:ext cx="254241" cy="5143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3" name="Title 1"/>
            <p:cNvSpPr txBox="1">
              <a:spLocks/>
            </p:cNvSpPr>
            <p:nvPr/>
          </p:nvSpPr>
          <p:spPr>
            <a:xfrm>
              <a:off x="2031904" y="1508810"/>
              <a:ext cx="5081725" cy="606053"/>
            </a:xfrm>
            <a:prstGeom prst="rect">
              <a:avLst/>
            </a:prstGeom>
          </p:spPr>
          <p:txBody>
            <a:bodyPr>
              <a:normAutofit/>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1800" b="1" spc="169">
                  <a:latin typeface="Arial Narrow" pitchFamily="34" charset="0"/>
                </a:rPr>
                <a:t>Also 20+ countries with official Bills </a:t>
              </a:r>
              <a:br>
                <a:rPr lang="en-US" sz="1800" b="1" spc="169">
                  <a:latin typeface="Arial Narrow" pitchFamily="34" charset="0"/>
                </a:rPr>
              </a:br>
              <a:r>
                <a:rPr lang="en-US" sz="1800" b="1" spc="169">
                  <a:latin typeface="Arial Narrow" pitchFamily="34" charset="0"/>
                </a:rPr>
                <a:t>(to February 2022)</a:t>
              </a:r>
              <a:endParaRPr lang="en-US" sz="1013" b="1" spc="169" dirty="0">
                <a:latin typeface="Arial Narrow" pitchFamily="34" charset="0"/>
              </a:endParaRPr>
            </a:p>
          </p:txBody>
        </p:sp>
        <p:sp>
          <p:nvSpPr>
            <p:cNvPr id="214" name="Rectangle 213"/>
            <p:cNvSpPr/>
            <p:nvPr/>
          </p:nvSpPr>
          <p:spPr>
            <a:xfrm>
              <a:off x="4840781" y="5235848"/>
              <a:ext cx="254241" cy="5143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3" name="Freeform 2"/>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 name="Freeform 3"/>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 name="Freeform 4"/>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 name="Freeform 5"/>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 name="Freeform 6"/>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 name="Freeform 7"/>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 name="Freeform 8"/>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 name="Freeform 9"/>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 name="Freeform 10"/>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 name="Freeform 11"/>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 name="Freeform 12"/>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 name="Freeform 13"/>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 name="Freeform 14"/>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 name="Freeform 15"/>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 name="Freeform 16"/>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 name="Freeform 17"/>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 name="Freeform 18"/>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 name="Freeform 19"/>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1" name="Freeform 20"/>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2" name="Freeform 21"/>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3" name="Freeform 22"/>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4" name="Freeform 23"/>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5" name="Freeform 24"/>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6" name="Freeform 25"/>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7" name="Freeform 26"/>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8" name="Freeform 27"/>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9" name="Freeform 28"/>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0" name="Freeform 29"/>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1" name="Freeform 30"/>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2" name="Freeform 31"/>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3" name="Freeform 32"/>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4" name="Freeform 33"/>
            <p:cNvSpPr>
              <a:spLocks/>
            </p:cNvSpPr>
            <p:nvPr/>
          </p:nvSpPr>
          <p:spPr bwMode="auto">
            <a:xfrm>
              <a:off x="6056318" y="3743549"/>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5" name="Freeform 34"/>
            <p:cNvSpPr>
              <a:spLocks/>
            </p:cNvSpPr>
            <p:nvPr/>
          </p:nvSpPr>
          <p:spPr bwMode="auto">
            <a:xfrm>
              <a:off x="6180824" y="3830708"/>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6" name="Freeform 35"/>
            <p:cNvSpPr>
              <a:spLocks/>
            </p:cNvSpPr>
            <p:nvPr/>
          </p:nvSpPr>
          <p:spPr bwMode="auto">
            <a:xfrm>
              <a:off x="5977996" y="3960920"/>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7" name="Freeform 36"/>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8" name="Freeform 37"/>
            <p:cNvSpPr>
              <a:spLocks/>
            </p:cNvSpPr>
            <p:nvPr/>
          </p:nvSpPr>
          <p:spPr bwMode="auto">
            <a:xfrm>
              <a:off x="2904462" y="3477878"/>
              <a:ext cx="174713" cy="51455"/>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9" name="Freeform 38"/>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0" name="Freeform 39"/>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1" name="Freeform 40"/>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2" name="Freeform 41"/>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3" name="Freeform 42"/>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4" name="Rectangle 43"/>
            <p:cNvSpPr>
              <a:spLocks noChangeArrowheads="1"/>
            </p:cNvSpPr>
            <p:nvPr/>
          </p:nvSpPr>
          <p:spPr bwMode="auto">
            <a:xfrm>
              <a:off x="4866463" y="3355018"/>
              <a:ext cx="0" cy="2101"/>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45" name="Freeform 44"/>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6" name="Freeform 45"/>
            <p:cNvSpPr>
              <a:spLocks/>
            </p:cNvSpPr>
            <p:nvPr/>
          </p:nvSpPr>
          <p:spPr bwMode="auto">
            <a:xfrm>
              <a:off x="4859437" y="3201705"/>
              <a:ext cx="114467" cy="9660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7" name="Freeform 46"/>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8" name="Freeform 47"/>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9" name="Freeform 48"/>
            <p:cNvSpPr>
              <a:spLocks/>
            </p:cNvSpPr>
            <p:nvPr/>
          </p:nvSpPr>
          <p:spPr bwMode="auto">
            <a:xfrm>
              <a:off x="5122510" y="3423273"/>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0" name="Freeform 49"/>
            <p:cNvSpPr>
              <a:spLocks/>
            </p:cNvSpPr>
            <p:nvPr/>
          </p:nvSpPr>
          <p:spPr bwMode="auto">
            <a:xfrm>
              <a:off x="5133553" y="3443225"/>
              <a:ext cx="118483" cy="143863"/>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1" name="Freeform 5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2" name="Freeform 51"/>
            <p:cNvSpPr>
              <a:spLocks/>
            </p:cNvSpPr>
            <p:nvPr/>
          </p:nvSpPr>
          <p:spPr bwMode="auto">
            <a:xfrm>
              <a:off x="4866465" y="3298315"/>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3" name="Freeform 52"/>
            <p:cNvSpPr>
              <a:spLocks/>
            </p:cNvSpPr>
            <p:nvPr/>
          </p:nvSpPr>
          <p:spPr bwMode="auto">
            <a:xfrm>
              <a:off x="5133553" y="3474728"/>
              <a:ext cx="49201" cy="6090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a:endParaRPr lang="en-US" sz="760">
                <a:solidFill>
                  <a:prstClr val="white"/>
                </a:solidFill>
              </a:endParaRPr>
            </a:p>
          </p:txBody>
        </p:sp>
        <p:sp>
          <p:nvSpPr>
            <p:cNvPr id="54" name="Freeform 53"/>
            <p:cNvSpPr>
              <a:spLocks/>
            </p:cNvSpPr>
            <p:nvPr/>
          </p:nvSpPr>
          <p:spPr bwMode="auto">
            <a:xfrm>
              <a:off x="4919682" y="3195405"/>
              <a:ext cx="157643" cy="16591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5" name="Freeform 54"/>
            <p:cNvSpPr>
              <a:spLocks/>
            </p:cNvSpPr>
            <p:nvPr/>
          </p:nvSpPr>
          <p:spPr bwMode="auto">
            <a:xfrm>
              <a:off x="5009548" y="3154977"/>
              <a:ext cx="297212" cy="282473"/>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56" name="Freeform 55"/>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7" name="Freeform 56"/>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8" name="Freeform 57"/>
            <p:cNvSpPr>
              <a:spLocks/>
            </p:cNvSpPr>
            <p:nvPr/>
          </p:nvSpPr>
          <p:spPr bwMode="auto">
            <a:xfrm>
              <a:off x="4676691" y="2741767"/>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9" name="Freeform 58"/>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0" name="Freeform 59"/>
            <p:cNvSpPr>
              <a:spLocks/>
            </p:cNvSpPr>
            <p:nvPr/>
          </p:nvSpPr>
          <p:spPr bwMode="auto">
            <a:xfrm>
              <a:off x="4070217" y="3644842"/>
              <a:ext cx="119488" cy="9345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1" name="Freeform 60"/>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2" name="Freeform 61"/>
            <p:cNvSpPr>
              <a:spLocks/>
            </p:cNvSpPr>
            <p:nvPr/>
          </p:nvSpPr>
          <p:spPr bwMode="auto">
            <a:xfrm>
              <a:off x="4046118" y="3398073"/>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3" name="Freeform 62"/>
            <p:cNvSpPr>
              <a:spLocks/>
            </p:cNvSpPr>
            <p:nvPr/>
          </p:nvSpPr>
          <p:spPr bwMode="auto">
            <a:xfrm>
              <a:off x="4695768" y="3309864"/>
              <a:ext cx="178729" cy="18061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4" name="Freeform 63"/>
            <p:cNvSpPr>
              <a:spLocks/>
            </p:cNvSpPr>
            <p:nvPr/>
          </p:nvSpPr>
          <p:spPr bwMode="auto">
            <a:xfrm>
              <a:off x="4451774" y="3278362"/>
              <a:ext cx="259057" cy="2572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5" name="Freeform 64"/>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6" name="Freeform 65"/>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7" name="Freeform 66"/>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8" name="Freeform 67"/>
            <p:cNvSpPr>
              <a:spLocks/>
            </p:cNvSpPr>
            <p:nvPr/>
          </p:nvSpPr>
          <p:spPr bwMode="auto">
            <a:xfrm>
              <a:off x="4056161" y="3644843"/>
              <a:ext cx="39160" cy="31503"/>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9" name="Freeform 68"/>
            <p:cNvSpPr>
              <a:spLocks/>
            </p:cNvSpPr>
            <p:nvPr/>
          </p:nvSpPr>
          <p:spPr bwMode="auto">
            <a:xfrm>
              <a:off x="4656609" y="3465279"/>
              <a:ext cx="257048" cy="329728"/>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0" name="Freeform 69"/>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1" name="Freeform 70"/>
            <p:cNvSpPr>
              <a:spLocks/>
            </p:cNvSpPr>
            <p:nvPr/>
          </p:nvSpPr>
          <p:spPr bwMode="auto">
            <a:xfrm>
              <a:off x="4131468" y="3718349"/>
              <a:ext cx="67274" cy="6090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2" name="Freeform 71"/>
            <p:cNvSpPr>
              <a:spLocks/>
            </p:cNvSpPr>
            <p:nvPr/>
          </p:nvSpPr>
          <p:spPr bwMode="auto">
            <a:xfrm>
              <a:off x="4100339" y="3697347"/>
              <a:ext cx="50205" cy="46204"/>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3" name="Rectangle 72"/>
            <p:cNvSpPr>
              <a:spLocks noChangeArrowheads="1"/>
            </p:cNvSpPr>
            <p:nvPr/>
          </p:nvSpPr>
          <p:spPr bwMode="auto">
            <a:xfrm>
              <a:off x="4173639" y="3382321"/>
              <a:ext cx="6025" cy="15752"/>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74" name="Freeform 73"/>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5" name="Freeform 74"/>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 name="Freeform 75"/>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7" name="Freeform 76"/>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8" name="Freeform 77"/>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9" name="Freeform 78"/>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0" name="Freeform 79"/>
            <p:cNvSpPr>
              <a:spLocks/>
            </p:cNvSpPr>
            <p:nvPr/>
          </p:nvSpPr>
          <p:spPr bwMode="auto">
            <a:xfrm>
              <a:off x="4744969" y="1800886"/>
              <a:ext cx="2398783" cy="134306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1" name="Freeform 80"/>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2" name="Freeform 81"/>
            <p:cNvSpPr>
              <a:spLocks/>
            </p:cNvSpPr>
            <p:nvPr/>
          </p:nvSpPr>
          <p:spPr bwMode="auto">
            <a:xfrm>
              <a:off x="5044189" y="2766967"/>
              <a:ext cx="639609" cy="469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3" name="Freeform 82"/>
            <p:cNvSpPr>
              <a:spLocks/>
            </p:cNvSpPr>
            <p:nvPr/>
          </p:nvSpPr>
          <p:spPr bwMode="auto">
            <a:xfrm>
              <a:off x="5083350" y="3185952"/>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4" name="Rectangle 83"/>
            <p:cNvSpPr>
              <a:spLocks noChangeArrowheads="1"/>
            </p:cNvSpPr>
            <p:nvPr/>
          </p:nvSpPr>
          <p:spPr bwMode="auto">
            <a:xfrm>
              <a:off x="4566240" y="2942332"/>
              <a:ext cx="6025" cy="1050"/>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85" name="Freeform 84"/>
            <p:cNvSpPr>
              <a:spLocks/>
            </p:cNvSpPr>
            <p:nvPr/>
          </p:nvSpPr>
          <p:spPr bwMode="auto">
            <a:xfrm>
              <a:off x="4384500" y="2177868"/>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6" name="Freeform 85"/>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7" name="Freeform 86"/>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8" name="Freeform 87"/>
            <p:cNvSpPr>
              <a:spLocks/>
            </p:cNvSpPr>
            <p:nvPr/>
          </p:nvSpPr>
          <p:spPr bwMode="auto">
            <a:xfrm>
              <a:off x="4819272" y="2849925"/>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9" name="Freeform 88"/>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0" name="Freeform 89"/>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1" name="Freeform 90"/>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2" name="Freeform 91"/>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3" name="Freeform 92"/>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4" name="Freeform 93"/>
            <p:cNvSpPr>
              <a:spLocks/>
            </p:cNvSpPr>
            <p:nvPr/>
          </p:nvSpPr>
          <p:spPr bwMode="auto">
            <a:xfrm>
              <a:off x="4959845" y="3666894"/>
              <a:ext cx="148606" cy="210018"/>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5" name="Freeform 9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6" name="Freeform 9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7" name="Freeform 96"/>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8" name="Freeform 97"/>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9" name="Freeform 98"/>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0" name="Freeform 99"/>
            <p:cNvSpPr>
              <a:spLocks/>
            </p:cNvSpPr>
            <p:nvPr/>
          </p:nvSpPr>
          <p:spPr bwMode="auto">
            <a:xfrm>
              <a:off x="4626485" y="4146784"/>
              <a:ext cx="149610" cy="155414"/>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1" name="Freeform 100"/>
            <p:cNvSpPr>
              <a:spLocks/>
            </p:cNvSpPr>
            <p:nvPr/>
          </p:nvSpPr>
          <p:spPr bwMode="auto">
            <a:xfrm>
              <a:off x="4780112" y="4027076"/>
              <a:ext cx="169692" cy="279323"/>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2" name="Freeform 101"/>
            <p:cNvSpPr>
              <a:spLocks/>
            </p:cNvSpPr>
            <p:nvPr/>
          </p:nvSpPr>
          <p:spPr bwMode="auto">
            <a:xfrm>
              <a:off x="4780111" y="3867461"/>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3" name="Freeform 102"/>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4" name="Freeform 103"/>
            <p:cNvSpPr>
              <a:spLocks/>
            </p:cNvSpPr>
            <p:nvPr/>
          </p:nvSpPr>
          <p:spPr bwMode="auto">
            <a:xfrm>
              <a:off x="4501979" y="3763503"/>
              <a:ext cx="293195" cy="30452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5" name="Freeform 104"/>
            <p:cNvSpPr>
              <a:spLocks/>
            </p:cNvSpPr>
            <p:nvPr/>
          </p:nvSpPr>
          <p:spPr bwMode="auto">
            <a:xfrm>
              <a:off x="4829313" y="3556635"/>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6" name="Freeform 105"/>
            <p:cNvSpPr>
              <a:spLocks/>
            </p:cNvSpPr>
            <p:nvPr/>
          </p:nvSpPr>
          <p:spPr bwMode="auto">
            <a:xfrm>
              <a:off x="4844375" y="3774003"/>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7" name="Freeform 106"/>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8" name="Freeform 107"/>
            <p:cNvSpPr>
              <a:spLocks/>
            </p:cNvSpPr>
            <p:nvPr/>
          </p:nvSpPr>
          <p:spPr bwMode="auto">
            <a:xfrm>
              <a:off x="4660626" y="3790804"/>
              <a:ext cx="213872" cy="36018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09" name="Freeform 10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0" name="Freeform 10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1" name="Freeform 11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2" name="Freeform 11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3" name="Freeform 11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4" name="Freeform 113"/>
            <p:cNvSpPr>
              <a:spLocks/>
            </p:cNvSpPr>
            <p:nvPr/>
          </p:nvSpPr>
          <p:spPr bwMode="auto">
            <a:xfrm>
              <a:off x="4359397" y="3609139"/>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5" name="Freeform 114"/>
            <p:cNvSpPr>
              <a:spLocks/>
            </p:cNvSpPr>
            <p:nvPr/>
          </p:nvSpPr>
          <p:spPr bwMode="auto">
            <a:xfrm>
              <a:off x="4542142" y="3676346"/>
              <a:ext cx="202827" cy="123911"/>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6" name="Freeform 115"/>
            <p:cNvSpPr>
              <a:spLocks/>
            </p:cNvSpPr>
            <p:nvPr/>
          </p:nvSpPr>
          <p:spPr bwMode="auto">
            <a:xfrm>
              <a:off x="4482900" y="3790805"/>
              <a:ext cx="123504" cy="154363"/>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7" name="Freeform 116"/>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8" name="Freeform 117"/>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9" name="Freeform 118"/>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0" name="Freeform 119"/>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1" name="Freeform 120"/>
            <p:cNvSpPr>
              <a:spLocks/>
            </p:cNvSpPr>
            <p:nvPr/>
          </p:nvSpPr>
          <p:spPr bwMode="auto">
            <a:xfrm>
              <a:off x="4313208" y="3672145"/>
              <a:ext cx="35144" cy="81907"/>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2" name="Freeform 121"/>
            <p:cNvSpPr>
              <a:spLocks/>
            </p:cNvSpPr>
            <p:nvPr/>
          </p:nvSpPr>
          <p:spPr bwMode="auto">
            <a:xfrm>
              <a:off x="4497962" y="4132083"/>
              <a:ext cx="202827" cy="21526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3" name="Freeform 122"/>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5" name="Freeform 124"/>
            <p:cNvSpPr>
              <a:spLocks/>
            </p:cNvSpPr>
            <p:nvPr/>
          </p:nvSpPr>
          <p:spPr bwMode="auto">
            <a:xfrm>
              <a:off x="2031904" y="2145314"/>
              <a:ext cx="1340467"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6" name="Freeform 125"/>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7" name="Freeform 126"/>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8" name="Freeform 127"/>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9" name="Freeform 128"/>
            <p:cNvSpPr>
              <a:spLocks/>
            </p:cNvSpPr>
            <p:nvPr/>
          </p:nvSpPr>
          <p:spPr bwMode="auto">
            <a:xfrm>
              <a:off x="2944627" y="3705748"/>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0" name="Freeform 12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1" name="Freeform 130"/>
            <p:cNvSpPr>
              <a:spLocks/>
            </p:cNvSpPr>
            <p:nvPr/>
          </p:nvSpPr>
          <p:spPr bwMode="auto">
            <a:xfrm>
              <a:off x="2839197" y="3596538"/>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2" name="Freeform 131"/>
            <p:cNvSpPr>
              <a:spLocks/>
            </p:cNvSpPr>
            <p:nvPr/>
          </p:nvSpPr>
          <p:spPr bwMode="auto">
            <a:xfrm>
              <a:off x="2788993" y="3569237"/>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3" name="Freeform 132"/>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4" name="Freeform 133"/>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5" name="Freeform 134"/>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6" name="Freeform 135"/>
            <p:cNvSpPr>
              <a:spLocks/>
            </p:cNvSpPr>
            <p:nvPr/>
          </p:nvSpPr>
          <p:spPr bwMode="auto">
            <a:xfrm>
              <a:off x="2795016"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7" name="Freeform 136"/>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8" name="Freeform 137"/>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9" name="Freeform 138"/>
            <p:cNvSpPr>
              <a:spLocks/>
            </p:cNvSpPr>
            <p:nvPr/>
          </p:nvSpPr>
          <p:spPr bwMode="auto">
            <a:xfrm>
              <a:off x="2917517" y="2398388"/>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0" name="Freeform 139"/>
            <p:cNvSpPr>
              <a:spLocks/>
            </p:cNvSpPr>
            <p:nvPr/>
          </p:nvSpPr>
          <p:spPr bwMode="auto">
            <a:xfrm>
              <a:off x="2844218" y="2158966"/>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1" name="Freeform 140"/>
            <p:cNvSpPr>
              <a:spLocks/>
            </p:cNvSpPr>
            <p:nvPr/>
          </p:nvSpPr>
          <p:spPr bwMode="auto">
            <a:xfrm>
              <a:off x="2516883"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2" name="Freeform 141"/>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3" name="Freeform 142"/>
            <p:cNvSpPr>
              <a:spLocks/>
            </p:cNvSpPr>
            <p:nvPr/>
          </p:nvSpPr>
          <p:spPr bwMode="auto">
            <a:xfrm>
              <a:off x="2585160" y="2046606"/>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4" name="Freeform 143"/>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5" name="Freeform 144"/>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6" name="Freeform 145"/>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7" name="Freeform 146"/>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8" name="Freeform 147"/>
            <p:cNvSpPr>
              <a:spLocks/>
            </p:cNvSpPr>
            <p:nvPr/>
          </p:nvSpPr>
          <p:spPr bwMode="auto">
            <a:xfrm flipV="1">
              <a:off x="2774935" y="1875442"/>
              <a:ext cx="136556" cy="214218"/>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9" name="Freeform 148"/>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0" name="Freeform 149"/>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1" name="Freeform 150"/>
            <p:cNvSpPr>
              <a:spLocks/>
            </p:cNvSpPr>
            <p:nvPr/>
          </p:nvSpPr>
          <p:spPr bwMode="auto">
            <a:xfrm>
              <a:off x="2723727"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2" name="Freeform 151"/>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3" name="Freeform 152"/>
            <p:cNvSpPr>
              <a:spLocks/>
            </p:cNvSpPr>
            <p:nvPr/>
          </p:nvSpPr>
          <p:spPr bwMode="auto">
            <a:xfrm>
              <a:off x="3220751" y="3583936"/>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4" name="Freeform 153"/>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5" name="Freeform 154"/>
            <p:cNvSpPr>
              <a:spLocks/>
            </p:cNvSpPr>
            <p:nvPr/>
          </p:nvSpPr>
          <p:spPr bwMode="auto">
            <a:xfrm>
              <a:off x="6407751" y="3822308"/>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6" name="Freeform 155"/>
            <p:cNvSpPr>
              <a:spLocks/>
            </p:cNvSpPr>
            <p:nvPr/>
          </p:nvSpPr>
          <p:spPr bwMode="auto">
            <a:xfrm>
              <a:off x="6544307" y="3851711"/>
              <a:ext cx="110451" cy="11235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nvGrpSpPr>
            <p:cNvPr id="157" name="Group 156"/>
            <p:cNvGrpSpPr>
              <a:grpSpLocks/>
            </p:cNvGrpSpPr>
            <p:nvPr/>
          </p:nvGrpSpPr>
          <p:grpSpPr bwMode="auto">
            <a:xfrm>
              <a:off x="4179664" y="2668259"/>
              <a:ext cx="158647" cy="243621"/>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sp>
          <p:nvSpPr>
            <p:cNvPr id="158" name="Freeform 157"/>
            <p:cNvSpPr>
              <a:spLocks/>
            </p:cNvSpPr>
            <p:nvPr/>
          </p:nvSpPr>
          <p:spPr bwMode="auto">
            <a:xfrm>
              <a:off x="4801197"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9" name="Freeform 158"/>
            <p:cNvSpPr>
              <a:spLocks/>
            </p:cNvSpPr>
            <p:nvPr/>
          </p:nvSpPr>
          <p:spPr bwMode="auto">
            <a:xfrm>
              <a:off x="5475950" y="2823674"/>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0" name="Freeform 159"/>
            <p:cNvSpPr>
              <a:spLocks/>
            </p:cNvSpPr>
            <p:nvPr/>
          </p:nvSpPr>
          <p:spPr bwMode="auto">
            <a:xfrm>
              <a:off x="5504064" y="3861160"/>
              <a:ext cx="36148" cy="4515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61" name="Freeform 160"/>
            <p:cNvSpPr>
              <a:spLocks/>
            </p:cNvSpPr>
            <p:nvPr/>
          </p:nvSpPr>
          <p:spPr bwMode="auto">
            <a:xfrm>
              <a:off x="6022178" y="3516731"/>
              <a:ext cx="34139" cy="35703"/>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2" name="Freeform 161"/>
            <p:cNvSpPr>
              <a:spLocks/>
            </p:cNvSpPr>
            <p:nvPr/>
          </p:nvSpPr>
          <p:spPr bwMode="auto">
            <a:xfrm>
              <a:off x="6205926"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3" name="Freeform 162"/>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4" name="Freeform 163"/>
            <p:cNvSpPr>
              <a:spLocks/>
            </p:cNvSpPr>
            <p:nvPr/>
          </p:nvSpPr>
          <p:spPr bwMode="auto">
            <a:xfrm>
              <a:off x="6389676" y="3030541"/>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5" name="Freeform 164"/>
            <p:cNvSpPr>
              <a:spLocks/>
            </p:cNvSpPr>
            <p:nvPr/>
          </p:nvSpPr>
          <p:spPr bwMode="auto">
            <a:xfrm>
              <a:off x="6543302" y="2802670"/>
              <a:ext cx="39161" cy="20266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6" name="Freeform 165"/>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7" name="Freeform 166"/>
            <p:cNvSpPr>
              <a:spLocks/>
            </p:cNvSpPr>
            <p:nvPr/>
          </p:nvSpPr>
          <p:spPr bwMode="auto">
            <a:xfrm>
              <a:off x="6231030"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8" name="Freeform 167"/>
            <p:cNvSpPr>
              <a:spLocks/>
            </p:cNvSpPr>
            <p:nvPr/>
          </p:nvSpPr>
          <p:spPr bwMode="auto">
            <a:xfrm>
              <a:off x="5697856" y="2855175"/>
              <a:ext cx="492007" cy="258322"/>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169" name="Line 449"/>
            <p:cNvSpPr>
              <a:spLocks noChangeShapeType="1"/>
            </p:cNvSpPr>
            <p:nvPr/>
          </p:nvSpPr>
          <p:spPr bwMode="auto">
            <a:xfrm>
              <a:off x="6170783" y="3558734"/>
              <a:ext cx="0" cy="0"/>
            </a:xfrm>
            <a:prstGeom prst="line">
              <a:avLst/>
            </a:prstGeom>
            <a:solidFill>
              <a:schemeClr val="bg1"/>
            </a:solidFill>
            <a:ln w="0">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0" name="Freeform 169"/>
            <p:cNvSpPr>
              <a:spLocks/>
            </p:cNvSpPr>
            <p:nvPr/>
          </p:nvSpPr>
          <p:spPr bwMode="auto">
            <a:xfrm>
              <a:off x="6265168" y="3086195"/>
              <a:ext cx="78320" cy="10290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1" name="Freeform 170"/>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2" name="Freeform 171"/>
            <p:cNvSpPr>
              <a:spLocks/>
            </p:cNvSpPr>
            <p:nvPr/>
          </p:nvSpPr>
          <p:spPr bwMode="auto">
            <a:xfrm>
              <a:off x="3311121"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3" name="Freeform 172"/>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4" name="Freeform 173"/>
            <p:cNvSpPr>
              <a:spLocks/>
            </p:cNvSpPr>
            <p:nvPr/>
          </p:nvSpPr>
          <p:spPr bwMode="auto">
            <a:xfrm>
              <a:off x="3094237" y="3786603"/>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5" name="Freeform 174"/>
            <p:cNvSpPr>
              <a:spLocks/>
            </p:cNvSpPr>
            <p:nvPr/>
          </p:nvSpPr>
          <p:spPr bwMode="auto">
            <a:xfrm>
              <a:off x="3086204" y="4184590"/>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6" name="Freeform 175"/>
            <p:cNvSpPr>
              <a:spLocks/>
            </p:cNvSpPr>
            <p:nvPr/>
          </p:nvSpPr>
          <p:spPr bwMode="auto">
            <a:xfrm>
              <a:off x="3046041"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7" name="Freeform 176"/>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8" name="Freeform 177"/>
            <p:cNvSpPr>
              <a:spLocks/>
            </p:cNvSpPr>
            <p:nvPr/>
          </p:nvSpPr>
          <p:spPr bwMode="auto">
            <a:xfrm>
              <a:off x="3151469" y="4015524"/>
              <a:ext cx="168689" cy="190066"/>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9" name="Freeform 178"/>
            <p:cNvSpPr>
              <a:spLocks/>
            </p:cNvSpPr>
            <p:nvPr/>
          </p:nvSpPr>
          <p:spPr bwMode="auto">
            <a:xfrm>
              <a:off x="3269954" y="3727800"/>
              <a:ext cx="74303" cy="118660"/>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0" name="Freeform 179"/>
            <p:cNvSpPr>
              <a:spLocks/>
            </p:cNvSpPr>
            <p:nvPr/>
          </p:nvSpPr>
          <p:spPr bwMode="auto">
            <a:xfrm>
              <a:off x="3385425" y="3769803"/>
              <a:ext cx="48197" cy="61955"/>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1" name="Freeform 180"/>
            <p:cNvSpPr>
              <a:spLocks/>
            </p:cNvSpPr>
            <p:nvPr/>
          </p:nvSpPr>
          <p:spPr bwMode="auto">
            <a:xfrm>
              <a:off x="3326182" y="3767702"/>
              <a:ext cx="61250" cy="7245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00B050"/>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2" name="Freeform 181"/>
            <p:cNvSpPr>
              <a:spLocks/>
            </p:cNvSpPr>
            <p:nvPr/>
          </p:nvSpPr>
          <p:spPr bwMode="auto">
            <a:xfrm>
              <a:off x="3096244" y="3672145"/>
              <a:ext cx="210860" cy="185867"/>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3" name="Freeform 182"/>
            <p:cNvSpPr>
              <a:spLocks/>
            </p:cNvSpPr>
            <p:nvPr/>
          </p:nvSpPr>
          <p:spPr bwMode="auto">
            <a:xfrm>
              <a:off x="2976757" y="3837008"/>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4" name="Freeform 183"/>
            <p:cNvSpPr>
              <a:spLocks/>
            </p:cNvSpPr>
            <p:nvPr/>
          </p:nvSpPr>
          <p:spPr bwMode="auto">
            <a:xfrm>
              <a:off x="4473863" y="2738616"/>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5" name="Freeform 184"/>
            <p:cNvSpPr>
              <a:spLocks/>
            </p:cNvSpPr>
            <p:nvPr/>
          </p:nvSpPr>
          <p:spPr bwMode="auto">
            <a:xfrm>
              <a:off x="5272119" y="3192255"/>
              <a:ext cx="277130" cy="276173"/>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86" name="Freeform 185"/>
            <p:cNvSpPr>
              <a:spLocks/>
            </p:cNvSpPr>
            <p:nvPr/>
          </p:nvSpPr>
          <p:spPr bwMode="auto">
            <a:xfrm>
              <a:off x="5426750" y="3195406"/>
              <a:ext cx="461884" cy="58910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7" name="Freeform 186"/>
            <p:cNvSpPr>
              <a:spLocks/>
            </p:cNvSpPr>
            <p:nvPr/>
          </p:nvSpPr>
          <p:spPr bwMode="auto">
            <a:xfrm>
              <a:off x="5261074" y="3174402"/>
              <a:ext cx="223913" cy="181667"/>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8" name="Freeform 187"/>
            <p:cNvSpPr>
              <a:spLocks/>
            </p:cNvSpPr>
            <p:nvPr/>
          </p:nvSpPr>
          <p:spPr bwMode="auto">
            <a:xfrm>
              <a:off x="5764125" y="3445326"/>
              <a:ext cx="71291" cy="91358"/>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9" name="Freeform 188"/>
            <p:cNvSpPr>
              <a:spLocks/>
            </p:cNvSpPr>
            <p:nvPr/>
          </p:nvSpPr>
          <p:spPr bwMode="auto">
            <a:xfrm>
              <a:off x="5610499" y="3324566"/>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0" name="Freeform 189"/>
            <p:cNvSpPr>
              <a:spLocks/>
            </p:cNvSpPr>
            <p:nvPr/>
          </p:nvSpPr>
          <p:spPr bwMode="auto">
            <a:xfrm>
              <a:off x="5830396" y="3414873"/>
              <a:ext cx="170696" cy="323428"/>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1" name="Freeform 190"/>
            <p:cNvSpPr>
              <a:spLocks/>
            </p:cNvSpPr>
            <p:nvPr/>
          </p:nvSpPr>
          <p:spPr bwMode="auto">
            <a:xfrm>
              <a:off x="5759105" y="3370770"/>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2" name="Freeform 191"/>
            <p:cNvSpPr>
              <a:spLocks/>
            </p:cNvSpPr>
            <p:nvPr/>
          </p:nvSpPr>
          <p:spPr bwMode="auto">
            <a:xfrm>
              <a:off x="5973981" y="3796055"/>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3" name="Freeform 192"/>
            <p:cNvSpPr>
              <a:spLocks/>
            </p:cNvSpPr>
            <p:nvPr/>
          </p:nvSpPr>
          <p:spPr bwMode="auto">
            <a:xfrm>
              <a:off x="5996071" y="3493629"/>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4" name="Freeform 193"/>
            <p:cNvSpPr>
              <a:spLocks/>
            </p:cNvSpPr>
            <p:nvPr/>
          </p:nvSpPr>
          <p:spPr bwMode="auto">
            <a:xfrm>
              <a:off x="5914740"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5" name="Freeform 194"/>
            <p:cNvSpPr>
              <a:spLocks/>
            </p:cNvSpPr>
            <p:nvPr/>
          </p:nvSpPr>
          <p:spPr bwMode="auto">
            <a:xfrm>
              <a:off x="5956912" y="3510430"/>
              <a:ext cx="133545" cy="152264"/>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6" name="Freeform 195"/>
            <p:cNvSpPr>
              <a:spLocks/>
            </p:cNvSpPr>
            <p:nvPr/>
          </p:nvSpPr>
          <p:spPr bwMode="auto">
            <a:xfrm>
              <a:off x="5997074" y="3652195"/>
              <a:ext cx="93381" cy="77707"/>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5" name="Freeform 204"/>
            <p:cNvSpPr/>
            <p:nvPr/>
          </p:nvSpPr>
          <p:spPr>
            <a:xfrm>
              <a:off x="5087448" y="3374780"/>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16" name="Freeform 215"/>
            <p:cNvSpPr/>
            <p:nvPr/>
          </p:nvSpPr>
          <p:spPr>
            <a:xfrm>
              <a:off x="4768900" y="3792619"/>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00" name="Freeform 199"/>
            <p:cNvSpPr/>
            <p:nvPr/>
          </p:nvSpPr>
          <p:spPr>
            <a:xfrm>
              <a:off x="5017572" y="3132950"/>
              <a:ext cx="28409" cy="34391"/>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000099"/>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581" name="Freeform 580"/>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2" name="Freeform 581"/>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3" name="Freeform 582"/>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4" name="Freeform 583"/>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5" name="Freeform 584"/>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6" name="Freeform 585"/>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7" name="Freeform 586"/>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8" name="Freeform 587"/>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9" name="Freeform 588"/>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0" name="Freeform 589"/>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1" name="Freeform 590"/>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2" name="Freeform 591"/>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3" name="Freeform 592"/>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4" name="Freeform 593"/>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5" name="Freeform 594"/>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6" name="Freeform 595"/>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7" name="Freeform 596"/>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8" name="Freeform 597"/>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9" name="Freeform 598"/>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0" name="Freeform 599"/>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1" name="Freeform 600"/>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2" name="Freeform 601"/>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3" name="Freeform 602"/>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4" name="Freeform 603"/>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5" name="Freeform 604"/>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6" name="Freeform 605"/>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7" name="Freeform 606"/>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8" name="Freeform 607"/>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9" name="Freeform 608"/>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0" name="Freeform 609"/>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dirty="0">
                <a:solidFill>
                  <a:prstClr val="white"/>
                </a:solidFill>
              </a:endParaRPr>
            </a:p>
          </p:txBody>
        </p:sp>
        <p:sp>
          <p:nvSpPr>
            <p:cNvPr id="611" name="Freeform 610"/>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2" name="Freeform 611"/>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3" name="Freeform 612"/>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4" name="Freeform 613"/>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5" name="Freeform 614"/>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6" name="Freeform 615"/>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7" name="Freeform 616"/>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8" name="Rectangle 617"/>
            <p:cNvSpPr>
              <a:spLocks noChangeArrowheads="1"/>
            </p:cNvSpPr>
            <p:nvPr/>
          </p:nvSpPr>
          <p:spPr bwMode="auto">
            <a:xfrm>
              <a:off x="4866463" y="3355018"/>
              <a:ext cx="0" cy="2101"/>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19" name="Freeform 618"/>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0" name="Freeform 619"/>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1" name="Freeform 620"/>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2" name="Freeform 621"/>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3" name="Freeform 622"/>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4" name="Freeform 623"/>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5" name="Freeform 624"/>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6" name="Freeform 625"/>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7" name="Freeform 626"/>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8" name="Rectangle 627"/>
            <p:cNvSpPr>
              <a:spLocks noChangeArrowheads="1"/>
            </p:cNvSpPr>
            <p:nvPr/>
          </p:nvSpPr>
          <p:spPr bwMode="auto">
            <a:xfrm>
              <a:off x="4173639" y="3382321"/>
              <a:ext cx="6025" cy="15752"/>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29" name="Freeform 628"/>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0" name="Freeform 629"/>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1" name="Freeform 630"/>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2" name="Freeform 631"/>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3" name="Freeform 632"/>
            <p:cNvSpPr>
              <a:spLocks/>
            </p:cNvSpPr>
            <p:nvPr/>
          </p:nvSpPr>
          <p:spPr bwMode="auto">
            <a:xfrm>
              <a:off x="4744969" y="1800886"/>
              <a:ext cx="2398783" cy="134306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34" name="Freeform 633"/>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5" name="Freeform 634"/>
            <p:cNvSpPr>
              <a:spLocks/>
            </p:cNvSpPr>
            <p:nvPr/>
          </p:nvSpPr>
          <p:spPr bwMode="auto">
            <a:xfrm>
              <a:off x="5044189" y="2766967"/>
              <a:ext cx="639609" cy="469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6" name="Freeform 635"/>
            <p:cNvSpPr>
              <a:spLocks/>
            </p:cNvSpPr>
            <p:nvPr/>
          </p:nvSpPr>
          <p:spPr bwMode="auto">
            <a:xfrm>
              <a:off x="5083350" y="3185953"/>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7" name="Rectangle 636"/>
            <p:cNvSpPr>
              <a:spLocks noChangeArrowheads="1"/>
            </p:cNvSpPr>
            <p:nvPr/>
          </p:nvSpPr>
          <p:spPr bwMode="auto">
            <a:xfrm>
              <a:off x="4566240" y="2942332"/>
              <a:ext cx="6025" cy="1050"/>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38" name="Freeform 637"/>
            <p:cNvSpPr>
              <a:spLocks/>
            </p:cNvSpPr>
            <p:nvPr/>
          </p:nvSpPr>
          <p:spPr bwMode="auto">
            <a:xfrm>
              <a:off x="4384500" y="2177869"/>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9" name="Freeform 638"/>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0" name="Freeform 639"/>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1" name="Freeform 640"/>
            <p:cNvSpPr>
              <a:spLocks/>
            </p:cNvSpPr>
            <p:nvPr/>
          </p:nvSpPr>
          <p:spPr bwMode="auto">
            <a:xfrm>
              <a:off x="4819272" y="2849926"/>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2" name="Freeform 641"/>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3" name="Freeform 642"/>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4" name="Freeform 643"/>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5" name="Freeform 64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6" name="Freeform 64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7" name="Freeform 646"/>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8" name="Freeform 647"/>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9" name="Freeform 64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0" name="Freeform 64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1" name="Freeform 65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2" name="Freeform 65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3" name="Freeform 65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4" name="Freeform 653"/>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5" name="Freeform 654"/>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6" name="Freeform 655"/>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7" name="Freeform 656"/>
            <p:cNvSpPr>
              <a:spLocks/>
            </p:cNvSpPr>
            <p:nvPr/>
          </p:nvSpPr>
          <p:spPr bwMode="auto">
            <a:xfrm>
              <a:off x="2031904" y="2145314"/>
              <a:ext cx="1340468"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8" name="Freeform 657"/>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9" name="Freeform 658"/>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0" name="Freeform 65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1" name="Freeform 660"/>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2" name="Freeform 661"/>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3" name="Freeform 662"/>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4" name="Freeform 663"/>
            <p:cNvSpPr>
              <a:spLocks/>
            </p:cNvSpPr>
            <p:nvPr/>
          </p:nvSpPr>
          <p:spPr bwMode="auto">
            <a:xfrm>
              <a:off x="2795017"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5" name="Freeform 664"/>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6" name="Freeform 665"/>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7" name="Freeform 666"/>
            <p:cNvSpPr>
              <a:spLocks/>
            </p:cNvSpPr>
            <p:nvPr/>
          </p:nvSpPr>
          <p:spPr bwMode="auto">
            <a:xfrm>
              <a:off x="2917517" y="2398389"/>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8" name="Freeform 667"/>
            <p:cNvSpPr>
              <a:spLocks/>
            </p:cNvSpPr>
            <p:nvPr/>
          </p:nvSpPr>
          <p:spPr bwMode="auto">
            <a:xfrm>
              <a:off x="2844218" y="2158967"/>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9" name="Freeform 668"/>
            <p:cNvSpPr>
              <a:spLocks/>
            </p:cNvSpPr>
            <p:nvPr/>
          </p:nvSpPr>
          <p:spPr bwMode="auto">
            <a:xfrm>
              <a:off x="2516882"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0" name="Freeform 669"/>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1" name="Freeform 670"/>
            <p:cNvSpPr>
              <a:spLocks/>
            </p:cNvSpPr>
            <p:nvPr/>
          </p:nvSpPr>
          <p:spPr bwMode="auto">
            <a:xfrm>
              <a:off x="2585160" y="2046608"/>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2" name="Freeform 671"/>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3" name="Freeform 672"/>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4" name="Freeform 673"/>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5" name="Freeform 674"/>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6" name="Freeform 675"/>
            <p:cNvSpPr>
              <a:spLocks/>
            </p:cNvSpPr>
            <p:nvPr/>
          </p:nvSpPr>
          <p:spPr bwMode="auto">
            <a:xfrm flipV="1">
              <a:off x="2774935" y="1875444"/>
              <a:ext cx="136556" cy="214217"/>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7" name="Freeform 676"/>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8" name="Freeform 677"/>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9" name="Freeform 678"/>
            <p:cNvSpPr>
              <a:spLocks/>
            </p:cNvSpPr>
            <p:nvPr/>
          </p:nvSpPr>
          <p:spPr bwMode="auto">
            <a:xfrm>
              <a:off x="2723725"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0" name="Freeform 679"/>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1" name="Freeform 680"/>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0099"/>
            </a:solidFill>
            <a:ln w="9525" cap="flat" cmpd="sng">
              <a:solidFill>
                <a:schemeClr val="bg2">
                  <a:lumMod val="40000"/>
                  <a:lumOff val="60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nvGrpSpPr>
            <p:cNvPr id="683" name="Group 682"/>
            <p:cNvGrpSpPr>
              <a:grpSpLocks/>
            </p:cNvGrpSpPr>
            <p:nvPr/>
          </p:nvGrpSpPr>
          <p:grpSpPr bwMode="auto">
            <a:xfrm>
              <a:off x="4179664" y="2668259"/>
              <a:ext cx="158647" cy="243621"/>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sp>
          <p:nvSpPr>
            <p:cNvPr id="686" name="Freeform 685"/>
            <p:cNvSpPr>
              <a:spLocks/>
            </p:cNvSpPr>
            <p:nvPr/>
          </p:nvSpPr>
          <p:spPr bwMode="auto">
            <a:xfrm>
              <a:off x="4801196"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7" name="Freeform 686"/>
            <p:cNvSpPr>
              <a:spLocks/>
            </p:cNvSpPr>
            <p:nvPr/>
          </p:nvSpPr>
          <p:spPr bwMode="auto">
            <a:xfrm>
              <a:off x="6205925"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8" name="Freeform 687"/>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9" name="Freeform 688"/>
            <p:cNvSpPr>
              <a:spLocks/>
            </p:cNvSpPr>
            <p:nvPr/>
          </p:nvSpPr>
          <p:spPr bwMode="auto">
            <a:xfrm>
              <a:off x="6389675" y="3030539"/>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0" name="Freeform 689"/>
            <p:cNvSpPr>
              <a:spLocks/>
            </p:cNvSpPr>
            <p:nvPr/>
          </p:nvSpPr>
          <p:spPr bwMode="auto">
            <a:xfrm>
              <a:off x="6543301" y="2802671"/>
              <a:ext cx="39161" cy="20266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1" name="Freeform 690"/>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2" name="Freeform 691"/>
            <p:cNvSpPr>
              <a:spLocks/>
            </p:cNvSpPr>
            <p:nvPr/>
          </p:nvSpPr>
          <p:spPr bwMode="auto">
            <a:xfrm>
              <a:off x="6231028"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3" name="Line 449"/>
            <p:cNvSpPr>
              <a:spLocks noChangeShapeType="1"/>
            </p:cNvSpPr>
            <p:nvPr/>
          </p:nvSpPr>
          <p:spPr bwMode="auto">
            <a:xfrm>
              <a:off x="6170782" y="3558734"/>
              <a:ext cx="0" cy="0"/>
            </a:xfrm>
            <a:prstGeom prst="line">
              <a:avLst/>
            </a:prstGeom>
            <a:solidFill>
              <a:srgbClr val="0070C0"/>
            </a:solidFill>
            <a:ln w="0">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4" name="Freeform 693"/>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5" name="Freeform 694"/>
            <p:cNvSpPr>
              <a:spLocks/>
            </p:cNvSpPr>
            <p:nvPr/>
          </p:nvSpPr>
          <p:spPr bwMode="auto">
            <a:xfrm>
              <a:off x="3311120"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6" name="Freeform 695"/>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7" name="Freeform 696"/>
            <p:cNvSpPr>
              <a:spLocks/>
            </p:cNvSpPr>
            <p:nvPr/>
          </p:nvSpPr>
          <p:spPr bwMode="auto">
            <a:xfrm>
              <a:off x="3086204" y="4184588"/>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8" name="Freeform 697"/>
            <p:cNvSpPr>
              <a:spLocks/>
            </p:cNvSpPr>
            <p:nvPr/>
          </p:nvSpPr>
          <p:spPr bwMode="auto">
            <a:xfrm>
              <a:off x="3046039"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9" name="Freeform 698"/>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0" name="Freeform 699"/>
            <p:cNvSpPr>
              <a:spLocks/>
            </p:cNvSpPr>
            <p:nvPr/>
          </p:nvSpPr>
          <p:spPr bwMode="auto">
            <a:xfrm>
              <a:off x="4473863" y="2738617"/>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1" name="Freeform 70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2" name="Freeform 701"/>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703" name="Freeform 702"/>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4" name="Freeform 703"/>
            <p:cNvSpPr>
              <a:spLocks/>
            </p:cNvSpPr>
            <p:nvPr/>
          </p:nvSpPr>
          <p:spPr bwMode="auto">
            <a:xfrm>
              <a:off x="5610496" y="3324567"/>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5" name="Freeform 704"/>
            <p:cNvSpPr>
              <a:spLocks/>
            </p:cNvSpPr>
            <p:nvPr/>
          </p:nvSpPr>
          <p:spPr bwMode="auto">
            <a:xfrm>
              <a:off x="5914737"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6" name="Freeform 705"/>
            <p:cNvSpPr>
              <a:spLocks/>
            </p:cNvSpPr>
            <p:nvPr/>
          </p:nvSpPr>
          <p:spPr bwMode="auto">
            <a:xfrm>
              <a:off x="6059148" y="3747455"/>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7" name="Freeform 706"/>
            <p:cNvSpPr>
              <a:spLocks/>
            </p:cNvSpPr>
            <p:nvPr/>
          </p:nvSpPr>
          <p:spPr bwMode="auto">
            <a:xfrm>
              <a:off x="6183654" y="3834614"/>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8" name="Freeform 707"/>
            <p:cNvSpPr>
              <a:spLocks/>
            </p:cNvSpPr>
            <p:nvPr/>
          </p:nvSpPr>
          <p:spPr bwMode="auto">
            <a:xfrm>
              <a:off x="5980825" y="3964825"/>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9" name="Freeform 708"/>
            <p:cNvSpPr>
              <a:spLocks/>
            </p:cNvSpPr>
            <p:nvPr/>
          </p:nvSpPr>
          <p:spPr bwMode="auto">
            <a:xfrm>
              <a:off x="5125339" y="3427178"/>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710" name="Freeform 709"/>
            <p:cNvSpPr>
              <a:spLocks/>
            </p:cNvSpPr>
            <p:nvPr/>
          </p:nvSpPr>
          <p:spPr bwMode="auto">
            <a:xfrm>
              <a:off x="6410580" y="3826212"/>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1" name="Freeform 710"/>
            <p:cNvSpPr>
              <a:spLocks/>
            </p:cNvSpPr>
            <p:nvPr/>
          </p:nvSpPr>
          <p:spPr bwMode="auto">
            <a:xfrm>
              <a:off x="5429577" y="3199310"/>
              <a:ext cx="461884" cy="589101"/>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2" name="Freeform 711"/>
            <p:cNvSpPr>
              <a:spLocks/>
            </p:cNvSpPr>
            <p:nvPr/>
          </p:nvSpPr>
          <p:spPr bwMode="auto">
            <a:xfrm>
              <a:off x="5976807" y="3799961"/>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0000"/>
            </a:solidFill>
            <a:ln w="9525" cap="flat" cmpd="sng">
              <a:solidFill>
                <a:schemeClr val="bg2"/>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3" name="Freeform 712"/>
            <p:cNvSpPr>
              <a:spLocks/>
            </p:cNvSpPr>
            <p:nvPr/>
          </p:nvSpPr>
          <p:spPr bwMode="auto">
            <a:xfrm>
              <a:off x="5998894" y="3497536"/>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4" name="Freeform 713"/>
            <p:cNvSpPr/>
            <p:nvPr/>
          </p:nvSpPr>
          <p:spPr>
            <a:xfrm>
              <a:off x="5090277" y="3378686"/>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15" name="Freeform 714"/>
            <p:cNvSpPr>
              <a:spLocks/>
            </p:cNvSpPr>
            <p:nvPr/>
          </p:nvSpPr>
          <p:spPr bwMode="auto">
            <a:xfrm>
              <a:off x="5475950" y="2823672"/>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6" name="Freeform 755"/>
            <p:cNvSpPr>
              <a:spLocks/>
            </p:cNvSpPr>
            <p:nvPr/>
          </p:nvSpPr>
          <p:spPr bwMode="auto">
            <a:xfrm>
              <a:off x="4848932" y="3277359"/>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57" name="Freeform 756"/>
            <p:cNvSpPr>
              <a:spLocks/>
            </p:cNvSpPr>
            <p:nvPr/>
          </p:nvSpPr>
          <p:spPr bwMode="auto">
            <a:xfrm>
              <a:off x="4871023" y="3297312"/>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758" name="Freeform 757"/>
            <p:cNvSpPr>
              <a:spLocks/>
            </p:cNvSpPr>
            <p:nvPr/>
          </p:nvSpPr>
          <p:spPr bwMode="auto">
            <a:xfrm>
              <a:off x="4681249" y="2740765"/>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9" name="Freeform 758"/>
            <p:cNvSpPr>
              <a:spLocks/>
            </p:cNvSpPr>
            <p:nvPr/>
          </p:nvSpPr>
          <p:spPr bwMode="auto">
            <a:xfrm>
              <a:off x="4050678" y="3397070"/>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0" name="Freeform 759"/>
            <p:cNvSpPr>
              <a:spLocks/>
            </p:cNvSpPr>
            <p:nvPr/>
          </p:nvSpPr>
          <p:spPr bwMode="auto">
            <a:xfrm>
              <a:off x="4317768" y="3457974"/>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1" name="Freeform 760"/>
            <p:cNvSpPr>
              <a:spLocks/>
            </p:cNvSpPr>
            <p:nvPr/>
          </p:nvSpPr>
          <p:spPr bwMode="auto">
            <a:xfrm>
              <a:off x="4784670" y="3866459"/>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2" name="Freeform 761"/>
            <p:cNvSpPr>
              <a:spLocks/>
            </p:cNvSpPr>
            <p:nvPr/>
          </p:nvSpPr>
          <p:spPr bwMode="auto">
            <a:xfrm>
              <a:off x="4833871" y="3555633"/>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3" name="Freeform 762"/>
            <p:cNvSpPr>
              <a:spLocks/>
            </p:cNvSpPr>
            <p:nvPr/>
          </p:nvSpPr>
          <p:spPr bwMode="auto">
            <a:xfrm>
              <a:off x="4848934" y="3772999"/>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4" name="Freeform 763"/>
            <p:cNvSpPr>
              <a:spLocks/>
            </p:cNvSpPr>
            <p:nvPr/>
          </p:nvSpPr>
          <p:spPr bwMode="auto">
            <a:xfrm>
              <a:off x="4363954" y="3608135"/>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5" name="Freeform 764"/>
            <p:cNvSpPr>
              <a:spLocks/>
            </p:cNvSpPr>
            <p:nvPr/>
          </p:nvSpPr>
          <p:spPr bwMode="auto">
            <a:xfrm>
              <a:off x="4332827" y="3540932"/>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6" name="Freeform 765"/>
            <p:cNvSpPr>
              <a:spLocks/>
            </p:cNvSpPr>
            <p:nvPr/>
          </p:nvSpPr>
          <p:spPr bwMode="auto">
            <a:xfrm>
              <a:off x="2949186" y="3704746"/>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7" name="Freeform 766"/>
            <p:cNvSpPr>
              <a:spLocks/>
            </p:cNvSpPr>
            <p:nvPr/>
          </p:nvSpPr>
          <p:spPr bwMode="auto">
            <a:xfrm>
              <a:off x="2843755" y="3595536"/>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8" name="Freeform 767"/>
            <p:cNvSpPr>
              <a:spLocks/>
            </p:cNvSpPr>
            <p:nvPr/>
          </p:nvSpPr>
          <p:spPr bwMode="auto">
            <a:xfrm>
              <a:off x="2793552" y="3568235"/>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9" name="Freeform 768"/>
            <p:cNvSpPr>
              <a:spLocks/>
            </p:cNvSpPr>
            <p:nvPr/>
          </p:nvSpPr>
          <p:spPr bwMode="auto">
            <a:xfrm>
              <a:off x="3225310" y="3582934"/>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00B050"/>
            </a:solidFill>
            <a:ln w="6350" cap="flat" cmpd="sng">
              <a:no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0" name="Freeform 769"/>
            <p:cNvSpPr>
              <a:spLocks/>
            </p:cNvSpPr>
            <p:nvPr/>
          </p:nvSpPr>
          <p:spPr bwMode="auto">
            <a:xfrm>
              <a:off x="3098795" y="3785601"/>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71" name="Freeform 770"/>
            <p:cNvSpPr>
              <a:spLocks/>
            </p:cNvSpPr>
            <p:nvPr/>
          </p:nvSpPr>
          <p:spPr bwMode="auto">
            <a:xfrm>
              <a:off x="2981315" y="3836006"/>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2" name="Freeform 771"/>
            <p:cNvSpPr>
              <a:spLocks/>
            </p:cNvSpPr>
            <p:nvPr/>
          </p:nvSpPr>
          <p:spPr bwMode="auto">
            <a:xfrm>
              <a:off x="5763660" y="3369769"/>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73" name="Freeform 772"/>
            <p:cNvSpPr/>
            <p:nvPr/>
          </p:nvSpPr>
          <p:spPr>
            <a:xfrm rot="16955691">
              <a:off x="3205114" y="3583561"/>
              <a:ext cx="28133" cy="25717"/>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74" name="Freeform 773"/>
            <p:cNvSpPr/>
            <p:nvPr/>
          </p:nvSpPr>
          <p:spPr>
            <a:xfrm>
              <a:off x="4773460" y="3791616"/>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grpSp>
    </p:spTree>
    <p:extLst>
      <p:ext uri="{BB962C8B-B14F-4D97-AF65-F5344CB8AC3E}">
        <p14:creationId xmlns:p14="http://schemas.microsoft.com/office/powerpoint/2010/main" val="361760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Japan – Enforcement? (post-2017) (cont.)</a:t>
            </a:r>
          </a:p>
        </p:txBody>
      </p:sp>
      <p:sp>
        <p:nvSpPr>
          <p:cNvPr id="3" name="Content Placeholder 2"/>
          <p:cNvSpPr>
            <a:spLocks noGrp="1"/>
          </p:cNvSpPr>
          <p:nvPr>
            <p:ph idx="1"/>
          </p:nvPr>
        </p:nvSpPr>
        <p:spPr/>
        <p:txBody>
          <a:bodyPr>
            <a:normAutofit fontScale="77500" lnSpcReduction="20000"/>
          </a:bodyPr>
          <a:lstStyle/>
          <a:p>
            <a:r>
              <a:rPr lang="en-US" dirty="0"/>
              <a:t>PIPC website (Japanese ver.), gave more details (@ 11/20)</a:t>
            </a:r>
          </a:p>
          <a:p>
            <a:pPr lvl="1"/>
            <a:r>
              <a:rPr lang="en-US" sz="2600" dirty="0"/>
              <a:t>2018 Annual Report, lists ‘238 instructions and advice’ and 31 mediations, but no details of any; </a:t>
            </a:r>
          </a:p>
          <a:p>
            <a:pPr lvl="1"/>
            <a:r>
              <a:rPr lang="en-US" sz="2600" dirty="0"/>
              <a:t>Report for first half 2019: 549 data breach reports (voluntary) with advice; 2,087 complaints, but no outcome details</a:t>
            </a:r>
          </a:p>
          <a:p>
            <a:pPr lvl="1"/>
            <a:r>
              <a:rPr lang="en-US" sz="2600" dirty="0"/>
              <a:t>Prof Miyashita found only 3 cases, all in 2019, where PIPC acted: </a:t>
            </a:r>
            <a:r>
              <a:rPr lang="en-US" sz="2600" i="1" dirty="0" err="1"/>
              <a:t>Rikunabi</a:t>
            </a:r>
            <a:r>
              <a:rPr lang="en-US" sz="2600" i="1" dirty="0"/>
              <a:t> Recruitment Agency </a:t>
            </a:r>
            <a:r>
              <a:rPr lang="en-US" sz="2600" dirty="0"/>
              <a:t>case resulted in A, 42 ‘orders’  (‘recommendations with administrative instructions’)  but no penalties; </a:t>
            </a:r>
            <a:r>
              <a:rPr lang="en-US" sz="2600" i="1" dirty="0"/>
              <a:t>Japan Taxi </a:t>
            </a:r>
            <a:r>
              <a:rPr lang="en-US" sz="2600" dirty="0"/>
              <a:t>case; and </a:t>
            </a:r>
            <a:r>
              <a:rPr lang="en-US" sz="2600" i="1" dirty="0"/>
              <a:t>Amazon Japan data breach </a:t>
            </a:r>
            <a:r>
              <a:rPr lang="en-US" sz="2600" dirty="0"/>
              <a:t>case (both A41  advice only). </a:t>
            </a:r>
          </a:p>
          <a:p>
            <a:pPr marL="342900" lvl="1" indent="-342900">
              <a:buFont typeface="Arial"/>
              <a:buChar char="•"/>
            </a:pPr>
            <a:r>
              <a:rPr lang="en-US" sz="3000" dirty="0"/>
              <a:t>Conclusion: Evidence is still absent of any significant </a:t>
            </a:r>
            <a:r>
              <a:rPr lang="en-US" sz="3000" i="1" dirty="0"/>
              <a:t>enforcement</a:t>
            </a:r>
            <a:r>
              <a:rPr lang="en-US" sz="3000" dirty="0"/>
              <a:t> of Japan’s law</a:t>
            </a:r>
          </a:p>
          <a:p>
            <a:pPr marL="742950" lvl="2" indent="-342900"/>
            <a:r>
              <a:rPr lang="en-US" sz="2600" dirty="0"/>
              <a:t>various Japanese experts </a:t>
            </a:r>
            <a:r>
              <a:rPr lang="en-US" sz="2600" dirty="0" err="1"/>
              <a:t>criticise</a:t>
            </a:r>
            <a:r>
              <a:rPr lang="en-US" sz="2600" dirty="0"/>
              <a:t> lack of transparency</a:t>
            </a:r>
          </a:p>
          <a:p>
            <a:pPr marL="742950" lvl="2" indent="-342900"/>
            <a:r>
              <a:rPr lang="en-US" sz="2600" dirty="0"/>
              <a:t>Japanese version may have improved in last two years (unknown)</a:t>
            </a:r>
          </a:p>
          <a:p>
            <a:endParaRPr lang="en-US" dirty="0"/>
          </a:p>
        </p:txBody>
      </p:sp>
    </p:spTree>
    <p:extLst>
      <p:ext uri="{BB962C8B-B14F-4D97-AF65-F5344CB8AC3E}">
        <p14:creationId xmlns:p14="http://schemas.microsoft.com/office/powerpoint/2010/main" val="1482634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 </a:t>
            </a:r>
            <a:r>
              <a:rPr lang="en-US" dirty="0" err="1"/>
              <a:t>Legalising</a:t>
            </a:r>
            <a:r>
              <a:rPr lang="en-US" dirty="0"/>
              <a:t> ‘Big Data’</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i="1" dirty="0"/>
              <a:t>See 2017 update p.25; 2019 Update p.8; 2015 article</a:t>
            </a:r>
          </a:p>
          <a:p>
            <a:r>
              <a:rPr lang="en-US" sz="2400" dirty="0"/>
              <a:t>‘</a:t>
            </a:r>
            <a:r>
              <a:rPr lang="en-US" sz="2400" b="1" dirty="0"/>
              <a:t>Anonymous processed information</a:t>
            </a:r>
            <a:r>
              <a:rPr lang="en-US" sz="2400" dirty="0"/>
              <a:t>’ (API) – PPIA </a:t>
            </a:r>
            <a:r>
              <a:rPr lang="en-US" sz="2400" i="1" dirty="0"/>
              <a:t>requires PIPC to specify de-ID procedures </a:t>
            </a:r>
            <a:r>
              <a:rPr lang="en-US" sz="2400" dirty="0"/>
              <a:t>which may be impossible – uncertainties</a:t>
            </a:r>
          </a:p>
          <a:p>
            <a:pPr lvl="1"/>
            <a:r>
              <a:rPr lang="en-US" sz="2000" dirty="0"/>
              <a:t>But </a:t>
            </a:r>
            <a:r>
              <a:rPr lang="en-US" sz="2000" i="1" dirty="0"/>
              <a:t>API status results from following procedures</a:t>
            </a:r>
            <a:r>
              <a:rPr lang="en-US" sz="2000" dirty="0"/>
              <a:t>, not from achieving  making re-identification impossible</a:t>
            </a:r>
          </a:p>
          <a:p>
            <a:r>
              <a:rPr lang="en-US" sz="2400" dirty="0"/>
              <a:t>Bulk API then becomes able to be disclosed/sold to others, but both discloser and recipient still have significant security and publicity obligations</a:t>
            </a:r>
          </a:p>
          <a:p>
            <a:r>
              <a:rPr lang="en-US" sz="2400" dirty="0"/>
              <a:t>Is there be a business case for use of API?</a:t>
            </a:r>
          </a:p>
          <a:p>
            <a:pPr lvl="1"/>
            <a:r>
              <a:rPr lang="en-US" sz="2000" dirty="0"/>
              <a:t>Report by PIPC on API (Feb. 2017)</a:t>
            </a:r>
          </a:p>
          <a:p>
            <a:pPr lvl="1"/>
            <a:r>
              <a:rPr lang="en-US" sz="2000" dirty="0"/>
              <a:t>Extent of use of these procedures is unknown</a:t>
            </a:r>
          </a:p>
          <a:p>
            <a:r>
              <a:rPr lang="en-US" sz="2400" dirty="0"/>
              <a:t>API procedures do not apply to data originating from EU</a:t>
            </a:r>
          </a:p>
          <a:p>
            <a:pPr lvl="1"/>
            <a:r>
              <a:rPr lang="en-US" sz="2000" dirty="0"/>
              <a:t>Excluded under ‘Supplementary Rules’, to obtain EU adequacy; for EU-sourced data, EU definition of ‘anonymity’ applies</a:t>
            </a:r>
          </a:p>
          <a:p>
            <a:pPr marL="0" indent="0">
              <a:buNone/>
            </a:pPr>
            <a:r>
              <a:rPr lang="en-US" sz="2400" i="1" dirty="0">
                <a:solidFill>
                  <a:srgbClr val="FF0000"/>
                </a:solidFill>
              </a:rPr>
              <a:t>Apparently has not been much used </a:t>
            </a:r>
            <a:r>
              <a:rPr lang="mr-IN" sz="2400" i="1" dirty="0">
                <a:solidFill>
                  <a:srgbClr val="FF0000"/>
                </a:solidFill>
              </a:rPr>
              <a:t>–</a:t>
            </a:r>
            <a:r>
              <a:rPr lang="en-US" sz="2400" i="1" dirty="0">
                <a:solidFill>
                  <a:srgbClr val="FF0000"/>
                </a:solidFill>
              </a:rPr>
              <a:t> see 2020 reforms</a:t>
            </a:r>
          </a:p>
        </p:txBody>
      </p:sp>
    </p:spTree>
    <p:extLst>
      <p:ext uri="{BB962C8B-B14F-4D97-AF65-F5344CB8AC3E}">
        <p14:creationId xmlns:p14="http://schemas.microsoft.com/office/powerpoint/2010/main" val="2467282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 EU adequacy status</a:t>
            </a:r>
          </a:p>
        </p:txBody>
      </p:sp>
      <p:sp>
        <p:nvSpPr>
          <p:cNvPr id="3" name="Content Placeholder 2"/>
          <p:cNvSpPr>
            <a:spLocks noGrp="1"/>
          </p:cNvSpPr>
          <p:nvPr>
            <p:ph idx="1"/>
          </p:nvPr>
        </p:nvSpPr>
        <p:spPr>
          <a:xfrm>
            <a:off x="457200" y="1600200"/>
            <a:ext cx="8229600" cy="4904196"/>
          </a:xfrm>
        </p:spPr>
        <p:txBody>
          <a:bodyPr>
            <a:noAutofit/>
          </a:bodyPr>
          <a:lstStyle/>
          <a:p>
            <a:pPr marL="0" indent="0">
              <a:buNone/>
            </a:pPr>
            <a:r>
              <a:rPr lang="en-US" sz="1800" i="1" dirty="0">
                <a:solidFill>
                  <a:srgbClr val="008000"/>
                </a:solidFill>
              </a:rPr>
              <a:t>See 2018 Update; 2019 Update</a:t>
            </a:r>
            <a:r>
              <a:rPr lang="en-US" sz="1800" dirty="0"/>
              <a:t> </a:t>
            </a:r>
          </a:p>
          <a:p>
            <a:r>
              <a:rPr lang="en-US" sz="1800" dirty="0"/>
              <a:t>EU Commission Decision held Japan’s private sector laws ‘</a:t>
            </a:r>
            <a:r>
              <a:rPr lang="en-US" sz="1800" b="1" dirty="0"/>
              <a:t>adequate</a:t>
            </a:r>
            <a:r>
              <a:rPr lang="en-US" sz="1800" dirty="0"/>
              <a:t>’ under art. 45 of the GDPR (Jan. 2019): unrestricted transfer of personal data from EU to Japan</a:t>
            </a:r>
          </a:p>
          <a:p>
            <a:pPr lvl="1"/>
            <a:r>
              <a:rPr lang="en-US" sz="1800" dirty="0"/>
              <a:t>European Data Protection Board (EDPB) and EU Parliament (via LIBE Committee) neither endorsed nor rejected the EU COM decision. </a:t>
            </a:r>
          </a:p>
          <a:p>
            <a:r>
              <a:rPr lang="en-US" sz="2200" dirty="0"/>
              <a:t>In order to obtain adequacy, Japan’s PIPC issued 5 ‘Supplementary Rules’ </a:t>
            </a:r>
            <a:r>
              <a:rPr lang="en-US" sz="2200" b="1" dirty="0"/>
              <a:t>applying </a:t>
            </a:r>
            <a:r>
              <a:rPr lang="en-US" sz="2200" b="1" i="1" dirty="0"/>
              <a:t>only</a:t>
            </a:r>
            <a:r>
              <a:rPr lang="en-US" sz="2200" b="1" dirty="0"/>
              <a:t> to EU-sourced data</a:t>
            </a:r>
            <a:r>
              <a:rPr lang="en-US" sz="2200" dirty="0"/>
              <a:t>:</a:t>
            </a:r>
          </a:p>
          <a:p>
            <a:pPr marL="971550" lvl="1" indent="-514350">
              <a:buFont typeface="+mj-lt"/>
              <a:buAutoNum type="arabicPeriod"/>
            </a:pPr>
            <a:r>
              <a:rPr lang="en-US" sz="1800" dirty="0"/>
              <a:t>Additional ‘special categories’ (sensitive data).</a:t>
            </a:r>
          </a:p>
          <a:p>
            <a:pPr marL="971550" lvl="1" indent="-514350">
              <a:buFont typeface="+mj-lt"/>
              <a:buAutoNum type="arabicPeriod"/>
            </a:pPr>
            <a:r>
              <a:rPr lang="en-US" sz="1800" dirty="0"/>
              <a:t>Preservation of protections with no time limits.</a:t>
            </a:r>
          </a:p>
          <a:p>
            <a:pPr marL="971550" lvl="1" indent="-514350">
              <a:buFont typeface="+mj-lt"/>
              <a:buAutoNum type="arabicPeriod"/>
            </a:pPr>
            <a:r>
              <a:rPr lang="en-US" sz="1800" dirty="0"/>
              <a:t>Preventing adding disclosures simply by website notice</a:t>
            </a:r>
          </a:p>
          <a:p>
            <a:pPr marL="971550" lvl="1" indent="-514350">
              <a:buFont typeface="+mj-lt"/>
              <a:buAutoNum type="arabicPeriod"/>
            </a:pPr>
            <a:r>
              <a:rPr lang="en-US" sz="1800" dirty="0"/>
              <a:t>Requiring that API be ‘irreversible for anyone’ (</a:t>
            </a:r>
            <a:r>
              <a:rPr lang="en-US" sz="1800" dirty="0" err="1"/>
              <a:t>ie</a:t>
            </a:r>
            <a:r>
              <a:rPr lang="en-US" sz="1800" dirty="0"/>
              <a:t> objective)</a:t>
            </a:r>
          </a:p>
          <a:p>
            <a:pPr marL="971550" lvl="1" indent="-514350">
              <a:buFont typeface="+mj-lt"/>
              <a:buAutoNum type="arabicPeriod"/>
            </a:pPr>
            <a:r>
              <a:rPr lang="en-US" sz="1800" dirty="0"/>
              <a:t>Onward transfers to US companies based solely on APEC-CBPRs certification (the ‘Japanese back door’) are blocked – because APEC standards are less than EU standards – replaced with a consent requirement</a:t>
            </a:r>
          </a:p>
          <a:p>
            <a:pPr marL="57150" indent="0">
              <a:buNone/>
            </a:pPr>
            <a:r>
              <a:rPr lang="en-US" sz="2200" i="1" dirty="0">
                <a:solidFill>
                  <a:srgbClr val="C0504D"/>
                </a:solidFill>
              </a:rPr>
              <a:t>Made 2 sets of processing rules for (</a:t>
            </a:r>
            <a:r>
              <a:rPr lang="en-US" sz="2200" i="1" dirty="0" err="1">
                <a:solidFill>
                  <a:srgbClr val="C0504D"/>
                </a:solidFill>
              </a:rPr>
              <a:t>i</a:t>
            </a:r>
            <a:r>
              <a:rPr lang="en-US" sz="2200" i="1" dirty="0">
                <a:solidFill>
                  <a:srgbClr val="C0504D"/>
                </a:solidFill>
              </a:rPr>
              <a:t>) EU-sourced data; (ii) other data</a:t>
            </a:r>
          </a:p>
        </p:txBody>
      </p:sp>
    </p:spTree>
    <p:extLst>
      <p:ext uri="{BB962C8B-B14F-4D97-AF65-F5344CB8AC3E}">
        <p14:creationId xmlns:p14="http://schemas.microsoft.com/office/powerpoint/2010/main" val="3712009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Japan – EU adequacy status (2)</a:t>
            </a:r>
          </a:p>
        </p:txBody>
      </p:sp>
      <p:sp>
        <p:nvSpPr>
          <p:cNvPr id="3" name="Content Placeholder 2"/>
          <p:cNvSpPr>
            <a:spLocks noGrp="1"/>
          </p:cNvSpPr>
          <p:nvPr>
            <p:ph idx="1"/>
          </p:nvPr>
        </p:nvSpPr>
        <p:spPr/>
        <p:txBody>
          <a:bodyPr>
            <a:normAutofit fontScale="62500" lnSpcReduction="20000"/>
          </a:bodyPr>
          <a:lstStyle/>
          <a:p>
            <a:r>
              <a:rPr lang="en-US" sz="3800" dirty="0"/>
              <a:t>Main grounds for </a:t>
            </a:r>
            <a:r>
              <a:rPr lang="en-US" sz="3800" dirty="0" err="1"/>
              <a:t>criticising</a:t>
            </a:r>
            <a:r>
              <a:rPr lang="en-US" sz="3800" dirty="0"/>
              <a:t> COM’s Japan decision (Greenleaf):</a:t>
            </a:r>
          </a:p>
          <a:p>
            <a:pPr marL="971550" lvl="1" indent="-514350">
              <a:buFont typeface="+mj-lt"/>
              <a:buAutoNum type="arabicPeriod"/>
            </a:pPr>
            <a:r>
              <a:rPr lang="en-US" sz="3400" dirty="0"/>
              <a:t>Can an ‘essentially equivalent’ law exclude Japanese citizens?</a:t>
            </a:r>
          </a:p>
          <a:p>
            <a:pPr marL="1371600" lvl="2" indent="-514350"/>
            <a:r>
              <a:rPr lang="en-US" sz="3000" dirty="0"/>
              <a:t>Supp Rules are increasingly being legislated to benefit Japanese</a:t>
            </a:r>
          </a:p>
          <a:p>
            <a:pPr marL="971550" lvl="1" indent="-514350">
              <a:buFont typeface="+mj-lt"/>
              <a:buAutoNum type="arabicPeriod"/>
            </a:pPr>
            <a:r>
              <a:rPr lang="en-US" sz="3400" dirty="0"/>
              <a:t>Still no evidence of enforcement (as at 2022); How is Japan’s enforcement regime ‘essentially equivalent’ to GDPR? </a:t>
            </a:r>
          </a:p>
          <a:p>
            <a:pPr marL="971550" lvl="1" indent="-514350">
              <a:buFont typeface="+mj-lt"/>
              <a:buAutoNum type="arabicPeriod"/>
            </a:pPr>
            <a:r>
              <a:rPr lang="en-US" sz="3400" dirty="0"/>
              <a:t>Is consent a sufficient basis for an onward transfer regime?</a:t>
            </a:r>
          </a:p>
          <a:p>
            <a:pPr marL="971550" lvl="1" indent="-514350">
              <a:buFont typeface="+mj-lt"/>
              <a:buAutoNum type="arabicPeriod"/>
            </a:pPr>
            <a:r>
              <a:rPr lang="en-US" sz="3400" dirty="0"/>
              <a:t>How significant are other gaps between Japan and EU?</a:t>
            </a:r>
          </a:p>
          <a:p>
            <a:pPr marL="1371600" lvl="2" indent="-514350"/>
            <a:r>
              <a:rPr lang="en-US" sz="3000" dirty="0"/>
              <a:t>automated decisions; design &amp; default; DBN; data portability</a:t>
            </a:r>
          </a:p>
          <a:p>
            <a:pPr marL="1371600" lvl="2" indent="-514350"/>
            <a:r>
              <a:rPr lang="en-US" sz="3000" dirty="0"/>
              <a:t>how important are these to adequacy? (‘essentially equivalent’)</a:t>
            </a:r>
          </a:p>
          <a:p>
            <a:pPr marL="971550" lvl="1" indent="-514350">
              <a:buFont typeface="+mj-lt"/>
              <a:buAutoNum type="arabicPeriod"/>
            </a:pPr>
            <a:r>
              <a:rPr lang="en-US" sz="3200" dirty="0"/>
              <a:t>Limits on public sector access to private sector data? (vital in </a:t>
            </a:r>
            <a:r>
              <a:rPr lang="en-US" sz="3200" i="1" dirty="0" err="1"/>
              <a:t>Schrems</a:t>
            </a:r>
            <a:r>
              <a:rPr lang="en-US" sz="3200" i="1" dirty="0"/>
              <a:t> case</a:t>
            </a:r>
            <a:r>
              <a:rPr lang="en-US" sz="3200" dirty="0"/>
              <a:t>) might not be strong enough – but accepted by EU</a:t>
            </a:r>
          </a:p>
          <a:p>
            <a:pPr marL="1371600" lvl="2" indent="-514350"/>
            <a:r>
              <a:rPr lang="en-US" sz="3200" dirty="0"/>
              <a:t>Annexures to Decision, signed by Japan, purport to limit this</a:t>
            </a:r>
          </a:p>
          <a:p>
            <a:pPr marL="971550" lvl="1" indent="-514350">
              <a:buFont typeface="+mj-lt"/>
              <a:buAutoNum type="arabicPeriod"/>
            </a:pPr>
            <a:r>
              <a:rPr lang="en-US" sz="3200" dirty="0"/>
              <a:t>‘Readily collated’ requirement in Japan’s definition of PI</a:t>
            </a:r>
          </a:p>
          <a:p>
            <a:pPr marL="1200150" lvl="2" indent="-342900"/>
            <a:r>
              <a:rPr lang="en-US" sz="2900" dirty="0"/>
              <a:t>will some EU personal data not be protected? (not raised)</a:t>
            </a:r>
          </a:p>
          <a:p>
            <a:pPr marL="1371600" lvl="2" indent="-514350"/>
            <a:endParaRPr lang="en-US" sz="3000" dirty="0"/>
          </a:p>
          <a:p>
            <a:pPr lvl="1"/>
            <a:endParaRPr lang="en-US" sz="3800" dirty="0"/>
          </a:p>
          <a:p>
            <a:pPr marL="571500" indent="-514350"/>
            <a:endParaRPr lang="en-US" dirty="0"/>
          </a:p>
        </p:txBody>
      </p:sp>
    </p:spTree>
    <p:extLst>
      <p:ext uri="{BB962C8B-B14F-4D97-AF65-F5344CB8AC3E}">
        <p14:creationId xmlns:p14="http://schemas.microsoft.com/office/powerpoint/2010/main" val="778426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 EU adequacy status (3)</a:t>
            </a:r>
          </a:p>
        </p:txBody>
      </p:sp>
      <p:sp>
        <p:nvSpPr>
          <p:cNvPr id="3" name="Content Placeholder 2"/>
          <p:cNvSpPr>
            <a:spLocks noGrp="1"/>
          </p:cNvSpPr>
          <p:nvPr>
            <p:ph idx="1"/>
          </p:nvPr>
        </p:nvSpPr>
        <p:spPr/>
        <p:txBody>
          <a:bodyPr>
            <a:normAutofit fontScale="32500" lnSpcReduction="20000"/>
          </a:bodyPr>
          <a:lstStyle/>
          <a:p>
            <a:pPr marL="0" indent="0">
              <a:buNone/>
            </a:pPr>
            <a:r>
              <a:rPr lang="en-US" sz="6000" dirty="0">
                <a:solidFill>
                  <a:srgbClr val="FF0000"/>
                </a:solidFill>
              </a:rPr>
              <a:t>Current position of adequacy status (May 2021)</a:t>
            </a:r>
            <a:endParaRPr lang="en-US" sz="6000" dirty="0"/>
          </a:p>
          <a:p>
            <a:r>
              <a:rPr lang="en-US" sz="6000" dirty="0"/>
              <a:t>Only CJEU can reverse COM decisions endorsed by Council</a:t>
            </a:r>
          </a:p>
          <a:p>
            <a:pPr lvl="1"/>
            <a:r>
              <a:rPr lang="en-US" sz="6000" dirty="0"/>
              <a:t>as occurred under the Directive with EU-US ‘Safe Harbor’ </a:t>
            </a:r>
            <a:r>
              <a:rPr lang="en-US" sz="6000" i="1" dirty="0" err="1"/>
              <a:t>Schrems</a:t>
            </a:r>
            <a:r>
              <a:rPr lang="en-US" sz="6000" i="1" dirty="0"/>
              <a:t> I Case</a:t>
            </a:r>
            <a:r>
              <a:rPr lang="en-US" sz="6000" dirty="0"/>
              <a:t>, and with the 2020 decision on ‘Privacy Shield’ in </a:t>
            </a:r>
            <a:r>
              <a:rPr lang="en-US" sz="6000" i="1" dirty="0" err="1"/>
              <a:t>Schrems</a:t>
            </a:r>
            <a:r>
              <a:rPr lang="en-US" sz="6000" i="1" dirty="0"/>
              <a:t> II</a:t>
            </a:r>
          </a:p>
          <a:p>
            <a:pPr lvl="1"/>
            <a:r>
              <a:rPr lang="en-US" sz="6000" dirty="0"/>
              <a:t>NGOs could challenge a data transfer from EU to Japan, based on the 2019 Decision, on grounds that protections are not ‘essentially equivalent’ </a:t>
            </a:r>
          </a:p>
          <a:p>
            <a:r>
              <a:rPr lang="en-US" sz="6000" dirty="0"/>
              <a:t>EDPB pushed COM to agree to review the Decision in 2 years, not 4; review held in 2021 –  EU did not push any criticisms</a:t>
            </a:r>
          </a:p>
          <a:p>
            <a:pPr lvl="1"/>
            <a:r>
              <a:rPr lang="en-US" sz="6200" dirty="0"/>
              <a:t>Japan’s 2020 PIPA amendments may enable it to argue its laws are now closer to the GDPR than previously</a:t>
            </a:r>
          </a:p>
          <a:p>
            <a:pPr lvl="1"/>
            <a:r>
              <a:rPr lang="en-US" sz="6200" dirty="0"/>
              <a:t>(Lack of) evidence of enforcement remains a key issue</a:t>
            </a:r>
          </a:p>
          <a:p>
            <a:r>
              <a:rPr lang="en-US" sz="6400" dirty="0"/>
              <a:t>Fate of Japan Decision is important to future credibility of adequacy </a:t>
            </a:r>
          </a:p>
          <a:p>
            <a:pPr lvl="1"/>
            <a:r>
              <a:rPr lang="en-US" sz="5900" dirty="0"/>
              <a:t>Will other countries say ‘I’ll have what Japan had’?</a:t>
            </a:r>
          </a:p>
          <a:p>
            <a:pPr lvl="1"/>
            <a:r>
              <a:rPr lang="en-US" sz="5900" dirty="0"/>
              <a:t>But Japan has now remedied many of the grounds of criticism</a:t>
            </a:r>
          </a:p>
          <a:p>
            <a:endParaRPr lang="en-US" dirty="0"/>
          </a:p>
        </p:txBody>
      </p:sp>
    </p:spTree>
    <p:extLst>
      <p:ext uri="{BB962C8B-B14F-4D97-AF65-F5344CB8AC3E}">
        <p14:creationId xmlns:p14="http://schemas.microsoft.com/office/powerpoint/2010/main" val="3367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a:t>
            </a:r>
            <a:r>
              <a:rPr lang="mr-IN" dirty="0"/>
              <a:t>–</a:t>
            </a:r>
            <a:r>
              <a:rPr lang="en-US" dirty="0"/>
              <a:t> 2020 PPIA amendments </a:t>
            </a:r>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r>
              <a:rPr lang="en-US" sz="4200" dirty="0"/>
              <a:t>Amended 5/6/2020 (3 </a:t>
            </a:r>
            <a:r>
              <a:rPr lang="en-US" sz="4200" dirty="0" err="1"/>
              <a:t>yr</a:t>
            </a:r>
            <a:r>
              <a:rPr lang="en-US" sz="4200" dirty="0"/>
              <a:t> review); regs 2021; </a:t>
            </a:r>
            <a:r>
              <a:rPr lang="en-US" sz="4200" dirty="0">
                <a:solidFill>
                  <a:srgbClr val="FF0000"/>
                </a:solidFill>
              </a:rPr>
              <a:t>in force 1/4/2022</a:t>
            </a:r>
          </a:p>
          <a:p>
            <a:pPr marL="514350" indent="-514350">
              <a:buFont typeface="+mj-lt"/>
              <a:buAutoNum type="arabicPeriod"/>
            </a:pPr>
            <a:r>
              <a:rPr lang="en-US" sz="4200" dirty="0"/>
              <a:t>Stronger deletion/blocking rights </a:t>
            </a:r>
            <a:r>
              <a:rPr lang="mr-IN" sz="4200" dirty="0"/>
              <a:t>–</a:t>
            </a:r>
            <a:r>
              <a:rPr lang="en-US" sz="4200" dirty="0"/>
              <a:t> wherever rights are endangered</a:t>
            </a:r>
          </a:p>
          <a:p>
            <a:pPr marL="514350" indent="-514350">
              <a:buFont typeface="+mj-lt"/>
              <a:buAutoNum type="arabicPeriod"/>
            </a:pPr>
            <a:r>
              <a:rPr lang="en-US" sz="4200" dirty="0"/>
              <a:t>Removal of access exemption for data  to be deleted w/in 6 months</a:t>
            </a:r>
          </a:p>
          <a:p>
            <a:pPr marL="914400" lvl="1" indent="-514350"/>
            <a:r>
              <a:rPr lang="en-US" sz="3800" dirty="0"/>
              <a:t>same now for Japanese as for EU-sourced data (legislation = Supp. Rule)</a:t>
            </a:r>
          </a:p>
          <a:p>
            <a:pPr marL="514350" indent="-514350">
              <a:buFont typeface="+mj-lt"/>
              <a:buAutoNum type="arabicPeriod"/>
            </a:pPr>
            <a:r>
              <a:rPr lang="en-US" sz="4200" dirty="0"/>
              <a:t>Access by online means (not only paper), and to more PI</a:t>
            </a:r>
          </a:p>
          <a:p>
            <a:pPr marL="914400" lvl="1" indent="-514350"/>
            <a:r>
              <a:rPr lang="en-US" sz="3800" dirty="0"/>
              <a:t>all disclosures to 3</a:t>
            </a:r>
            <a:r>
              <a:rPr lang="en-US" sz="3800" baseline="30000" dirty="0"/>
              <a:t>rd</a:t>
            </a:r>
            <a:r>
              <a:rPr lang="en-US" sz="3800" dirty="0"/>
              <a:t> Ps to be included</a:t>
            </a:r>
          </a:p>
          <a:p>
            <a:pPr marL="514350" indent="-514350">
              <a:buFont typeface="+mj-lt"/>
              <a:buAutoNum type="arabicPeriod"/>
            </a:pPr>
            <a:r>
              <a:rPr lang="en-US" sz="4200" dirty="0"/>
              <a:t>Limiting disclosures to 3</a:t>
            </a:r>
            <a:r>
              <a:rPr lang="en-US" sz="4200" baseline="30000" dirty="0"/>
              <a:t>rd</a:t>
            </a:r>
            <a:r>
              <a:rPr lang="en-US" sz="4200" dirty="0"/>
              <a:t> parties without consent</a:t>
            </a:r>
          </a:p>
          <a:p>
            <a:pPr marL="914400" lvl="1" indent="-514350"/>
            <a:r>
              <a:rPr lang="en-US" sz="3400" dirty="0"/>
              <a:t>Disclosures based on public notice &amp; opt-out can only occur once</a:t>
            </a:r>
          </a:p>
          <a:p>
            <a:pPr marL="514350" indent="-514350">
              <a:buFont typeface="+mj-lt"/>
              <a:buAutoNum type="arabicPeriod"/>
            </a:pPr>
            <a:r>
              <a:rPr lang="en-US" sz="4200" dirty="0"/>
              <a:t>Mandatory data breach notification</a:t>
            </a:r>
          </a:p>
          <a:p>
            <a:pPr marL="914400" lvl="1" indent="-514350"/>
            <a:r>
              <a:rPr lang="en-US" sz="3400" dirty="0"/>
              <a:t>To both PIPC and individuals (or public notice) </a:t>
            </a:r>
          </a:p>
          <a:p>
            <a:pPr marL="914400" lvl="1" indent="-514350"/>
            <a:r>
              <a:rPr lang="en-US" sz="3400" dirty="0"/>
              <a:t>But there are serious limits (</a:t>
            </a:r>
            <a:r>
              <a:rPr lang="en-US" sz="3400" dirty="0" err="1"/>
              <a:t>i</a:t>
            </a:r>
            <a:r>
              <a:rPr lang="en-US" sz="3400" dirty="0"/>
              <a:t>) only if one of 4 types of defined risk is involved; (ii) not if specified protections to data (</a:t>
            </a:r>
            <a:r>
              <a:rPr lang="en-US" sz="3400" dirty="0" err="1"/>
              <a:t>eg</a:t>
            </a:r>
            <a:r>
              <a:rPr lang="en-US" sz="3400" dirty="0"/>
              <a:t> ‘advanced encryption’) </a:t>
            </a:r>
          </a:p>
          <a:p>
            <a:pPr marL="514350" indent="-514350">
              <a:buFont typeface="+mj-lt"/>
              <a:buAutoNum type="arabicPeriod"/>
            </a:pPr>
            <a:r>
              <a:rPr lang="en-US" sz="4200" dirty="0"/>
              <a:t>Substantial increases in penalties</a:t>
            </a:r>
          </a:p>
          <a:p>
            <a:pPr marL="914400" lvl="1" indent="-514350"/>
            <a:r>
              <a:rPr lang="en-US" sz="3400" dirty="0"/>
              <a:t>Maximum penalties US$1M, but only for fraudulent PIPA breaches  </a:t>
            </a:r>
          </a:p>
          <a:p>
            <a:pPr marL="914400" lvl="1" indent="-514350"/>
            <a:r>
              <a:rPr lang="en-US" sz="3400" dirty="0"/>
              <a:t>false reports to PIPC US$55K fine</a:t>
            </a:r>
          </a:p>
          <a:p>
            <a:pPr marL="514350" indent="-514350">
              <a:buFont typeface="+mj-lt"/>
              <a:buAutoNum type="arabicPeriod" startAt="7"/>
            </a:pPr>
            <a:r>
              <a:rPr lang="en-US" sz="4200" dirty="0"/>
              <a:t>Extra-territorial application</a:t>
            </a:r>
          </a:p>
          <a:p>
            <a:pPr marL="914400" lvl="1" indent="-514350"/>
            <a:r>
              <a:rPr lang="en-US" sz="3400" dirty="0"/>
              <a:t>Foreign entities marketing to Japan using Japanese PI must comply with PIPA; PIPC can enforce</a:t>
            </a:r>
          </a:p>
          <a:p>
            <a:pPr marL="914400" lvl="1" indent="-514350"/>
            <a:r>
              <a:rPr lang="en-US" sz="3400" dirty="0"/>
              <a:t>Special rules for Pseudonymous Information </a:t>
            </a:r>
            <a:r>
              <a:rPr lang="en-US" sz="3400" dirty="0" err="1"/>
              <a:t>etc</a:t>
            </a:r>
            <a:r>
              <a:rPr lang="en-US" sz="3400" dirty="0"/>
              <a:t> could make this very difficult</a:t>
            </a:r>
          </a:p>
          <a:p>
            <a:pPr marL="514350" indent="-514350"/>
            <a:endParaRPr lang="en-US" dirty="0"/>
          </a:p>
        </p:txBody>
      </p:sp>
    </p:spTree>
    <p:extLst>
      <p:ext uri="{BB962C8B-B14F-4D97-AF65-F5344CB8AC3E}">
        <p14:creationId xmlns:p14="http://schemas.microsoft.com/office/powerpoint/2010/main" val="2726213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a:t>
            </a:r>
            <a:r>
              <a:rPr lang="mr-IN" dirty="0"/>
              <a:t>–</a:t>
            </a:r>
            <a:r>
              <a:rPr lang="en-US" dirty="0"/>
              <a:t> 2020 PPIA amendments (2)</a:t>
            </a:r>
          </a:p>
        </p:txBody>
      </p:sp>
      <p:sp>
        <p:nvSpPr>
          <p:cNvPr id="3" name="Content Placeholder 2"/>
          <p:cNvSpPr>
            <a:spLocks noGrp="1"/>
          </p:cNvSpPr>
          <p:nvPr>
            <p:ph idx="1"/>
          </p:nvPr>
        </p:nvSpPr>
        <p:spPr>
          <a:xfrm>
            <a:off x="457200" y="1600200"/>
            <a:ext cx="8229600" cy="4983162"/>
          </a:xfrm>
        </p:spPr>
        <p:txBody>
          <a:bodyPr>
            <a:normAutofit fontScale="55000" lnSpcReduction="20000"/>
          </a:bodyPr>
          <a:lstStyle/>
          <a:p>
            <a:pPr marL="742950" indent="-742950">
              <a:buFont typeface="+mj-lt"/>
              <a:buAutoNum type="arabicPeriod" startAt="8"/>
            </a:pPr>
            <a:r>
              <a:rPr lang="en-US" sz="3800" dirty="0"/>
              <a:t>More notice required for cross-border transfers</a:t>
            </a:r>
          </a:p>
          <a:p>
            <a:pPr marL="914400" lvl="1" indent="-514350"/>
            <a:r>
              <a:rPr lang="en-US" sz="3200" dirty="0"/>
              <a:t>Protection for Japanese-sourced data now same as EU-sourced data</a:t>
            </a:r>
          </a:p>
          <a:p>
            <a:pPr marL="914400" lvl="1" indent="-514350"/>
            <a:r>
              <a:rPr lang="en-US" sz="3200" dirty="0"/>
              <a:t>PIPC will provide official account of protections in 30 countries = to APPI, which businesses can provide to data subjects, get consent, and export</a:t>
            </a:r>
          </a:p>
          <a:p>
            <a:pPr marL="914400" lvl="1" indent="-514350"/>
            <a:r>
              <a:rPr lang="en-US" sz="3200" dirty="0"/>
              <a:t>This is in effect a ‘White List’, achieved via consent, and unchallengeable</a:t>
            </a:r>
          </a:p>
          <a:p>
            <a:pPr marL="514350" indent="-514350">
              <a:buFont typeface="+mj-lt"/>
              <a:buAutoNum type="arabicPeriod" startAt="8"/>
            </a:pPr>
            <a:r>
              <a:rPr lang="en-US" sz="3800" dirty="0"/>
              <a:t>New category of ‘Pseudonymized Information’ </a:t>
            </a:r>
          </a:p>
          <a:p>
            <a:pPr marL="914400" lvl="1" indent="-514350"/>
            <a:r>
              <a:rPr lang="en-US" sz="3200" dirty="0"/>
              <a:t>Category of ‘Anonymous Personal information’ (API) has failed to encourage ‘big data’ uses (incoherent; uses restricted)</a:t>
            </a:r>
          </a:p>
          <a:p>
            <a:pPr marL="914400" lvl="1" indent="-514350"/>
            <a:r>
              <a:rPr lang="en-US" sz="3200" dirty="0"/>
              <a:t>New PI category is data which might be re-identified; definition and rules of use are in regs! (dangers of EU inconsistency): gives exemption from access rights, MDBN </a:t>
            </a:r>
            <a:r>
              <a:rPr lang="en-US" sz="3200" dirty="0" err="1"/>
              <a:t>etc</a:t>
            </a:r>
            <a:r>
              <a:rPr lang="en-US" sz="3200" dirty="0"/>
              <a:t>; achieved by 3 processes of ‘Deleted Descriptions’; resulting data has numerous additional restrictions on disclosure /use.</a:t>
            </a:r>
          </a:p>
          <a:p>
            <a:pPr marL="514350" indent="-514350">
              <a:buFont typeface="+mj-lt"/>
              <a:buAutoNum type="arabicPeriod" startAt="8"/>
            </a:pPr>
            <a:r>
              <a:rPr lang="en-US" sz="3800" dirty="0"/>
              <a:t>New category of ‘Personal Related Information’ (PRI)</a:t>
            </a:r>
          </a:p>
          <a:p>
            <a:pPr marL="914400" lvl="1" indent="-514350"/>
            <a:r>
              <a:rPr lang="en-US" sz="3200" dirty="0"/>
              <a:t>Data which holder cannot use to identify, but recipient can by combining with other data (</a:t>
            </a:r>
            <a:r>
              <a:rPr lang="en-US" sz="3200" dirty="0" err="1"/>
              <a:t>eg</a:t>
            </a:r>
            <a:r>
              <a:rPr lang="en-US" sz="3200" dirty="0"/>
              <a:t> cookie data; IP address); </a:t>
            </a:r>
          </a:p>
          <a:p>
            <a:pPr marL="914400" lvl="1" indent="-514350"/>
            <a:r>
              <a:rPr lang="en-US" sz="3200" i="1" dirty="0"/>
              <a:t>prior consent </a:t>
            </a:r>
            <a:r>
              <a:rPr lang="en-US" sz="3200" dirty="0"/>
              <a:t>now necessary</a:t>
            </a:r>
          </a:p>
          <a:p>
            <a:pPr marL="0" indent="0">
              <a:buNone/>
            </a:pPr>
            <a:r>
              <a:rPr lang="en-US" sz="3800" i="1" dirty="0">
                <a:solidFill>
                  <a:srgbClr val="C0504D"/>
                </a:solidFill>
              </a:rPr>
              <a:t>Result: Should be easier for EU to justify adequacy finding</a:t>
            </a:r>
          </a:p>
          <a:p>
            <a:pPr marL="0" indent="0">
              <a:buNone/>
            </a:pPr>
            <a:r>
              <a:rPr lang="en-US" sz="3800" i="1" dirty="0">
                <a:solidFill>
                  <a:srgbClr val="C0504D"/>
                </a:solidFill>
              </a:rPr>
              <a:t>Japan’s law will be closer to international standards </a:t>
            </a:r>
            <a:r>
              <a:rPr lang="mr-IN" sz="3800" i="1" dirty="0">
                <a:solidFill>
                  <a:srgbClr val="C0504D"/>
                </a:solidFill>
              </a:rPr>
              <a:t>–</a:t>
            </a:r>
            <a:r>
              <a:rPr lang="en-US" sz="3800" i="1" dirty="0">
                <a:solidFill>
                  <a:srgbClr val="C0504D"/>
                </a:solidFill>
              </a:rPr>
              <a:t> if enforced</a:t>
            </a:r>
          </a:p>
          <a:p>
            <a:endParaRPr lang="en-US" dirty="0"/>
          </a:p>
        </p:txBody>
      </p:sp>
    </p:spTree>
    <p:extLst>
      <p:ext uri="{BB962C8B-B14F-4D97-AF65-F5344CB8AC3E}">
        <p14:creationId xmlns:p14="http://schemas.microsoft.com/office/powerpoint/2010/main" val="4225350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Japan – Proposed 2021 Amendments</a:t>
            </a:r>
          </a:p>
        </p:txBody>
      </p:sp>
      <p:sp>
        <p:nvSpPr>
          <p:cNvPr id="3" name="Content Placeholder 2"/>
          <p:cNvSpPr>
            <a:spLocks noGrp="1"/>
          </p:cNvSpPr>
          <p:nvPr>
            <p:ph idx="1"/>
          </p:nvPr>
        </p:nvSpPr>
        <p:spPr/>
        <p:txBody>
          <a:bodyPr>
            <a:normAutofit fontScale="77500" lnSpcReduction="20000"/>
          </a:bodyPr>
          <a:lstStyle/>
          <a:p>
            <a:r>
              <a:rPr lang="en-US" dirty="0"/>
              <a:t>February 2021: Bills proposed on ‘shaping digital society; amendments to PIPA included</a:t>
            </a:r>
          </a:p>
          <a:p>
            <a:pPr lvl="1"/>
            <a:r>
              <a:rPr lang="en-US" dirty="0"/>
              <a:t>12 May 2021: Act establishing ‘Digital Agency’ passed; to accelerate data sharing within government, &amp; with private sector</a:t>
            </a:r>
          </a:p>
          <a:p>
            <a:r>
              <a:rPr lang="en-US" dirty="0"/>
              <a:t>Other Bills in Diet (only broad details available in English):</a:t>
            </a:r>
          </a:p>
          <a:p>
            <a:pPr lvl="1"/>
            <a:r>
              <a:rPr lang="en-US" dirty="0"/>
              <a:t>3 data privacy laws to be combined (under PIPA): private &amp; public sectors; and </a:t>
            </a:r>
            <a:r>
              <a:rPr lang="en-US" dirty="0" err="1"/>
              <a:t>indep</a:t>
            </a:r>
            <a:r>
              <a:rPr lang="en-US" dirty="0"/>
              <a:t>. admin. organs (</a:t>
            </a:r>
            <a:r>
              <a:rPr lang="en-US" dirty="0" err="1"/>
              <a:t>unis</a:t>
            </a:r>
            <a:r>
              <a:rPr lang="en-US" dirty="0"/>
              <a:t>, hospitals)</a:t>
            </a:r>
          </a:p>
          <a:p>
            <a:pPr lvl="1"/>
            <a:r>
              <a:rPr lang="en-US" b="1" dirty="0"/>
              <a:t>PIPC to have full powers over all sectors</a:t>
            </a:r>
            <a:r>
              <a:rPr lang="en-US" dirty="0"/>
              <a:t>, and local government (like Korean reforms)</a:t>
            </a:r>
          </a:p>
          <a:p>
            <a:pPr lvl="1"/>
            <a:r>
              <a:rPr lang="en-US" dirty="0"/>
              <a:t>Local government able to share de-identified PI with private sector</a:t>
            </a:r>
          </a:p>
          <a:p>
            <a:pPr lvl="1"/>
            <a:r>
              <a:rPr lang="en-US" b="1" dirty="0"/>
              <a:t>Japan to seek adequacy Decision from EU for all sectors</a:t>
            </a:r>
          </a:p>
          <a:p>
            <a:pPr lvl="1"/>
            <a:endParaRPr lang="en-US" dirty="0"/>
          </a:p>
          <a:p>
            <a:endParaRPr lang="en-US" dirty="0"/>
          </a:p>
        </p:txBody>
      </p:sp>
    </p:spTree>
    <p:extLst>
      <p:ext uri="{BB962C8B-B14F-4D97-AF65-F5344CB8AC3E}">
        <p14:creationId xmlns:p14="http://schemas.microsoft.com/office/powerpoint/2010/main" val="1910976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900113" y="5732463"/>
            <a:ext cx="7591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a:solidFill>
                  <a:srgbClr val="008000"/>
                </a:solidFill>
                <a:latin typeface="Arial" charset="0"/>
              </a:rPr>
              <a:t>[ADPL Ch 5 ‘South Korea – The Most Innovative Law’ ]</a:t>
            </a:r>
            <a:endParaRPr lang="en-US"/>
          </a:p>
        </p:txBody>
      </p:sp>
      <p:sp>
        <p:nvSpPr>
          <p:cNvPr id="2" name="Title 1"/>
          <p:cNvSpPr>
            <a:spLocks noGrp="1"/>
          </p:cNvSpPr>
          <p:nvPr>
            <p:ph type="title"/>
          </p:nvPr>
        </p:nvSpPr>
        <p:spPr>
          <a:xfrm>
            <a:off x="457200" y="274638"/>
            <a:ext cx="8229600" cy="818666"/>
          </a:xfrm>
        </p:spPr>
        <p:txBody>
          <a:bodyPr>
            <a:normAutofit/>
          </a:bodyPr>
          <a:lstStyle/>
          <a:p>
            <a:pPr algn="l"/>
            <a:r>
              <a:rPr lang="en-US" sz="3200" dirty="0">
                <a:latin typeface="Arial Black"/>
                <a:cs typeface="Arial Black"/>
              </a:rPr>
              <a:t>South Korea</a:t>
            </a:r>
          </a:p>
        </p:txBody>
      </p:sp>
      <p:pic>
        <p:nvPicPr>
          <p:cNvPr id="4" name="Content Placeholder 3" descr="Korea.jpg"/>
          <p:cNvPicPr>
            <a:picLocks noGrp="1" noChangeAspect="1"/>
          </p:cNvPicPr>
          <p:nvPr>
            <p:ph idx="1"/>
          </p:nvPr>
        </p:nvPicPr>
        <p:blipFill>
          <a:blip r:embed="rId2">
            <a:extLst>
              <a:ext uri="{28A0092B-C50C-407E-A947-70E740481C1C}">
                <a14:useLocalDpi xmlns:a14="http://schemas.microsoft.com/office/drawing/2010/main" val="0"/>
              </a:ext>
            </a:extLst>
          </a:blip>
          <a:srcRect l="10261" r="10261"/>
          <a:stretch>
            <a:fillRect/>
          </a:stretch>
        </p:blipFill>
        <p:spPr/>
      </p:pic>
    </p:spTree>
    <p:extLst>
      <p:ext uri="{BB962C8B-B14F-4D97-AF65-F5344CB8AC3E}">
        <p14:creationId xmlns:p14="http://schemas.microsoft.com/office/powerpoint/2010/main" val="4237209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32DAF6A9-55B4-D646-AA34-D8456A0D9601}" type="slidenum">
              <a:rPr lang="en-US" sz="1400"/>
              <a:pPr/>
              <a:t>59</a:t>
            </a:fld>
            <a:endParaRPr lang="en-US" sz="1400"/>
          </a:p>
        </p:txBody>
      </p:sp>
      <p:sp>
        <p:nvSpPr>
          <p:cNvPr id="52226" name="Rectangle 4"/>
          <p:cNvSpPr>
            <a:spLocks noGrp="1" noChangeArrowheads="1"/>
          </p:cNvSpPr>
          <p:nvPr>
            <p:ph type="title"/>
          </p:nvPr>
        </p:nvSpPr>
        <p:spPr/>
        <p:txBody>
          <a:bodyPr/>
          <a:lstStyle/>
          <a:p>
            <a:r>
              <a:rPr lang="en-US" b="1" dirty="0">
                <a:latin typeface="Arial" charset="0"/>
              </a:rPr>
              <a:t>South Korea</a:t>
            </a:r>
            <a:endParaRPr lang="en-US" sz="3200" dirty="0">
              <a:solidFill>
                <a:srgbClr val="008000"/>
              </a:solidFill>
              <a:latin typeface="Arial" charset="0"/>
            </a:endParaRPr>
          </a:p>
        </p:txBody>
      </p:sp>
      <p:sp>
        <p:nvSpPr>
          <p:cNvPr id="49157" name="Rectangle 5"/>
          <p:cNvSpPr>
            <a:spLocks noGrp="1" noChangeArrowheads="1"/>
          </p:cNvSpPr>
          <p:nvPr>
            <p:ph type="body" idx="1"/>
          </p:nvPr>
        </p:nvSpPr>
        <p:spPr>
          <a:xfrm>
            <a:off x="457200" y="1600200"/>
            <a:ext cx="8229600" cy="4965700"/>
          </a:xfrm>
        </p:spPr>
        <p:txBody>
          <a:bodyPr>
            <a:normAutofit fontScale="92500" lnSpcReduction="10000"/>
          </a:bodyPr>
          <a:lstStyle/>
          <a:p>
            <a:pPr>
              <a:lnSpc>
                <a:spcPct val="90000"/>
              </a:lnSpc>
              <a:defRPr/>
            </a:pPr>
            <a:r>
              <a:rPr lang="en-US" sz="2800" i="1" dirty="0">
                <a:latin typeface="+mj-lt"/>
              </a:rPr>
              <a:t>Context: </a:t>
            </a:r>
            <a:r>
              <a:rPr lang="en-US" sz="2800" dirty="0">
                <a:latin typeface="+mj-lt"/>
              </a:rPr>
              <a:t>Since 1980s, one of world’s most successful transitions from dictatorship to democracy – very strong democratic and civil libertarian elements. Also the most Internet-intensive country.</a:t>
            </a:r>
          </a:p>
          <a:p>
            <a:pPr>
              <a:lnSpc>
                <a:spcPct val="90000"/>
              </a:lnSpc>
              <a:defRPr/>
            </a:pPr>
            <a:r>
              <a:rPr lang="en-US" sz="2800" dirty="0">
                <a:latin typeface="+mj-lt"/>
              </a:rPr>
              <a:t>Strong </a:t>
            </a:r>
            <a:r>
              <a:rPr lang="en-US" sz="2800" i="1" dirty="0">
                <a:latin typeface="+mj-lt"/>
              </a:rPr>
              <a:t>constitutional protections </a:t>
            </a:r>
            <a:r>
              <a:rPr lang="en-US" sz="2800" dirty="0">
                <a:latin typeface="+mj-lt"/>
              </a:rPr>
              <a:t>via Constitutional Court</a:t>
            </a:r>
          </a:p>
          <a:p>
            <a:pPr>
              <a:lnSpc>
                <a:spcPct val="90000"/>
              </a:lnSpc>
              <a:defRPr/>
            </a:pPr>
            <a:r>
              <a:rPr lang="en-US" sz="2800" dirty="0">
                <a:latin typeface="+mj-lt"/>
              </a:rPr>
              <a:t>Civil Act gives </a:t>
            </a:r>
            <a:r>
              <a:rPr lang="en-US" sz="2800" i="1" dirty="0">
                <a:latin typeface="+mj-lt"/>
              </a:rPr>
              <a:t>tortious action</a:t>
            </a:r>
            <a:r>
              <a:rPr lang="en-US" sz="2800" dirty="0">
                <a:latin typeface="+mj-lt"/>
              </a:rPr>
              <a:t>, used in mass data breaches </a:t>
            </a:r>
          </a:p>
          <a:p>
            <a:pPr>
              <a:lnSpc>
                <a:spcPct val="90000"/>
              </a:lnSpc>
              <a:defRPr/>
            </a:pPr>
            <a:r>
              <a:rPr lang="en-AU" sz="2800" dirty="0">
                <a:latin typeface="+mj-lt"/>
              </a:rPr>
              <a:t>Position pre-2020: Three largely consistent </a:t>
            </a:r>
            <a:r>
              <a:rPr lang="en-AU" sz="2800" i="1" dirty="0">
                <a:latin typeface="+mj-lt"/>
              </a:rPr>
              <a:t>data privacy Acts</a:t>
            </a:r>
            <a:r>
              <a:rPr lang="en-AU" sz="2800" dirty="0">
                <a:latin typeface="+mj-lt"/>
              </a:rPr>
              <a:t>:</a:t>
            </a:r>
          </a:p>
          <a:p>
            <a:pPr lvl="1">
              <a:lnSpc>
                <a:spcPct val="90000"/>
              </a:lnSpc>
              <a:defRPr/>
            </a:pPr>
            <a:r>
              <a:rPr lang="en-AU" sz="2100" dirty="0">
                <a:latin typeface="+mj-lt"/>
              </a:rPr>
              <a:t>Comprehensive </a:t>
            </a:r>
            <a:r>
              <a:rPr lang="en-AU" sz="2100" i="1" dirty="0">
                <a:latin typeface="+mj-lt"/>
              </a:rPr>
              <a:t>Personal Information Protection Act (PIPA) (2011)</a:t>
            </a:r>
            <a:r>
              <a:rPr lang="en-AU" sz="2100" dirty="0">
                <a:latin typeface="+mj-lt"/>
              </a:rPr>
              <a:t> a</a:t>
            </a:r>
            <a:r>
              <a:rPr lang="en-US" sz="2100" dirty="0" err="1">
                <a:latin typeface="+mj-lt"/>
                <a:ea typeface="ヒラギノ角ゴ Pro W3" charset="0"/>
              </a:rPr>
              <a:t>dded</a:t>
            </a:r>
            <a:r>
              <a:rPr lang="en-US" sz="2100" dirty="0">
                <a:latin typeface="+mj-lt"/>
                <a:ea typeface="ヒラギノ角ゴ Pro W3" charset="0"/>
              </a:rPr>
              <a:t> many new features including 1</a:t>
            </a:r>
            <a:r>
              <a:rPr lang="en-US" sz="2100" baseline="30000" dirty="0">
                <a:latin typeface="+mj-lt"/>
                <a:ea typeface="ヒラギノ角ゴ Pro W3" charset="0"/>
              </a:rPr>
              <a:t>st</a:t>
            </a:r>
            <a:r>
              <a:rPr lang="en-US" sz="2100" dirty="0">
                <a:latin typeface="+mj-lt"/>
                <a:ea typeface="ヒラギノ角ゴ Pro W3" charset="0"/>
              </a:rPr>
              <a:t> DPA (</a:t>
            </a:r>
            <a:r>
              <a:rPr lang="en-US" sz="2100" dirty="0">
                <a:ea typeface="ヒラギノ角ゴ Pro W3" charset="0"/>
              </a:rPr>
              <a:t>PIPC)</a:t>
            </a:r>
            <a:endParaRPr lang="en-US" sz="1900" dirty="0">
              <a:latin typeface="+mj-lt"/>
              <a:ea typeface="ヒラギノ角ゴ Pro W3" charset="0"/>
            </a:endParaRPr>
          </a:p>
          <a:p>
            <a:pPr lvl="1">
              <a:lnSpc>
                <a:spcPct val="90000"/>
              </a:lnSpc>
              <a:defRPr/>
            </a:pPr>
            <a:r>
              <a:rPr lang="en-US" sz="2100" dirty="0">
                <a:latin typeface="+mj-lt"/>
                <a:ea typeface="ヒラギノ角ゴ Pro W3" charset="0"/>
              </a:rPr>
              <a:t>BUT ‘Network Act’ (under Korean Communications </a:t>
            </a:r>
            <a:r>
              <a:rPr lang="en-US" sz="2100" dirty="0" err="1">
                <a:latin typeface="+mj-lt"/>
                <a:ea typeface="ヒラギノ角ゴ Pro W3" charset="0"/>
              </a:rPr>
              <a:t>Comm</a:t>
            </a:r>
            <a:r>
              <a:rPr lang="en-US" sz="2100" dirty="0">
                <a:latin typeface="+mj-lt"/>
                <a:ea typeface="ヒラギノ角ゴ Pro W3" charset="0"/>
              </a:rPr>
              <a:t>) continued to govern ISPs &amp; ICSPs, major part of private sector – see 2017 </a:t>
            </a:r>
            <a:r>
              <a:rPr lang="en-US" sz="2100" i="1" dirty="0">
                <a:latin typeface="+mj-lt"/>
                <a:ea typeface="ヒラギノ角ゴ Pro W3" charset="0"/>
              </a:rPr>
              <a:t>Update</a:t>
            </a:r>
            <a:r>
              <a:rPr lang="en-US" sz="2100" dirty="0">
                <a:latin typeface="+mj-lt"/>
                <a:ea typeface="ヒラギノ角ゴ Pro W3" charset="0"/>
              </a:rPr>
              <a:t> p 15.</a:t>
            </a:r>
          </a:p>
          <a:p>
            <a:pPr lvl="1">
              <a:lnSpc>
                <a:spcPct val="90000"/>
              </a:lnSpc>
              <a:defRPr/>
            </a:pPr>
            <a:r>
              <a:rPr lang="en-US" sz="2100" dirty="0">
                <a:latin typeface="+mj-lt"/>
                <a:ea typeface="ヒラギノ角ゴ Pro W3" charset="0"/>
              </a:rPr>
              <a:t>Similar </a:t>
            </a:r>
            <a:r>
              <a:rPr lang="en-US" sz="2100" dirty="0" err="1">
                <a:latin typeface="+mj-lt"/>
                <a:ea typeface="ヒラギノ角ゴ Pro W3" charset="0"/>
              </a:rPr>
              <a:t>sectoral</a:t>
            </a:r>
            <a:r>
              <a:rPr lang="en-US" sz="2100" dirty="0">
                <a:latin typeface="+mj-lt"/>
                <a:ea typeface="ヒラギノ角ゴ Pro W3" charset="0"/>
              </a:rPr>
              <a:t> Acts still govern finance industry (Credit Information Act).</a:t>
            </a:r>
          </a:p>
          <a:p>
            <a:pPr>
              <a:lnSpc>
                <a:spcPct val="90000"/>
              </a:lnSpc>
              <a:defRPr/>
            </a:pPr>
            <a:r>
              <a:rPr lang="en-US" sz="2800" dirty="0">
                <a:latin typeface="+mj-lt"/>
                <a:ea typeface="ヒラギノ角ゴ Pro W3" charset="0"/>
              </a:rPr>
              <a:t>Continuous strengthening of all enforcement since 2011</a:t>
            </a:r>
          </a:p>
          <a:p>
            <a:pPr lvl="1">
              <a:lnSpc>
                <a:spcPct val="90000"/>
              </a:lnSpc>
              <a:defRPr/>
            </a:pPr>
            <a:r>
              <a:rPr lang="en-US" sz="2100" dirty="0">
                <a:ea typeface="ヒラギノ角ゴ Pro W3" charset="0"/>
              </a:rPr>
              <a:t>Arguably still the strongest data privacy laws in Asia</a:t>
            </a:r>
            <a:endParaRPr lang="en-US" sz="2100" dirty="0">
              <a:latin typeface="+mj-lt"/>
              <a:ea typeface="ヒラギノ角ゴ Pro W3" charset="0"/>
            </a:endParaRPr>
          </a:p>
          <a:p>
            <a:pPr>
              <a:lnSpc>
                <a:spcPct val="90000"/>
              </a:lnSpc>
              <a:defRPr/>
            </a:pPr>
            <a:endParaRPr lang="en-US" sz="2800" dirty="0">
              <a:latin typeface="+mj-lt"/>
              <a:ea typeface="ヒラギノ角ゴ Pro W3" charset="0"/>
            </a:endParaRPr>
          </a:p>
        </p:txBody>
      </p:sp>
      <p:pic>
        <p:nvPicPr>
          <p:cNvPr id="52228" name="Picture 7" descr="korea_south.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881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6</a:t>
            </a:fld>
            <a:endParaRPr lang="en-US">
              <a:solidFill>
                <a:prstClr val="black">
                  <a:tint val="75000"/>
                </a:prstClr>
              </a:solidFill>
            </a:endParaRPr>
          </a:p>
        </p:txBody>
      </p:sp>
      <p:grpSp>
        <p:nvGrpSpPr>
          <p:cNvPr id="2" name="Group 1">
            <a:extLst>
              <a:ext uri="{FF2B5EF4-FFF2-40B4-BE49-F238E27FC236}">
                <a16:creationId xmlns:a16="http://schemas.microsoft.com/office/drawing/2014/main" id="{C1943639-842B-5A46-96E6-881CEB700637}"/>
              </a:ext>
            </a:extLst>
          </p:cNvPr>
          <p:cNvGrpSpPr/>
          <p:nvPr/>
        </p:nvGrpSpPr>
        <p:grpSpPr>
          <a:xfrm>
            <a:off x="-300768" y="826294"/>
            <a:ext cx="8987568" cy="5530056"/>
            <a:chOff x="1616088" y="1252160"/>
            <a:chExt cx="5527664" cy="4098213"/>
          </a:xfrm>
        </p:grpSpPr>
        <p:sp>
          <p:nvSpPr>
            <p:cNvPr id="217" name="Rectangle 216"/>
            <p:cNvSpPr/>
            <p:nvPr/>
          </p:nvSpPr>
          <p:spPr>
            <a:xfrm>
              <a:off x="1616088" y="1252160"/>
              <a:ext cx="5143500" cy="3857625"/>
            </a:xfrm>
            <a:prstGeom prst="rect">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r>
                <a:rPr lang="en-US" sz="760">
                  <a:solidFill>
                    <a:prstClr val="white"/>
                  </a:solidFill>
                </a:rPr>
                <a:t>–</a:t>
              </a:r>
              <a:endParaRPr lang="en-US" sz="760" dirty="0">
                <a:solidFill>
                  <a:prstClr val="white"/>
                </a:solidFill>
              </a:endParaRPr>
            </a:p>
          </p:txBody>
        </p:sp>
        <p:sp>
          <p:nvSpPr>
            <p:cNvPr id="207" name="Rectangle 206"/>
            <p:cNvSpPr/>
            <p:nvPr/>
          </p:nvSpPr>
          <p:spPr>
            <a:xfrm>
              <a:off x="3923134" y="4540072"/>
              <a:ext cx="1268888" cy="8103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r>
                <a:rPr lang="en-US" sz="788" b="1" u="sng" dirty="0">
                  <a:solidFill>
                    <a:prstClr val="black"/>
                  </a:solidFill>
                </a:rPr>
                <a:t>Key</a:t>
              </a:r>
            </a:p>
            <a:p>
              <a:pPr defTabSz="257168"/>
              <a:r>
                <a:rPr lang="en-US" sz="788" b="1" dirty="0">
                  <a:solidFill>
                    <a:prstClr val="black"/>
                  </a:solidFill>
                </a:rPr>
                <a:t>Comprehensive</a:t>
              </a:r>
            </a:p>
            <a:p>
              <a:pPr defTabSz="257168"/>
              <a:r>
                <a:rPr lang="en-US" sz="788" b="1" dirty="0">
                  <a:solidFill>
                    <a:prstClr val="black"/>
                  </a:solidFill>
                </a:rPr>
                <a:t>Public only</a:t>
              </a:r>
            </a:p>
            <a:p>
              <a:pPr defTabSz="257168"/>
              <a:r>
                <a:rPr lang="en-US" sz="788" b="1" dirty="0">
                  <a:solidFill>
                    <a:prstClr val="black"/>
                  </a:solidFill>
                </a:rPr>
                <a:t>Private only</a:t>
              </a:r>
            </a:p>
            <a:p>
              <a:pPr defTabSz="257168"/>
              <a:r>
                <a:rPr lang="en-US" sz="788" b="1" dirty="0">
                  <a:solidFill>
                    <a:prstClr val="black"/>
                  </a:solidFill>
                </a:rPr>
                <a:t>Most Private</a:t>
              </a:r>
            </a:p>
            <a:p>
              <a:pPr defTabSz="257168"/>
              <a:r>
                <a:rPr lang="en-US" sz="788" b="1" dirty="0">
                  <a:solidFill>
                    <a:prstClr val="black"/>
                  </a:solidFill>
                </a:rPr>
                <a:t>Bills</a:t>
              </a:r>
            </a:p>
          </p:txBody>
        </p:sp>
        <p:sp>
          <p:nvSpPr>
            <p:cNvPr id="208" name="Rectangle 207"/>
            <p:cNvSpPr/>
            <p:nvPr/>
          </p:nvSpPr>
          <p:spPr>
            <a:xfrm>
              <a:off x="4844861" y="4759157"/>
              <a:ext cx="254241" cy="51435"/>
            </a:xfrm>
            <a:prstGeom prst="rect">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09" name="Rectangle 208"/>
            <p:cNvSpPr/>
            <p:nvPr/>
          </p:nvSpPr>
          <p:spPr>
            <a:xfrm>
              <a:off x="4844861" y="4881316"/>
              <a:ext cx="254241" cy="5143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0" name="Rectangle 209"/>
            <p:cNvSpPr/>
            <p:nvPr/>
          </p:nvSpPr>
          <p:spPr>
            <a:xfrm>
              <a:off x="4844861" y="5003474"/>
              <a:ext cx="254241" cy="51435"/>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1" name="Rectangle 210"/>
            <p:cNvSpPr/>
            <p:nvPr/>
          </p:nvSpPr>
          <p:spPr>
            <a:xfrm>
              <a:off x="4844861" y="5125631"/>
              <a:ext cx="254241" cy="5143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213" name="Title 1"/>
            <p:cNvSpPr txBox="1">
              <a:spLocks/>
            </p:cNvSpPr>
            <p:nvPr/>
          </p:nvSpPr>
          <p:spPr>
            <a:xfrm>
              <a:off x="2031904" y="1508810"/>
              <a:ext cx="5081725" cy="606053"/>
            </a:xfrm>
            <a:prstGeom prst="rect">
              <a:avLst/>
            </a:prstGeom>
          </p:spPr>
          <p:txBody>
            <a:bodyPr>
              <a:normAutofit fontScale="92500" lnSpcReduction="10000"/>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2800" b="1" spc="169" dirty="0">
                  <a:latin typeface="Arial Narrow" pitchFamily="34" charset="0"/>
                </a:rPr>
                <a:t>Plus countries with Revision Bills </a:t>
              </a:r>
              <a:br>
                <a:rPr lang="en-US" sz="2800" b="1" spc="169" dirty="0">
                  <a:latin typeface="Arial Narrow" pitchFamily="34" charset="0"/>
                </a:rPr>
              </a:br>
              <a:r>
                <a:rPr lang="en-US" sz="2800" b="1" spc="169" dirty="0">
                  <a:latin typeface="Arial Narrow" pitchFamily="34" charset="0"/>
                </a:rPr>
                <a:t>(to February 2022)</a:t>
              </a:r>
              <a:endParaRPr lang="en-US" sz="1200" b="1" spc="169" dirty="0">
                <a:latin typeface="Arial Narrow" pitchFamily="34" charset="0"/>
              </a:endParaRPr>
            </a:p>
          </p:txBody>
        </p:sp>
        <p:sp>
          <p:nvSpPr>
            <p:cNvPr id="214" name="Rectangle 213"/>
            <p:cNvSpPr/>
            <p:nvPr/>
          </p:nvSpPr>
          <p:spPr>
            <a:xfrm>
              <a:off x="4840781" y="5235848"/>
              <a:ext cx="254241" cy="5143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3" name="Freeform 2"/>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 name="Freeform 3"/>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 name="Freeform 4"/>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 name="Freeform 5"/>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 name="Freeform 6"/>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 name="Freeform 7"/>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 name="Freeform 8"/>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 name="Freeform 9"/>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 name="Freeform 10"/>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 name="Freeform 11"/>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 name="Freeform 12"/>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 name="Freeform 13"/>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 name="Freeform 14"/>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 name="Freeform 15"/>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 name="Freeform 16"/>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 name="Freeform 17"/>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 name="Freeform 18"/>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 name="Freeform 19"/>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1" name="Freeform 20"/>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2" name="Freeform 21"/>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3" name="Freeform 22"/>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4" name="Freeform 23"/>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5" name="Freeform 24"/>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6" name="Freeform 25"/>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7" name="Freeform 26"/>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8" name="Freeform 27"/>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9" name="Freeform 28"/>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0" name="Freeform 29"/>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1" name="Freeform 30"/>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2" name="Freeform 31"/>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3" name="Freeform 32"/>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4" name="Freeform 33"/>
            <p:cNvSpPr>
              <a:spLocks/>
            </p:cNvSpPr>
            <p:nvPr/>
          </p:nvSpPr>
          <p:spPr bwMode="auto">
            <a:xfrm>
              <a:off x="6056318" y="3743549"/>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5" name="Freeform 34"/>
            <p:cNvSpPr>
              <a:spLocks/>
            </p:cNvSpPr>
            <p:nvPr/>
          </p:nvSpPr>
          <p:spPr bwMode="auto">
            <a:xfrm>
              <a:off x="6180824" y="3830708"/>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6" name="Freeform 35"/>
            <p:cNvSpPr>
              <a:spLocks/>
            </p:cNvSpPr>
            <p:nvPr/>
          </p:nvSpPr>
          <p:spPr bwMode="auto">
            <a:xfrm>
              <a:off x="5977996" y="3960920"/>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7" name="Freeform 36"/>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8" name="Freeform 37"/>
            <p:cNvSpPr>
              <a:spLocks/>
            </p:cNvSpPr>
            <p:nvPr/>
          </p:nvSpPr>
          <p:spPr bwMode="auto">
            <a:xfrm>
              <a:off x="2904462" y="3477878"/>
              <a:ext cx="174713" cy="51455"/>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39" name="Freeform 38"/>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0" name="Freeform 39"/>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1" name="Freeform 40"/>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2" name="Freeform 41"/>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3" name="Freeform 42"/>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4" name="Rectangle 43"/>
            <p:cNvSpPr>
              <a:spLocks noChangeArrowheads="1"/>
            </p:cNvSpPr>
            <p:nvPr/>
          </p:nvSpPr>
          <p:spPr bwMode="auto">
            <a:xfrm>
              <a:off x="4866463" y="3355018"/>
              <a:ext cx="0" cy="2101"/>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45" name="Freeform 44"/>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6" name="Freeform 45"/>
            <p:cNvSpPr>
              <a:spLocks/>
            </p:cNvSpPr>
            <p:nvPr/>
          </p:nvSpPr>
          <p:spPr bwMode="auto">
            <a:xfrm>
              <a:off x="4859437" y="3201705"/>
              <a:ext cx="114467" cy="9660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7" name="Freeform 46"/>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8" name="Freeform 47"/>
            <p:cNvSpPr>
              <a:spLocks/>
            </p:cNvSpPr>
            <p:nvPr/>
          </p:nvSpPr>
          <p:spPr bwMode="auto">
            <a:xfrm>
              <a:off x="4844374" y="3278362"/>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49" name="Freeform 48"/>
            <p:cNvSpPr>
              <a:spLocks/>
            </p:cNvSpPr>
            <p:nvPr/>
          </p:nvSpPr>
          <p:spPr bwMode="auto">
            <a:xfrm>
              <a:off x="5122510" y="3423273"/>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0" name="Freeform 49"/>
            <p:cNvSpPr>
              <a:spLocks/>
            </p:cNvSpPr>
            <p:nvPr/>
          </p:nvSpPr>
          <p:spPr bwMode="auto">
            <a:xfrm>
              <a:off x="5133553" y="3443225"/>
              <a:ext cx="118483" cy="143863"/>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1" name="Freeform 5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2" name="Freeform 51"/>
            <p:cNvSpPr>
              <a:spLocks/>
            </p:cNvSpPr>
            <p:nvPr/>
          </p:nvSpPr>
          <p:spPr bwMode="auto">
            <a:xfrm>
              <a:off x="4866465" y="3298315"/>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3" name="Freeform 52"/>
            <p:cNvSpPr>
              <a:spLocks/>
            </p:cNvSpPr>
            <p:nvPr/>
          </p:nvSpPr>
          <p:spPr bwMode="auto">
            <a:xfrm>
              <a:off x="5133553" y="3474728"/>
              <a:ext cx="49201" cy="6090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4" name="Freeform 53"/>
            <p:cNvSpPr>
              <a:spLocks/>
            </p:cNvSpPr>
            <p:nvPr/>
          </p:nvSpPr>
          <p:spPr bwMode="auto">
            <a:xfrm>
              <a:off x="4919682" y="3195405"/>
              <a:ext cx="157643" cy="16591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5" name="Freeform 54"/>
            <p:cNvSpPr>
              <a:spLocks/>
            </p:cNvSpPr>
            <p:nvPr/>
          </p:nvSpPr>
          <p:spPr bwMode="auto">
            <a:xfrm>
              <a:off x="5010051" y="3150252"/>
              <a:ext cx="297212" cy="282473"/>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56" name="Freeform 55"/>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7" name="Freeform 56"/>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8" name="Freeform 57"/>
            <p:cNvSpPr>
              <a:spLocks/>
            </p:cNvSpPr>
            <p:nvPr/>
          </p:nvSpPr>
          <p:spPr bwMode="auto">
            <a:xfrm>
              <a:off x="4676691" y="2741767"/>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59" name="Freeform 58"/>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0" name="Freeform 59"/>
            <p:cNvSpPr>
              <a:spLocks/>
            </p:cNvSpPr>
            <p:nvPr/>
          </p:nvSpPr>
          <p:spPr bwMode="auto">
            <a:xfrm>
              <a:off x="4070217" y="3644842"/>
              <a:ext cx="119488" cy="9345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1" name="Freeform 60"/>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2" name="Freeform 61"/>
            <p:cNvSpPr>
              <a:spLocks/>
            </p:cNvSpPr>
            <p:nvPr/>
          </p:nvSpPr>
          <p:spPr bwMode="auto">
            <a:xfrm>
              <a:off x="4046118" y="3398073"/>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3" name="Freeform 62"/>
            <p:cNvSpPr>
              <a:spLocks/>
            </p:cNvSpPr>
            <p:nvPr/>
          </p:nvSpPr>
          <p:spPr bwMode="auto">
            <a:xfrm>
              <a:off x="4695768" y="3309864"/>
              <a:ext cx="178729" cy="180616"/>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B050"/>
            </a:solidFill>
            <a:ln w="9525">
              <a:solidFill>
                <a:schemeClr val="bg2"/>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4" name="Freeform 63"/>
            <p:cNvSpPr>
              <a:spLocks/>
            </p:cNvSpPr>
            <p:nvPr/>
          </p:nvSpPr>
          <p:spPr bwMode="auto">
            <a:xfrm>
              <a:off x="4451774" y="3278362"/>
              <a:ext cx="259057" cy="2572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5" name="Freeform 64"/>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6" name="Freeform 65"/>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7" name="Freeform 66"/>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8" name="Freeform 67"/>
            <p:cNvSpPr>
              <a:spLocks/>
            </p:cNvSpPr>
            <p:nvPr/>
          </p:nvSpPr>
          <p:spPr bwMode="auto">
            <a:xfrm>
              <a:off x="4056161" y="3644843"/>
              <a:ext cx="39160" cy="31503"/>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69" name="Freeform 68"/>
            <p:cNvSpPr>
              <a:spLocks/>
            </p:cNvSpPr>
            <p:nvPr/>
          </p:nvSpPr>
          <p:spPr bwMode="auto">
            <a:xfrm>
              <a:off x="4656609" y="3465279"/>
              <a:ext cx="257048" cy="329728"/>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0" name="Freeform 69"/>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1" name="Freeform 70"/>
            <p:cNvSpPr>
              <a:spLocks/>
            </p:cNvSpPr>
            <p:nvPr/>
          </p:nvSpPr>
          <p:spPr bwMode="auto">
            <a:xfrm>
              <a:off x="4131468" y="3718349"/>
              <a:ext cx="67274" cy="6090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2" name="Freeform 71"/>
            <p:cNvSpPr>
              <a:spLocks/>
            </p:cNvSpPr>
            <p:nvPr/>
          </p:nvSpPr>
          <p:spPr bwMode="auto">
            <a:xfrm>
              <a:off x="4100339" y="3697347"/>
              <a:ext cx="50205" cy="46204"/>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3" name="Rectangle 72"/>
            <p:cNvSpPr>
              <a:spLocks noChangeArrowheads="1"/>
            </p:cNvSpPr>
            <p:nvPr/>
          </p:nvSpPr>
          <p:spPr bwMode="auto">
            <a:xfrm>
              <a:off x="4173639" y="3382321"/>
              <a:ext cx="6025" cy="15752"/>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74" name="Freeform 73"/>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5" name="Freeform 74"/>
            <p:cNvSpPr>
              <a:spLocks/>
            </p:cNvSpPr>
            <p:nvPr/>
          </p:nvSpPr>
          <p:spPr bwMode="auto">
            <a:xfrm>
              <a:off x="4173639" y="3201705"/>
              <a:ext cx="324323" cy="333929"/>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 name="Freeform 75"/>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7" name="Freeform 76"/>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8" name="Freeform 77"/>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79" name="Freeform 78"/>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0" name="Freeform 79"/>
            <p:cNvSpPr>
              <a:spLocks/>
            </p:cNvSpPr>
            <p:nvPr/>
          </p:nvSpPr>
          <p:spPr bwMode="auto">
            <a:xfrm>
              <a:off x="4744969" y="1800886"/>
              <a:ext cx="2398783" cy="134306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1" name="Freeform 80"/>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2" name="Freeform 81"/>
            <p:cNvSpPr>
              <a:spLocks/>
            </p:cNvSpPr>
            <p:nvPr/>
          </p:nvSpPr>
          <p:spPr bwMode="auto">
            <a:xfrm>
              <a:off x="5044189" y="2766967"/>
              <a:ext cx="639609" cy="469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3" name="Freeform 82"/>
            <p:cNvSpPr>
              <a:spLocks/>
            </p:cNvSpPr>
            <p:nvPr/>
          </p:nvSpPr>
          <p:spPr bwMode="auto">
            <a:xfrm>
              <a:off x="5083350" y="3185952"/>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4" name="Rectangle 83"/>
            <p:cNvSpPr>
              <a:spLocks noChangeArrowheads="1"/>
            </p:cNvSpPr>
            <p:nvPr/>
          </p:nvSpPr>
          <p:spPr bwMode="auto">
            <a:xfrm>
              <a:off x="4566240" y="2942332"/>
              <a:ext cx="6025" cy="1050"/>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srgbClr val="0000FF"/>
                </a:solidFill>
              </a:endParaRPr>
            </a:p>
          </p:txBody>
        </p:sp>
        <p:sp>
          <p:nvSpPr>
            <p:cNvPr id="85" name="Freeform 84"/>
            <p:cNvSpPr>
              <a:spLocks/>
            </p:cNvSpPr>
            <p:nvPr/>
          </p:nvSpPr>
          <p:spPr bwMode="auto">
            <a:xfrm>
              <a:off x="4384500" y="2177868"/>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6" name="Freeform 85"/>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7" name="Freeform 86"/>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8" name="Freeform 87"/>
            <p:cNvSpPr>
              <a:spLocks/>
            </p:cNvSpPr>
            <p:nvPr/>
          </p:nvSpPr>
          <p:spPr bwMode="auto">
            <a:xfrm>
              <a:off x="4819272" y="2849925"/>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89" name="Freeform 88"/>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0" name="Freeform 89"/>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1" name="Freeform 90"/>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2" name="Freeform 91"/>
            <p:cNvSpPr>
              <a:spLocks/>
            </p:cNvSpPr>
            <p:nvPr/>
          </p:nvSpPr>
          <p:spPr bwMode="auto">
            <a:xfrm>
              <a:off x="4313208" y="3458976"/>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3" name="Freeform 92"/>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4" name="Freeform 93"/>
            <p:cNvSpPr>
              <a:spLocks/>
            </p:cNvSpPr>
            <p:nvPr/>
          </p:nvSpPr>
          <p:spPr bwMode="auto">
            <a:xfrm>
              <a:off x="4959845" y="3666894"/>
              <a:ext cx="148606" cy="210018"/>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5" name="Freeform 9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6" name="Freeform 9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7" name="Freeform 96"/>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8" name="Freeform 97"/>
            <p:cNvSpPr>
              <a:spLocks/>
            </p:cNvSpPr>
            <p:nvPr/>
          </p:nvSpPr>
          <p:spPr bwMode="auto">
            <a:xfrm>
              <a:off x="4522061" y="3465277"/>
              <a:ext cx="163667" cy="267773"/>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99" name="Freeform 98"/>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0" name="Freeform 99"/>
            <p:cNvSpPr>
              <a:spLocks/>
            </p:cNvSpPr>
            <p:nvPr/>
          </p:nvSpPr>
          <p:spPr bwMode="auto">
            <a:xfrm>
              <a:off x="4626485" y="4146784"/>
              <a:ext cx="149610" cy="155414"/>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1" name="Freeform 100"/>
            <p:cNvSpPr>
              <a:spLocks/>
            </p:cNvSpPr>
            <p:nvPr/>
          </p:nvSpPr>
          <p:spPr bwMode="auto">
            <a:xfrm>
              <a:off x="4780112" y="4027076"/>
              <a:ext cx="169692" cy="279323"/>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2" name="Freeform 101"/>
            <p:cNvSpPr>
              <a:spLocks/>
            </p:cNvSpPr>
            <p:nvPr/>
          </p:nvSpPr>
          <p:spPr bwMode="auto">
            <a:xfrm>
              <a:off x="4780111" y="3867461"/>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3" name="Freeform 102"/>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4" name="Freeform 103"/>
            <p:cNvSpPr>
              <a:spLocks/>
            </p:cNvSpPr>
            <p:nvPr/>
          </p:nvSpPr>
          <p:spPr bwMode="auto">
            <a:xfrm>
              <a:off x="4501979" y="3763503"/>
              <a:ext cx="293195" cy="304526"/>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5" name="Freeform 104"/>
            <p:cNvSpPr>
              <a:spLocks/>
            </p:cNvSpPr>
            <p:nvPr/>
          </p:nvSpPr>
          <p:spPr bwMode="auto">
            <a:xfrm>
              <a:off x="4829313" y="3556635"/>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6" name="Freeform 105"/>
            <p:cNvSpPr>
              <a:spLocks/>
            </p:cNvSpPr>
            <p:nvPr/>
          </p:nvSpPr>
          <p:spPr bwMode="auto">
            <a:xfrm>
              <a:off x="4844375" y="3774003"/>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7" name="Freeform 106"/>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08" name="Freeform 107"/>
            <p:cNvSpPr>
              <a:spLocks/>
            </p:cNvSpPr>
            <p:nvPr/>
          </p:nvSpPr>
          <p:spPr bwMode="auto">
            <a:xfrm>
              <a:off x="4660626" y="3790804"/>
              <a:ext cx="213872" cy="36018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09" name="Freeform 10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0" name="Freeform 10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1" name="Freeform 11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2" name="Freeform 11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3" name="Freeform 11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4" name="Freeform 113"/>
            <p:cNvSpPr>
              <a:spLocks/>
            </p:cNvSpPr>
            <p:nvPr/>
          </p:nvSpPr>
          <p:spPr bwMode="auto">
            <a:xfrm>
              <a:off x="4359397" y="3609139"/>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5" name="Freeform 114"/>
            <p:cNvSpPr>
              <a:spLocks/>
            </p:cNvSpPr>
            <p:nvPr/>
          </p:nvSpPr>
          <p:spPr bwMode="auto">
            <a:xfrm>
              <a:off x="4542142" y="3676346"/>
              <a:ext cx="202827" cy="123911"/>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6" name="Freeform 115"/>
            <p:cNvSpPr>
              <a:spLocks/>
            </p:cNvSpPr>
            <p:nvPr/>
          </p:nvSpPr>
          <p:spPr bwMode="auto">
            <a:xfrm>
              <a:off x="4482900" y="3790805"/>
              <a:ext cx="123504" cy="154363"/>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7" name="Freeform 116"/>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8" name="Freeform 117"/>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19" name="Freeform 118"/>
            <p:cNvSpPr>
              <a:spLocks/>
            </p:cNvSpPr>
            <p:nvPr/>
          </p:nvSpPr>
          <p:spPr bwMode="auto">
            <a:xfrm>
              <a:off x="4437716" y="3651143"/>
              <a:ext cx="118483" cy="171165"/>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0" name="Freeform 119"/>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1" name="Freeform 120"/>
            <p:cNvSpPr>
              <a:spLocks/>
            </p:cNvSpPr>
            <p:nvPr/>
          </p:nvSpPr>
          <p:spPr bwMode="auto">
            <a:xfrm>
              <a:off x="4313208" y="3672145"/>
              <a:ext cx="35144" cy="81907"/>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2" name="Freeform 121"/>
            <p:cNvSpPr>
              <a:spLocks/>
            </p:cNvSpPr>
            <p:nvPr/>
          </p:nvSpPr>
          <p:spPr bwMode="auto">
            <a:xfrm>
              <a:off x="4497962" y="4132083"/>
              <a:ext cx="202827" cy="21526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3" name="Freeform 122"/>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5" name="Freeform 124"/>
            <p:cNvSpPr>
              <a:spLocks/>
            </p:cNvSpPr>
            <p:nvPr/>
          </p:nvSpPr>
          <p:spPr bwMode="auto">
            <a:xfrm>
              <a:off x="2031904" y="2145314"/>
              <a:ext cx="1340467"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6" name="Freeform 125"/>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7" name="Freeform 126"/>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8" name="Freeform 127"/>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29" name="Freeform 128"/>
            <p:cNvSpPr>
              <a:spLocks/>
            </p:cNvSpPr>
            <p:nvPr/>
          </p:nvSpPr>
          <p:spPr bwMode="auto">
            <a:xfrm>
              <a:off x="2944627" y="3705748"/>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0" name="Freeform 12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1" name="Freeform 130"/>
            <p:cNvSpPr>
              <a:spLocks/>
            </p:cNvSpPr>
            <p:nvPr/>
          </p:nvSpPr>
          <p:spPr bwMode="auto">
            <a:xfrm>
              <a:off x="2839197" y="3596538"/>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2" name="Freeform 131"/>
            <p:cNvSpPr>
              <a:spLocks/>
            </p:cNvSpPr>
            <p:nvPr/>
          </p:nvSpPr>
          <p:spPr bwMode="auto">
            <a:xfrm>
              <a:off x="2788993" y="3569237"/>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3" name="Freeform 132"/>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4" name="Freeform 133"/>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5" name="Freeform 134"/>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6" name="Freeform 135"/>
            <p:cNvSpPr>
              <a:spLocks/>
            </p:cNvSpPr>
            <p:nvPr/>
          </p:nvSpPr>
          <p:spPr bwMode="auto">
            <a:xfrm>
              <a:off x="2795016"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7" name="Freeform 136"/>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8" name="Freeform 137"/>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39" name="Freeform 138"/>
            <p:cNvSpPr>
              <a:spLocks/>
            </p:cNvSpPr>
            <p:nvPr/>
          </p:nvSpPr>
          <p:spPr bwMode="auto">
            <a:xfrm>
              <a:off x="2917517" y="2398388"/>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0" name="Freeform 139"/>
            <p:cNvSpPr>
              <a:spLocks/>
            </p:cNvSpPr>
            <p:nvPr/>
          </p:nvSpPr>
          <p:spPr bwMode="auto">
            <a:xfrm>
              <a:off x="2844218" y="2158966"/>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1" name="Freeform 140"/>
            <p:cNvSpPr>
              <a:spLocks/>
            </p:cNvSpPr>
            <p:nvPr/>
          </p:nvSpPr>
          <p:spPr bwMode="auto">
            <a:xfrm>
              <a:off x="2516883"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2" name="Freeform 141"/>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3" name="Freeform 142"/>
            <p:cNvSpPr>
              <a:spLocks/>
            </p:cNvSpPr>
            <p:nvPr/>
          </p:nvSpPr>
          <p:spPr bwMode="auto">
            <a:xfrm>
              <a:off x="2585160" y="2046606"/>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4" name="Freeform 143"/>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5" name="Freeform 144"/>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6" name="Freeform 145"/>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7" name="Freeform 146"/>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8" name="Freeform 147"/>
            <p:cNvSpPr>
              <a:spLocks/>
            </p:cNvSpPr>
            <p:nvPr/>
          </p:nvSpPr>
          <p:spPr bwMode="auto">
            <a:xfrm flipV="1">
              <a:off x="2774935" y="1875442"/>
              <a:ext cx="136556" cy="214218"/>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49" name="Freeform 148"/>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0" name="Freeform 149"/>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1" name="Freeform 150"/>
            <p:cNvSpPr>
              <a:spLocks/>
            </p:cNvSpPr>
            <p:nvPr/>
          </p:nvSpPr>
          <p:spPr bwMode="auto">
            <a:xfrm>
              <a:off x="2723727"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2" name="Freeform 151"/>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3" name="Freeform 152"/>
            <p:cNvSpPr>
              <a:spLocks/>
            </p:cNvSpPr>
            <p:nvPr/>
          </p:nvSpPr>
          <p:spPr bwMode="auto">
            <a:xfrm>
              <a:off x="3220751" y="3583936"/>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4" name="Freeform 153"/>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5" name="Freeform 154"/>
            <p:cNvSpPr>
              <a:spLocks/>
            </p:cNvSpPr>
            <p:nvPr/>
          </p:nvSpPr>
          <p:spPr bwMode="auto">
            <a:xfrm>
              <a:off x="6407751" y="3822308"/>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56" name="Freeform 155"/>
            <p:cNvSpPr>
              <a:spLocks/>
            </p:cNvSpPr>
            <p:nvPr/>
          </p:nvSpPr>
          <p:spPr bwMode="auto">
            <a:xfrm>
              <a:off x="6544307" y="3851711"/>
              <a:ext cx="110451" cy="11235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nvGrpSpPr>
            <p:cNvPr id="157" name="Group 156"/>
            <p:cNvGrpSpPr>
              <a:grpSpLocks/>
            </p:cNvGrpSpPr>
            <p:nvPr/>
          </p:nvGrpSpPr>
          <p:grpSpPr bwMode="auto">
            <a:xfrm>
              <a:off x="4179664" y="2668259"/>
              <a:ext cx="158647" cy="243621"/>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grpSp>
        <p:sp>
          <p:nvSpPr>
            <p:cNvPr id="158" name="Freeform 157"/>
            <p:cNvSpPr>
              <a:spLocks/>
            </p:cNvSpPr>
            <p:nvPr/>
          </p:nvSpPr>
          <p:spPr bwMode="auto">
            <a:xfrm>
              <a:off x="4801197"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59" name="Freeform 158"/>
            <p:cNvSpPr>
              <a:spLocks/>
            </p:cNvSpPr>
            <p:nvPr/>
          </p:nvSpPr>
          <p:spPr bwMode="auto">
            <a:xfrm>
              <a:off x="5475950" y="2823674"/>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0" name="Freeform 159"/>
            <p:cNvSpPr>
              <a:spLocks/>
            </p:cNvSpPr>
            <p:nvPr/>
          </p:nvSpPr>
          <p:spPr bwMode="auto">
            <a:xfrm>
              <a:off x="5504064" y="3861160"/>
              <a:ext cx="36148" cy="4515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161" name="Freeform 160"/>
            <p:cNvSpPr>
              <a:spLocks/>
            </p:cNvSpPr>
            <p:nvPr/>
          </p:nvSpPr>
          <p:spPr bwMode="auto">
            <a:xfrm>
              <a:off x="6022178" y="3516731"/>
              <a:ext cx="34139" cy="35703"/>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2" name="Freeform 161"/>
            <p:cNvSpPr>
              <a:spLocks/>
            </p:cNvSpPr>
            <p:nvPr/>
          </p:nvSpPr>
          <p:spPr bwMode="auto">
            <a:xfrm>
              <a:off x="6205926"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3" name="Freeform 162"/>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4" name="Freeform 163"/>
            <p:cNvSpPr>
              <a:spLocks/>
            </p:cNvSpPr>
            <p:nvPr/>
          </p:nvSpPr>
          <p:spPr bwMode="auto">
            <a:xfrm>
              <a:off x="6389676" y="3030541"/>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5" name="Freeform 164"/>
            <p:cNvSpPr>
              <a:spLocks/>
            </p:cNvSpPr>
            <p:nvPr/>
          </p:nvSpPr>
          <p:spPr bwMode="auto">
            <a:xfrm>
              <a:off x="6543302" y="2802670"/>
              <a:ext cx="39161" cy="20266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6" name="Freeform 165"/>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7" name="Freeform 166"/>
            <p:cNvSpPr>
              <a:spLocks/>
            </p:cNvSpPr>
            <p:nvPr/>
          </p:nvSpPr>
          <p:spPr bwMode="auto">
            <a:xfrm>
              <a:off x="6231030"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68" name="Freeform 167"/>
            <p:cNvSpPr>
              <a:spLocks/>
            </p:cNvSpPr>
            <p:nvPr/>
          </p:nvSpPr>
          <p:spPr bwMode="auto">
            <a:xfrm>
              <a:off x="5697856" y="2855175"/>
              <a:ext cx="492007" cy="258322"/>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169" name="Line 449"/>
            <p:cNvSpPr>
              <a:spLocks noChangeShapeType="1"/>
            </p:cNvSpPr>
            <p:nvPr/>
          </p:nvSpPr>
          <p:spPr bwMode="auto">
            <a:xfrm>
              <a:off x="6170783" y="3558734"/>
              <a:ext cx="0" cy="0"/>
            </a:xfrm>
            <a:prstGeom prst="line">
              <a:avLst/>
            </a:prstGeom>
            <a:solidFill>
              <a:schemeClr val="bg1"/>
            </a:solidFill>
            <a:ln w="0">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0" name="Freeform 169"/>
            <p:cNvSpPr>
              <a:spLocks/>
            </p:cNvSpPr>
            <p:nvPr/>
          </p:nvSpPr>
          <p:spPr bwMode="auto">
            <a:xfrm>
              <a:off x="6265168" y="3086195"/>
              <a:ext cx="78320" cy="10290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1" name="Freeform 170"/>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2" name="Freeform 171"/>
            <p:cNvSpPr>
              <a:spLocks/>
            </p:cNvSpPr>
            <p:nvPr/>
          </p:nvSpPr>
          <p:spPr bwMode="auto">
            <a:xfrm>
              <a:off x="3311121"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3" name="Freeform 172"/>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4" name="Freeform 173"/>
            <p:cNvSpPr>
              <a:spLocks/>
            </p:cNvSpPr>
            <p:nvPr/>
          </p:nvSpPr>
          <p:spPr bwMode="auto">
            <a:xfrm>
              <a:off x="3094237" y="3786603"/>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5" name="Freeform 174"/>
            <p:cNvSpPr>
              <a:spLocks/>
            </p:cNvSpPr>
            <p:nvPr/>
          </p:nvSpPr>
          <p:spPr bwMode="auto">
            <a:xfrm>
              <a:off x="3086204" y="4184590"/>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6" name="Freeform 175"/>
            <p:cNvSpPr>
              <a:spLocks/>
            </p:cNvSpPr>
            <p:nvPr/>
          </p:nvSpPr>
          <p:spPr bwMode="auto">
            <a:xfrm>
              <a:off x="3046041"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7" name="Freeform 176"/>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8" name="Freeform 177"/>
            <p:cNvSpPr>
              <a:spLocks/>
            </p:cNvSpPr>
            <p:nvPr/>
          </p:nvSpPr>
          <p:spPr bwMode="auto">
            <a:xfrm>
              <a:off x="3151469" y="4015524"/>
              <a:ext cx="168689" cy="190066"/>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79" name="Freeform 178"/>
            <p:cNvSpPr>
              <a:spLocks/>
            </p:cNvSpPr>
            <p:nvPr/>
          </p:nvSpPr>
          <p:spPr bwMode="auto">
            <a:xfrm>
              <a:off x="3269954" y="3727800"/>
              <a:ext cx="74303" cy="118660"/>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0" name="Freeform 179"/>
            <p:cNvSpPr>
              <a:spLocks/>
            </p:cNvSpPr>
            <p:nvPr/>
          </p:nvSpPr>
          <p:spPr bwMode="auto">
            <a:xfrm>
              <a:off x="3385425" y="3769803"/>
              <a:ext cx="48197" cy="61955"/>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1" name="Freeform 180"/>
            <p:cNvSpPr>
              <a:spLocks/>
            </p:cNvSpPr>
            <p:nvPr/>
          </p:nvSpPr>
          <p:spPr bwMode="auto">
            <a:xfrm>
              <a:off x="3326182" y="3767702"/>
              <a:ext cx="61250" cy="7245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00B050"/>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2" name="Freeform 181"/>
            <p:cNvSpPr>
              <a:spLocks/>
            </p:cNvSpPr>
            <p:nvPr/>
          </p:nvSpPr>
          <p:spPr bwMode="auto">
            <a:xfrm>
              <a:off x="3096244" y="3672145"/>
              <a:ext cx="210860" cy="185867"/>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3" name="Freeform 182"/>
            <p:cNvSpPr>
              <a:spLocks/>
            </p:cNvSpPr>
            <p:nvPr/>
          </p:nvSpPr>
          <p:spPr bwMode="auto">
            <a:xfrm>
              <a:off x="2976757" y="3837008"/>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4" name="Freeform 183"/>
            <p:cNvSpPr>
              <a:spLocks/>
            </p:cNvSpPr>
            <p:nvPr/>
          </p:nvSpPr>
          <p:spPr bwMode="auto">
            <a:xfrm>
              <a:off x="4473863" y="2738616"/>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5" name="Freeform 184"/>
            <p:cNvSpPr>
              <a:spLocks/>
            </p:cNvSpPr>
            <p:nvPr/>
          </p:nvSpPr>
          <p:spPr bwMode="auto">
            <a:xfrm>
              <a:off x="5272119" y="3192255"/>
              <a:ext cx="277130" cy="276173"/>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186" name="Freeform 185"/>
            <p:cNvSpPr>
              <a:spLocks/>
            </p:cNvSpPr>
            <p:nvPr/>
          </p:nvSpPr>
          <p:spPr bwMode="auto">
            <a:xfrm>
              <a:off x="5426750" y="3195406"/>
              <a:ext cx="461884" cy="58910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7" name="Freeform 186"/>
            <p:cNvSpPr>
              <a:spLocks/>
            </p:cNvSpPr>
            <p:nvPr/>
          </p:nvSpPr>
          <p:spPr bwMode="auto">
            <a:xfrm>
              <a:off x="5261074" y="3174402"/>
              <a:ext cx="223913" cy="181667"/>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8" name="Freeform 187"/>
            <p:cNvSpPr>
              <a:spLocks/>
            </p:cNvSpPr>
            <p:nvPr/>
          </p:nvSpPr>
          <p:spPr bwMode="auto">
            <a:xfrm>
              <a:off x="5764125" y="3445326"/>
              <a:ext cx="71291" cy="91358"/>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89" name="Freeform 188"/>
            <p:cNvSpPr>
              <a:spLocks/>
            </p:cNvSpPr>
            <p:nvPr/>
          </p:nvSpPr>
          <p:spPr bwMode="auto">
            <a:xfrm>
              <a:off x="5610499" y="3324566"/>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0" name="Freeform 189"/>
            <p:cNvSpPr>
              <a:spLocks/>
            </p:cNvSpPr>
            <p:nvPr/>
          </p:nvSpPr>
          <p:spPr bwMode="auto">
            <a:xfrm>
              <a:off x="5830396" y="3414873"/>
              <a:ext cx="170696" cy="323428"/>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1" name="Freeform 190"/>
            <p:cNvSpPr>
              <a:spLocks/>
            </p:cNvSpPr>
            <p:nvPr/>
          </p:nvSpPr>
          <p:spPr bwMode="auto">
            <a:xfrm>
              <a:off x="5759105" y="3370770"/>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2" name="Freeform 191"/>
            <p:cNvSpPr>
              <a:spLocks/>
            </p:cNvSpPr>
            <p:nvPr/>
          </p:nvSpPr>
          <p:spPr bwMode="auto">
            <a:xfrm>
              <a:off x="5973981" y="3796055"/>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3" name="Freeform 192"/>
            <p:cNvSpPr>
              <a:spLocks/>
            </p:cNvSpPr>
            <p:nvPr/>
          </p:nvSpPr>
          <p:spPr bwMode="auto">
            <a:xfrm>
              <a:off x="5996071" y="3493629"/>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4" name="Freeform 193"/>
            <p:cNvSpPr>
              <a:spLocks/>
            </p:cNvSpPr>
            <p:nvPr/>
          </p:nvSpPr>
          <p:spPr bwMode="auto">
            <a:xfrm>
              <a:off x="5914740"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5" name="Freeform 194"/>
            <p:cNvSpPr>
              <a:spLocks/>
            </p:cNvSpPr>
            <p:nvPr/>
          </p:nvSpPr>
          <p:spPr bwMode="auto">
            <a:xfrm>
              <a:off x="5956912" y="3510430"/>
              <a:ext cx="133545" cy="152264"/>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196" name="Freeform 195"/>
            <p:cNvSpPr>
              <a:spLocks/>
            </p:cNvSpPr>
            <p:nvPr/>
          </p:nvSpPr>
          <p:spPr bwMode="auto">
            <a:xfrm>
              <a:off x="5997074" y="3652195"/>
              <a:ext cx="93381" cy="77707"/>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srgbClr val="0000FF"/>
                </a:solidFill>
              </a:endParaRPr>
            </a:p>
          </p:txBody>
        </p:sp>
        <p:sp>
          <p:nvSpPr>
            <p:cNvPr id="205" name="Freeform 204"/>
            <p:cNvSpPr/>
            <p:nvPr/>
          </p:nvSpPr>
          <p:spPr>
            <a:xfrm>
              <a:off x="5087448" y="3374780"/>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16" name="Freeform 215"/>
            <p:cNvSpPr/>
            <p:nvPr/>
          </p:nvSpPr>
          <p:spPr>
            <a:xfrm>
              <a:off x="4768900" y="3792619"/>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200" name="Freeform 199"/>
            <p:cNvSpPr/>
            <p:nvPr/>
          </p:nvSpPr>
          <p:spPr>
            <a:xfrm>
              <a:off x="5017572" y="3132950"/>
              <a:ext cx="28409" cy="34391"/>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000099"/>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srgbClr val="0000FF"/>
                </a:solidFill>
              </a:endParaRPr>
            </a:p>
          </p:txBody>
        </p:sp>
        <p:sp>
          <p:nvSpPr>
            <p:cNvPr id="581" name="Freeform 580"/>
            <p:cNvSpPr>
              <a:spLocks/>
            </p:cNvSpPr>
            <p:nvPr/>
          </p:nvSpPr>
          <p:spPr bwMode="auto">
            <a:xfrm rot="730076">
              <a:off x="4138495" y="3013740"/>
              <a:ext cx="227930" cy="186916"/>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2" name="Freeform 581"/>
            <p:cNvSpPr>
              <a:spLocks/>
            </p:cNvSpPr>
            <p:nvPr/>
          </p:nvSpPr>
          <p:spPr bwMode="auto">
            <a:xfrm rot="926903">
              <a:off x="4144520" y="3026340"/>
              <a:ext cx="57233" cy="131261"/>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3" name="Freeform 582"/>
            <p:cNvSpPr>
              <a:spLocks/>
            </p:cNvSpPr>
            <p:nvPr/>
          </p:nvSpPr>
          <p:spPr bwMode="auto">
            <a:xfrm>
              <a:off x="4479890" y="2943384"/>
              <a:ext cx="120491" cy="55655"/>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4" name="Freeform 583"/>
            <p:cNvSpPr>
              <a:spLocks/>
            </p:cNvSpPr>
            <p:nvPr/>
          </p:nvSpPr>
          <p:spPr bwMode="auto">
            <a:xfrm rot="471028">
              <a:off x="4273044" y="2874077"/>
              <a:ext cx="192786" cy="194267"/>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5" name="Freeform 584"/>
            <p:cNvSpPr>
              <a:spLocks/>
            </p:cNvSpPr>
            <p:nvPr/>
          </p:nvSpPr>
          <p:spPr bwMode="auto">
            <a:xfrm>
              <a:off x="4436712" y="2990636"/>
              <a:ext cx="196802" cy="20896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6" name="Freeform 585"/>
            <p:cNvSpPr>
              <a:spLocks/>
            </p:cNvSpPr>
            <p:nvPr/>
          </p:nvSpPr>
          <p:spPr bwMode="auto">
            <a:xfrm>
              <a:off x="4431691" y="2786919"/>
              <a:ext cx="126516" cy="193217"/>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7" name="Freeform 586"/>
            <p:cNvSpPr>
              <a:spLocks/>
            </p:cNvSpPr>
            <p:nvPr/>
          </p:nvSpPr>
          <p:spPr bwMode="auto">
            <a:xfrm>
              <a:off x="4415627" y="2826823"/>
              <a:ext cx="48197" cy="67206"/>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8" name="Freeform 587"/>
            <p:cNvSpPr>
              <a:spLocks/>
            </p:cNvSpPr>
            <p:nvPr/>
          </p:nvSpPr>
          <p:spPr bwMode="auto">
            <a:xfrm rot="20966185">
              <a:off x="4656610" y="3113498"/>
              <a:ext cx="100409" cy="108159"/>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89" name="Freeform 588"/>
            <p:cNvSpPr>
              <a:spLocks/>
            </p:cNvSpPr>
            <p:nvPr/>
          </p:nvSpPr>
          <p:spPr bwMode="auto">
            <a:xfrm>
              <a:off x="4650583" y="2945483"/>
              <a:ext cx="129528" cy="111309"/>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0" name="Freeform 589"/>
            <p:cNvSpPr>
              <a:spLocks/>
            </p:cNvSpPr>
            <p:nvPr/>
          </p:nvSpPr>
          <p:spPr bwMode="auto">
            <a:xfrm>
              <a:off x="4520053" y="2894030"/>
              <a:ext cx="100409" cy="5460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1" name="Freeform 590"/>
            <p:cNvSpPr>
              <a:spLocks/>
            </p:cNvSpPr>
            <p:nvPr/>
          </p:nvSpPr>
          <p:spPr bwMode="auto">
            <a:xfrm>
              <a:off x="4591343" y="2950732"/>
              <a:ext cx="87357" cy="63006"/>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2" name="Freeform 591"/>
            <p:cNvSpPr>
              <a:spLocks/>
            </p:cNvSpPr>
            <p:nvPr/>
          </p:nvSpPr>
          <p:spPr bwMode="auto">
            <a:xfrm>
              <a:off x="4594356" y="2924481"/>
              <a:ext cx="84344" cy="46204"/>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3" name="Freeform 592"/>
            <p:cNvSpPr>
              <a:spLocks/>
            </p:cNvSpPr>
            <p:nvPr/>
          </p:nvSpPr>
          <p:spPr bwMode="auto">
            <a:xfrm>
              <a:off x="4688740" y="3044191"/>
              <a:ext cx="115471" cy="9345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4" name="Freeform 593"/>
            <p:cNvSpPr>
              <a:spLocks/>
            </p:cNvSpPr>
            <p:nvPr/>
          </p:nvSpPr>
          <p:spPr bwMode="auto">
            <a:xfrm>
              <a:off x="4431691" y="2968584"/>
              <a:ext cx="72295" cy="43054"/>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5" name="Freeform 594"/>
            <p:cNvSpPr>
              <a:spLocks/>
            </p:cNvSpPr>
            <p:nvPr/>
          </p:nvSpPr>
          <p:spPr bwMode="auto">
            <a:xfrm>
              <a:off x="4395545" y="2871977"/>
              <a:ext cx="45184" cy="49355"/>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6" name="Freeform 595"/>
            <p:cNvSpPr>
              <a:spLocks/>
            </p:cNvSpPr>
            <p:nvPr/>
          </p:nvSpPr>
          <p:spPr bwMode="auto">
            <a:xfrm rot="21133526">
              <a:off x="4542141" y="2988536"/>
              <a:ext cx="56230" cy="31503"/>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7" name="Freeform 596"/>
            <p:cNvSpPr>
              <a:spLocks/>
            </p:cNvSpPr>
            <p:nvPr/>
          </p:nvSpPr>
          <p:spPr bwMode="auto">
            <a:xfrm>
              <a:off x="4545154" y="2994836"/>
              <a:ext cx="90368" cy="98709"/>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8" name="Freeform 597"/>
            <p:cNvSpPr>
              <a:spLocks/>
            </p:cNvSpPr>
            <p:nvPr/>
          </p:nvSpPr>
          <p:spPr bwMode="auto">
            <a:xfrm>
              <a:off x="4582305" y="3029492"/>
              <a:ext cx="62255" cy="6510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599" name="Freeform 598"/>
            <p:cNvSpPr>
              <a:spLocks/>
            </p:cNvSpPr>
            <p:nvPr/>
          </p:nvSpPr>
          <p:spPr bwMode="auto">
            <a:xfrm rot="286500">
              <a:off x="4627490" y="3069395"/>
              <a:ext cx="28115" cy="38854"/>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0" name="Freeform 599"/>
            <p:cNvSpPr>
              <a:spLocks/>
            </p:cNvSpPr>
            <p:nvPr/>
          </p:nvSpPr>
          <p:spPr bwMode="auto">
            <a:xfrm>
              <a:off x="4628495" y="3002187"/>
              <a:ext cx="45184" cy="37804"/>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1" name="Freeform 600"/>
            <p:cNvSpPr>
              <a:spLocks/>
            </p:cNvSpPr>
            <p:nvPr/>
          </p:nvSpPr>
          <p:spPr bwMode="auto">
            <a:xfrm>
              <a:off x="4636526" y="3036842"/>
              <a:ext cx="63258" cy="64055"/>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2" name="Freeform 601"/>
            <p:cNvSpPr>
              <a:spLocks/>
            </p:cNvSpPr>
            <p:nvPr/>
          </p:nvSpPr>
          <p:spPr bwMode="auto">
            <a:xfrm>
              <a:off x="4653596" y="3076744"/>
              <a:ext cx="25103" cy="3255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3" name="Freeform 602"/>
            <p:cNvSpPr>
              <a:spLocks/>
            </p:cNvSpPr>
            <p:nvPr/>
          </p:nvSpPr>
          <p:spPr bwMode="auto">
            <a:xfrm>
              <a:off x="4664641" y="3094595"/>
              <a:ext cx="41168" cy="39903"/>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4" name="Freeform 603"/>
            <p:cNvSpPr>
              <a:spLocks/>
            </p:cNvSpPr>
            <p:nvPr/>
          </p:nvSpPr>
          <p:spPr bwMode="auto">
            <a:xfrm>
              <a:off x="4639539" y="3088295"/>
              <a:ext cx="34139" cy="72457"/>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5" name="Freeform 604"/>
            <p:cNvSpPr>
              <a:spLocks/>
            </p:cNvSpPr>
            <p:nvPr/>
          </p:nvSpPr>
          <p:spPr bwMode="auto">
            <a:xfrm>
              <a:off x="4154560" y="2766968"/>
              <a:ext cx="69282" cy="108159"/>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6" name="Freeform 605"/>
            <p:cNvSpPr>
              <a:spLocks/>
            </p:cNvSpPr>
            <p:nvPr/>
          </p:nvSpPr>
          <p:spPr bwMode="auto">
            <a:xfrm>
              <a:off x="5152630" y="1883842"/>
              <a:ext cx="276126" cy="36858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7" name="Freeform 606"/>
            <p:cNvSpPr>
              <a:spLocks/>
            </p:cNvSpPr>
            <p:nvPr/>
          </p:nvSpPr>
          <p:spPr bwMode="auto">
            <a:xfrm>
              <a:off x="4988963" y="4052277"/>
              <a:ext cx="105431" cy="228920"/>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08" name="Freeform 607"/>
            <p:cNvSpPr>
              <a:spLocks/>
            </p:cNvSpPr>
            <p:nvPr/>
          </p:nvSpPr>
          <p:spPr bwMode="auto">
            <a:xfrm>
              <a:off x="6935905" y="4579421"/>
              <a:ext cx="113462" cy="1354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09" name="Freeform 608"/>
            <p:cNvSpPr>
              <a:spLocks/>
            </p:cNvSpPr>
            <p:nvPr/>
          </p:nvSpPr>
          <p:spPr bwMode="auto">
            <a:xfrm>
              <a:off x="7034306" y="4457612"/>
              <a:ext cx="79323" cy="13336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10" name="Freeform 609"/>
            <p:cNvSpPr>
              <a:spLocks/>
            </p:cNvSpPr>
            <p:nvPr/>
          </p:nvSpPr>
          <p:spPr bwMode="auto">
            <a:xfrm>
              <a:off x="6096479" y="4042826"/>
              <a:ext cx="625551" cy="496692"/>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1" name="Freeform 610"/>
            <p:cNvSpPr>
              <a:spLocks/>
            </p:cNvSpPr>
            <p:nvPr/>
          </p:nvSpPr>
          <p:spPr bwMode="auto">
            <a:xfrm>
              <a:off x="6587482" y="4568920"/>
              <a:ext cx="55226" cy="78758"/>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2" name="Freeform 611"/>
            <p:cNvSpPr>
              <a:spLocks/>
            </p:cNvSpPr>
            <p:nvPr/>
          </p:nvSpPr>
          <p:spPr bwMode="auto">
            <a:xfrm>
              <a:off x="3317147" y="2878277"/>
              <a:ext cx="100409" cy="118661"/>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3" name="Freeform 612"/>
            <p:cNvSpPr>
              <a:spLocks/>
            </p:cNvSpPr>
            <p:nvPr/>
          </p:nvSpPr>
          <p:spPr bwMode="auto">
            <a:xfrm>
              <a:off x="3079175" y="3534584"/>
              <a:ext cx="108443" cy="31503"/>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4" name="Freeform 613"/>
            <p:cNvSpPr>
              <a:spLocks/>
            </p:cNvSpPr>
            <p:nvPr/>
          </p:nvSpPr>
          <p:spPr bwMode="auto">
            <a:xfrm>
              <a:off x="4510011" y="3185953"/>
              <a:ext cx="49200" cy="30452"/>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5" name="Freeform 614"/>
            <p:cNvSpPr>
              <a:spLocks/>
            </p:cNvSpPr>
            <p:nvPr/>
          </p:nvSpPr>
          <p:spPr bwMode="auto">
            <a:xfrm>
              <a:off x="4454784" y="3127149"/>
              <a:ext cx="20082" cy="40954"/>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6" name="Freeform 615"/>
            <p:cNvSpPr>
              <a:spLocks/>
            </p:cNvSpPr>
            <p:nvPr/>
          </p:nvSpPr>
          <p:spPr bwMode="auto">
            <a:xfrm>
              <a:off x="4449765" y="3085145"/>
              <a:ext cx="25102" cy="3150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7" name="Freeform 616"/>
            <p:cNvSpPr>
              <a:spLocks/>
            </p:cNvSpPr>
            <p:nvPr/>
          </p:nvSpPr>
          <p:spPr bwMode="auto">
            <a:xfrm>
              <a:off x="4954825" y="3201705"/>
              <a:ext cx="25103" cy="525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18" name="Rectangle 617"/>
            <p:cNvSpPr>
              <a:spLocks noChangeArrowheads="1"/>
            </p:cNvSpPr>
            <p:nvPr/>
          </p:nvSpPr>
          <p:spPr bwMode="auto">
            <a:xfrm>
              <a:off x="4866463" y="3355018"/>
              <a:ext cx="0" cy="2101"/>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19" name="Freeform 618"/>
            <p:cNvSpPr>
              <a:spLocks/>
            </p:cNvSpPr>
            <p:nvPr/>
          </p:nvSpPr>
          <p:spPr bwMode="auto">
            <a:xfrm>
              <a:off x="4702798" y="3102995"/>
              <a:ext cx="311269" cy="118661"/>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0" name="Freeform 619"/>
            <p:cNvSpPr>
              <a:spLocks/>
            </p:cNvSpPr>
            <p:nvPr/>
          </p:nvSpPr>
          <p:spPr bwMode="auto">
            <a:xfrm>
              <a:off x="4635524" y="2736515"/>
              <a:ext cx="100409" cy="71406"/>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1" name="Freeform 620"/>
            <p:cNvSpPr>
              <a:spLocks/>
            </p:cNvSpPr>
            <p:nvPr/>
          </p:nvSpPr>
          <p:spPr bwMode="auto">
            <a:xfrm>
              <a:off x="4679701" y="2637806"/>
              <a:ext cx="75308" cy="67206"/>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2" name="Freeform 621"/>
            <p:cNvSpPr>
              <a:spLocks/>
            </p:cNvSpPr>
            <p:nvPr/>
          </p:nvSpPr>
          <p:spPr bwMode="auto">
            <a:xfrm>
              <a:off x="4640544" y="2685059"/>
              <a:ext cx="120491" cy="71406"/>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3" name="Freeform 622"/>
            <p:cNvSpPr>
              <a:spLocks/>
            </p:cNvSpPr>
            <p:nvPr/>
          </p:nvSpPr>
          <p:spPr bwMode="auto">
            <a:xfrm>
              <a:off x="4041098" y="3577637"/>
              <a:ext cx="93381" cy="7350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4" name="Freeform 623"/>
            <p:cNvSpPr>
              <a:spLocks/>
            </p:cNvSpPr>
            <p:nvPr/>
          </p:nvSpPr>
          <p:spPr bwMode="auto">
            <a:xfrm>
              <a:off x="4426670" y="3201706"/>
              <a:ext cx="65267" cy="12811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25" name="Freeform 624"/>
            <p:cNvSpPr>
              <a:spLocks/>
            </p:cNvSpPr>
            <p:nvPr/>
          </p:nvSpPr>
          <p:spPr bwMode="auto">
            <a:xfrm>
              <a:off x="4106365" y="3232157"/>
              <a:ext cx="187766" cy="15016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6" name="Freeform 625"/>
            <p:cNvSpPr>
              <a:spLocks/>
            </p:cNvSpPr>
            <p:nvPr/>
          </p:nvSpPr>
          <p:spPr bwMode="auto">
            <a:xfrm>
              <a:off x="4050134" y="3382321"/>
              <a:ext cx="129528" cy="11761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7" name="Freeform 626"/>
            <p:cNvSpPr>
              <a:spLocks/>
            </p:cNvSpPr>
            <p:nvPr/>
          </p:nvSpPr>
          <p:spPr bwMode="auto">
            <a:xfrm>
              <a:off x="4179664" y="3681597"/>
              <a:ext cx="94385" cy="97658"/>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28" name="Rectangle 627"/>
            <p:cNvSpPr>
              <a:spLocks noChangeArrowheads="1"/>
            </p:cNvSpPr>
            <p:nvPr/>
          </p:nvSpPr>
          <p:spPr bwMode="auto">
            <a:xfrm>
              <a:off x="4173639" y="3382321"/>
              <a:ext cx="6025" cy="15752"/>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29" name="Freeform 628"/>
            <p:cNvSpPr>
              <a:spLocks/>
            </p:cNvSpPr>
            <p:nvPr/>
          </p:nvSpPr>
          <p:spPr bwMode="auto">
            <a:xfrm>
              <a:off x="5097407" y="3195403"/>
              <a:ext cx="16066" cy="11552"/>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0" name="Freeform 629"/>
            <p:cNvSpPr>
              <a:spLocks/>
            </p:cNvSpPr>
            <p:nvPr/>
          </p:nvSpPr>
          <p:spPr bwMode="auto">
            <a:xfrm>
              <a:off x="5074313" y="3170202"/>
              <a:ext cx="9037" cy="15752"/>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1" name="Freeform 630"/>
            <p:cNvSpPr>
              <a:spLocks/>
            </p:cNvSpPr>
            <p:nvPr/>
          </p:nvSpPr>
          <p:spPr bwMode="auto">
            <a:xfrm>
              <a:off x="4635521" y="2235623"/>
              <a:ext cx="168689" cy="387484"/>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2" name="Freeform 631"/>
            <p:cNvSpPr>
              <a:spLocks/>
            </p:cNvSpPr>
            <p:nvPr/>
          </p:nvSpPr>
          <p:spPr bwMode="auto">
            <a:xfrm>
              <a:off x="4809230" y="2849924"/>
              <a:ext cx="10041" cy="525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3" name="Freeform 632"/>
            <p:cNvSpPr>
              <a:spLocks/>
            </p:cNvSpPr>
            <p:nvPr/>
          </p:nvSpPr>
          <p:spPr bwMode="auto">
            <a:xfrm>
              <a:off x="4744969" y="1800886"/>
              <a:ext cx="2398783" cy="1343065"/>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34" name="Freeform 633"/>
            <p:cNvSpPr>
              <a:spLocks/>
            </p:cNvSpPr>
            <p:nvPr/>
          </p:nvSpPr>
          <p:spPr bwMode="auto">
            <a:xfrm>
              <a:off x="5113471" y="3201705"/>
              <a:ext cx="45185" cy="525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5" name="Freeform 634"/>
            <p:cNvSpPr>
              <a:spLocks/>
            </p:cNvSpPr>
            <p:nvPr/>
          </p:nvSpPr>
          <p:spPr bwMode="auto">
            <a:xfrm>
              <a:off x="5044189" y="2766967"/>
              <a:ext cx="639609" cy="469391"/>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6" name="Freeform 635"/>
            <p:cNvSpPr>
              <a:spLocks/>
            </p:cNvSpPr>
            <p:nvPr/>
          </p:nvSpPr>
          <p:spPr bwMode="auto">
            <a:xfrm>
              <a:off x="5083350" y="3185953"/>
              <a:ext cx="14057" cy="945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7" name="Rectangle 636"/>
            <p:cNvSpPr>
              <a:spLocks noChangeArrowheads="1"/>
            </p:cNvSpPr>
            <p:nvPr/>
          </p:nvSpPr>
          <p:spPr bwMode="auto">
            <a:xfrm>
              <a:off x="4566240" y="2942332"/>
              <a:ext cx="6025" cy="1050"/>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257168" eaLnBrk="1" hangingPunct="1">
                <a:spcBef>
                  <a:spcPct val="15000"/>
                </a:spcBef>
              </a:pPr>
              <a:endParaRPr lang="en-US" sz="788">
                <a:solidFill>
                  <a:prstClr val="white"/>
                </a:solidFill>
              </a:endParaRPr>
            </a:p>
          </p:txBody>
        </p:sp>
        <p:sp>
          <p:nvSpPr>
            <p:cNvPr id="638" name="Freeform 637"/>
            <p:cNvSpPr>
              <a:spLocks/>
            </p:cNvSpPr>
            <p:nvPr/>
          </p:nvSpPr>
          <p:spPr bwMode="auto">
            <a:xfrm>
              <a:off x="4384500" y="2177869"/>
              <a:ext cx="410675" cy="507193"/>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39" name="Freeform 638"/>
            <p:cNvSpPr>
              <a:spLocks/>
            </p:cNvSpPr>
            <p:nvPr/>
          </p:nvSpPr>
          <p:spPr bwMode="auto">
            <a:xfrm>
              <a:off x="4482901" y="2276578"/>
              <a:ext cx="202827" cy="485141"/>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0" name="Freeform 639"/>
            <p:cNvSpPr>
              <a:spLocks/>
            </p:cNvSpPr>
            <p:nvPr/>
          </p:nvSpPr>
          <p:spPr bwMode="auto">
            <a:xfrm>
              <a:off x="4656610" y="2849925"/>
              <a:ext cx="282151" cy="190066"/>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1" name="Freeform 640"/>
            <p:cNvSpPr>
              <a:spLocks/>
            </p:cNvSpPr>
            <p:nvPr/>
          </p:nvSpPr>
          <p:spPr bwMode="auto">
            <a:xfrm>
              <a:off x="4819272" y="2849926"/>
              <a:ext cx="35144" cy="1995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2" name="Freeform 641"/>
            <p:cNvSpPr>
              <a:spLocks/>
            </p:cNvSpPr>
            <p:nvPr/>
          </p:nvSpPr>
          <p:spPr bwMode="auto">
            <a:xfrm>
              <a:off x="4621465" y="2766968"/>
              <a:ext cx="49201" cy="31503"/>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3" name="Freeform 642"/>
            <p:cNvSpPr>
              <a:spLocks/>
            </p:cNvSpPr>
            <p:nvPr/>
          </p:nvSpPr>
          <p:spPr bwMode="auto">
            <a:xfrm>
              <a:off x="4532101" y="2782719"/>
              <a:ext cx="153626" cy="143862"/>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4" name="Freeform 643"/>
            <p:cNvSpPr>
              <a:spLocks/>
            </p:cNvSpPr>
            <p:nvPr/>
          </p:nvSpPr>
          <p:spPr bwMode="auto">
            <a:xfrm>
              <a:off x="4120422" y="3432723"/>
              <a:ext cx="258052" cy="25412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5" name="Freeform 644"/>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6" name="Freeform 645"/>
            <p:cNvSpPr>
              <a:spLocks/>
            </p:cNvSpPr>
            <p:nvPr/>
          </p:nvSpPr>
          <p:spPr bwMode="auto">
            <a:xfrm>
              <a:off x="4532101" y="3651143"/>
              <a:ext cx="20082" cy="81907"/>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7" name="Freeform 646"/>
            <p:cNvSpPr>
              <a:spLocks/>
            </p:cNvSpPr>
            <p:nvPr/>
          </p:nvSpPr>
          <p:spPr bwMode="auto">
            <a:xfrm>
              <a:off x="4572264" y="4223442"/>
              <a:ext cx="252028" cy="234170"/>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8" name="Freeform 647"/>
            <p:cNvSpPr>
              <a:spLocks/>
            </p:cNvSpPr>
            <p:nvPr/>
          </p:nvSpPr>
          <p:spPr bwMode="auto">
            <a:xfrm>
              <a:off x="4501979" y="3949369"/>
              <a:ext cx="188770" cy="197417"/>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49" name="Freeform 648"/>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0" name="Freeform 649"/>
            <p:cNvSpPr>
              <a:spLocks/>
            </p:cNvSpPr>
            <p:nvPr/>
          </p:nvSpPr>
          <p:spPr bwMode="auto">
            <a:xfrm>
              <a:off x="4234889" y="3603889"/>
              <a:ext cx="118483" cy="9345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1" name="Freeform 650"/>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2" name="Freeform 651"/>
            <p:cNvSpPr>
              <a:spLocks/>
            </p:cNvSpPr>
            <p:nvPr/>
          </p:nvSpPr>
          <p:spPr bwMode="auto">
            <a:xfrm>
              <a:off x="4313209" y="3672145"/>
              <a:ext cx="15061" cy="420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3" name="Freeform 652"/>
            <p:cNvSpPr>
              <a:spLocks/>
            </p:cNvSpPr>
            <p:nvPr/>
          </p:nvSpPr>
          <p:spPr bwMode="auto">
            <a:xfrm>
              <a:off x="4264008" y="3676345"/>
              <a:ext cx="64262" cy="87158"/>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4" name="Freeform 653"/>
            <p:cNvSpPr>
              <a:spLocks/>
            </p:cNvSpPr>
            <p:nvPr/>
          </p:nvSpPr>
          <p:spPr bwMode="auto">
            <a:xfrm>
              <a:off x="4457799" y="3822307"/>
              <a:ext cx="74303" cy="86108"/>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5" name="Freeform 654"/>
            <p:cNvSpPr>
              <a:spLocks/>
            </p:cNvSpPr>
            <p:nvPr/>
          </p:nvSpPr>
          <p:spPr bwMode="auto">
            <a:xfrm>
              <a:off x="4328267" y="3644842"/>
              <a:ext cx="40164" cy="103959"/>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6" name="Freeform 655"/>
            <p:cNvSpPr>
              <a:spLocks/>
            </p:cNvSpPr>
            <p:nvPr/>
          </p:nvSpPr>
          <p:spPr bwMode="auto">
            <a:xfrm>
              <a:off x="4328270" y="3541934"/>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7" name="Freeform 656"/>
            <p:cNvSpPr>
              <a:spLocks/>
            </p:cNvSpPr>
            <p:nvPr/>
          </p:nvSpPr>
          <p:spPr bwMode="auto">
            <a:xfrm>
              <a:off x="2031904" y="2145314"/>
              <a:ext cx="1340468" cy="96083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8" name="Freeform 657"/>
            <p:cNvSpPr>
              <a:spLocks/>
            </p:cNvSpPr>
            <p:nvPr/>
          </p:nvSpPr>
          <p:spPr bwMode="auto">
            <a:xfrm>
              <a:off x="2864299" y="3611239"/>
              <a:ext cx="70287" cy="74558"/>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59" name="Freeform 658"/>
            <p:cNvSpPr>
              <a:spLocks/>
            </p:cNvSpPr>
            <p:nvPr/>
          </p:nvSpPr>
          <p:spPr bwMode="auto">
            <a:xfrm>
              <a:off x="2889403" y="3679494"/>
              <a:ext cx="60245" cy="46204"/>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0" name="Freeform 659"/>
            <p:cNvSpPr>
              <a:spLocks/>
            </p:cNvSpPr>
            <p:nvPr/>
          </p:nvSpPr>
          <p:spPr bwMode="auto">
            <a:xfrm>
              <a:off x="3003869" y="3659542"/>
              <a:ext cx="183749" cy="25203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1" name="Freeform 660"/>
            <p:cNvSpPr>
              <a:spLocks/>
            </p:cNvSpPr>
            <p:nvPr/>
          </p:nvSpPr>
          <p:spPr bwMode="auto">
            <a:xfrm>
              <a:off x="2403419" y="3296212"/>
              <a:ext cx="476945" cy="326579"/>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2" name="Freeform 661"/>
            <p:cNvSpPr>
              <a:spLocks/>
            </p:cNvSpPr>
            <p:nvPr/>
          </p:nvSpPr>
          <p:spPr bwMode="auto">
            <a:xfrm rot="20747712">
              <a:off x="3183602" y="1987802"/>
              <a:ext cx="514097" cy="593301"/>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3" name="Freeform 662"/>
            <p:cNvSpPr>
              <a:spLocks/>
            </p:cNvSpPr>
            <p:nvPr/>
          </p:nvSpPr>
          <p:spPr bwMode="auto">
            <a:xfrm>
              <a:off x="2572108" y="2147416"/>
              <a:ext cx="26107" cy="24152"/>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4" name="Freeform 663"/>
            <p:cNvSpPr>
              <a:spLocks/>
            </p:cNvSpPr>
            <p:nvPr/>
          </p:nvSpPr>
          <p:spPr bwMode="auto">
            <a:xfrm>
              <a:off x="2795017" y="2342733"/>
              <a:ext cx="0" cy="315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5" name="Freeform 664"/>
            <p:cNvSpPr>
              <a:spLocks/>
            </p:cNvSpPr>
            <p:nvPr/>
          </p:nvSpPr>
          <p:spPr bwMode="auto">
            <a:xfrm>
              <a:off x="3020937" y="2364784"/>
              <a:ext cx="2009" cy="420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6" name="Freeform 665"/>
            <p:cNvSpPr>
              <a:spLocks/>
            </p:cNvSpPr>
            <p:nvPr/>
          </p:nvSpPr>
          <p:spPr bwMode="auto">
            <a:xfrm>
              <a:off x="2799034" y="2088609"/>
              <a:ext cx="9037" cy="945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7" name="Freeform 666"/>
            <p:cNvSpPr>
              <a:spLocks/>
            </p:cNvSpPr>
            <p:nvPr/>
          </p:nvSpPr>
          <p:spPr bwMode="auto">
            <a:xfrm>
              <a:off x="2917517" y="2398389"/>
              <a:ext cx="91372" cy="79807"/>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8" name="Freeform 667"/>
            <p:cNvSpPr>
              <a:spLocks/>
            </p:cNvSpPr>
            <p:nvPr/>
          </p:nvSpPr>
          <p:spPr bwMode="auto">
            <a:xfrm>
              <a:off x="2844218" y="2158967"/>
              <a:ext cx="378544" cy="264623"/>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69" name="Freeform 668"/>
            <p:cNvSpPr>
              <a:spLocks/>
            </p:cNvSpPr>
            <p:nvPr/>
          </p:nvSpPr>
          <p:spPr bwMode="auto">
            <a:xfrm>
              <a:off x="2516882" y="2114863"/>
              <a:ext cx="100409" cy="9660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0" name="Freeform 669"/>
            <p:cNvSpPr>
              <a:spLocks/>
            </p:cNvSpPr>
            <p:nvPr/>
          </p:nvSpPr>
          <p:spPr bwMode="auto">
            <a:xfrm>
              <a:off x="2623316" y="2079160"/>
              <a:ext cx="91373" cy="61955"/>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1" name="Freeform 670"/>
            <p:cNvSpPr>
              <a:spLocks/>
            </p:cNvSpPr>
            <p:nvPr/>
          </p:nvSpPr>
          <p:spPr bwMode="auto">
            <a:xfrm>
              <a:off x="2585160" y="2046608"/>
              <a:ext cx="69284" cy="40954"/>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2" name="Freeform 671"/>
            <p:cNvSpPr>
              <a:spLocks/>
            </p:cNvSpPr>
            <p:nvPr/>
          </p:nvSpPr>
          <p:spPr bwMode="auto">
            <a:xfrm>
              <a:off x="2721718" y="2087561"/>
              <a:ext cx="58238" cy="53554"/>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3" name="Freeform 672"/>
            <p:cNvSpPr>
              <a:spLocks/>
            </p:cNvSpPr>
            <p:nvPr/>
          </p:nvSpPr>
          <p:spPr bwMode="auto">
            <a:xfrm>
              <a:off x="2780958" y="2120114"/>
              <a:ext cx="23094" cy="30453"/>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4" name="Freeform 673"/>
            <p:cNvSpPr>
              <a:spLocks/>
            </p:cNvSpPr>
            <p:nvPr/>
          </p:nvSpPr>
          <p:spPr bwMode="auto">
            <a:xfrm>
              <a:off x="2774935" y="2078108"/>
              <a:ext cx="136556" cy="68256"/>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5" name="Freeform 674"/>
            <p:cNvSpPr>
              <a:spLocks/>
            </p:cNvSpPr>
            <p:nvPr/>
          </p:nvSpPr>
          <p:spPr bwMode="auto">
            <a:xfrm>
              <a:off x="2667497" y="2035056"/>
              <a:ext cx="28115" cy="25202"/>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6" name="Freeform 675"/>
            <p:cNvSpPr>
              <a:spLocks/>
            </p:cNvSpPr>
            <p:nvPr/>
          </p:nvSpPr>
          <p:spPr bwMode="auto">
            <a:xfrm flipV="1">
              <a:off x="2774935" y="1875444"/>
              <a:ext cx="136556" cy="214217"/>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7" name="Freeform 676"/>
            <p:cNvSpPr>
              <a:spLocks/>
            </p:cNvSpPr>
            <p:nvPr/>
          </p:nvSpPr>
          <p:spPr bwMode="auto">
            <a:xfrm>
              <a:off x="2777948" y="2052907"/>
              <a:ext cx="23095" cy="11552"/>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8" name="Freeform 677"/>
            <p:cNvSpPr>
              <a:spLocks/>
            </p:cNvSpPr>
            <p:nvPr/>
          </p:nvSpPr>
          <p:spPr bwMode="auto">
            <a:xfrm>
              <a:off x="2765899" y="2022455"/>
              <a:ext cx="21086" cy="31503"/>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79" name="Freeform 678"/>
            <p:cNvSpPr>
              <a:spLocks/>
            </p:cNvSpPr>
            <p:nvPr/>
          </p:nvSpPr>
          <p:spPr bwMode="auto">
            <a:xfrm>
              <a:off x="2723725" y="2007753"/>
              <a:ext cx="38156" cy="4515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0" name="Freeform 679"/>
            <p:cNvSpPr>
              <a:spLocks/>
            </p:cNvSpPr>
            <p:nvPr/>
          </p:nvSpPr>
          <p:spPr bwMode="auto">
            <a:xfrm>
              <a:off x="2570098" y="2171566"/>
              <a:ext cx="170696" cy="155414"/>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1" name="Freeform 680"/>
            <p:cNvSpPr>
              <a:spLocks/>
            </p:cNvSpPr>
            <p:nvPr/>
          </p:nvSpPr>
          <p:spPr bwMode="auto">
            <a:xfrm>
              <a:off x="3880444" y="2410988"/>
              <a:ext cx="83341" cy="33603"/>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0099"/>
            </a:solidFill>
            <a:ln w="9525" cap="flat" cmpd="sng">
              <a:solidFill>
                <a:schemeClr val="bg2">
                  <a:lumMod val="40000"/>
                  <a:lumOff val="60000"/>
                </a:schemeClr>
              </a:solidFill>
              <a:prstDash val="solid"/>
              <a:round/>
              <a:headEnd/>
              <a:tailEnd/>
            </a:ln>
            <a:effec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nvGrpSpPr>
            <p:cNvPr id="683" name="Group 682"/>
            <p:cNvGrpSpPr>
              <a:grpSpLocks/>
            </p:cNvGrpSpPr>
            <p:nvPr/>
          </p:nvGrpSpPr>
          <p:grpSpPr bwMode="auto">
            <a:xfrm>
              <a:off x="4179664" y="2668259"/>
              <a:ext cx="158647" cy="243621"/>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grpSp>
        <p:sp>
          <p:nvSpPr>
            <p:cNvPr id="686" name="Freeform 685"/>
            <p:cNvSpPr>
              <a:spLocks/>
            </p:cNvSpPr>
            <p:nvPr/>
          </p:nvSpPr>
          <p:spPr bwMode="auto">
            <a:xfrm>
              <a:off x="4801196" y="3230059"/>
              <a:ext cx="46188" cy="29402"/>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7" name="Freeform 686"/>
            <p:cNvSpPr>
              <a:spLocks/>
            </p:cNvSpPr>
            <p:nvPr/>
          </p:nvSpPr>
          <p:spPr bwMode="auto">
            <a:xfrm>
              <a:off x="6205925" y="3428525"/>
              <a:ext cx="20082" cy="61955"/>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8" name="Freeform 687"/>
            <p:cNvSpPr>
              <a:spLocks/>
            </p:cNvSpPr>
            <p:nvPr/>
          </p:nvSpPr>
          <p:spPr bwMode="auto">
            <a:xfrm>
              <a:off x="6354532" y="3267861"/>
              <a:ext cx="29120" cy="46204"/>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89" name="Freeform 688"/>
            <p:cNvSpPr>
              <a:spLocks/>
            </p:cNvSpPr>
            <p:nvPr/>
          </p:nvSpPr>
          <p:spPr bwMode="auto">
            <a:xfrm>
              <a:off x="6389675" y="3030539"/>
              <a:ext cx="217888" cy="24782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0" name="Freeform 689"/>
            <p:cNvSpPr>
              <a:spLocks/>
            </p:cNvSpPr>
            <p:nvPr/>
          </p:nvSpPr>
          <p:spPr bwMode="auto">
            <a:xfrm>
              <a:off x="6543301" y="2802671"/>
              <a:ext cx="39161" cy="20266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1" name="Freeform 690"/>
            <p:cNvSpPr>
              <a:spLocks/>
            </p:cNvSpPr>
            <p:nvPr/>
          </p:nvSpPr>
          <p:spPr bwMode="auto">
            <a:xfrm>
              <a:off x="6194882" y="3547185"/>
              <a:ext cx="89365" cy="129161"/>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2" name="Freeform 691"/>
            <p:cNvSpPr>
              <a:spLocks/>
            </p:cNvSpPr>
            <p:nvPr/>
          </p:nvSpPr>
          <p:spPr bwMode="auto">
            <a:xfrm>
              <a:off x="6231028" y="3697347"/>
              <a:ext cx="73298" cy="6090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3" name="Line 449"/>
            <p:cNvSpPr>
              <a:spLocks noChangeShapeType="1"/>
            </p:cNvSpPr>
            <p:nvPr/>
          </p:nvSpPr>
          <p:spPr bwMode="auto">
            <a:xfrm>
              <a:off x="6170782" y="3558734"/>
              <a:ext cx="0" cy="0"/>
            </a:xfrm>
            <a:prstGeom prst="line">
              <a:avLst/>
            </a:prstGeom>
            <a:solidFill>
              <a:srgbClr val="0070C0"/>
            </a:solidFill>
            <a:ln w="0">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4" name="Freeform 693"/>
            <p:cNvSpPr>
              <a:spLocks/>
            </p:cNvSpPr>
            <p:nvPr/>
          </p:nvSpPr>
          <p:spPr bwMode="auto">
            <a:xfrm>
              <a:off x="6295292" y="3178601"/>
              <a:ext cx="54221" cy="69306"/>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5" name="Freeform 694"/>
            <p:cNvSpPr>
              <a:spLocks/>
            </p:cNvSpPr>
            <p:nvPr/>
          </p:nvSpPr>
          <p:spPr bwMode="auto">
            <a:xfrm>
              <a:off x="3311120" y="4325301"/>
              <a:ext cx="80328" cy="110260"/>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6" name="Freeform 695"/>
            <p:cNvSpPr>
              <a:spLocks/>
            </p:cNvSpPr>
            <p:nvPr/>
          </p:nvSpPr>
          <p:spPr bwMode="auto">
            <a:xfrm>
              <a:off x="2964709" y="3868512"/>
              <a:ext cx="202827" cy="25937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697" name="Freeform 696"/>
            <p:cNvSpPr>
              <a:spLocks/>
            </p:cNvSpPr>
            <p:nvPr/>
          </p:nvSpPr>
          <p:spPr bwMode="auto">
            <a:xfrm>
              <a:off x="3086204" y="4184588"/>
              <a:ext cx="299220" cy="626903"/>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98" name="Freeform 697"/>
            <p:cNvSpPr>
              <a:spLocks/>
            </p:cNvSpPr>
            <p:nvPr/>
          </p:nvSpPr>
          <p:spPr bwMode="auto">
            <a:xfrm>
              <a:off x="3046039" y="4118432"/>
              <a:ext cx="153626" cy="780216"/>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699" name="Freeform 698"/>
            <p:cNvSpPr>
              <a:spLocks/>
            </p:cNvSpPr>
            <p:nvPr/>
          </p:nvSpPr>
          <p:spPr bwMode="auto">
            <a:xfrm>
              <a:off x="3248867" y="4153086"/>
              <a:ext cx="126516" cy="123911"/>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0" name="Freeform 699"/>
            <p:cNvSpPr>
              <a:spLocks/>
            </p:cNvSpPr>
            <p:nvPr/>
          </p:nvSpPr>
          <p:spPr bwMode="auto">
            <a:xfrm>
              <a:off x="4473863" y="2738617"/>
              <a:ext cx="31127" cy="64055"/>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1" name="Freeform 700"/>
            <p:cNvSpPr>
              <a:spLocks/>
            </p:cNvSpPr>
            <p:nvPr/>
          </p:nvSpPr>
          <p:spPr bwMode="auto">
            <a:xfrm>
              <a:off x="4984948" y="3535632"/>
              <a:ext cx="167684" cy="10921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2" name="Freeform 701"/>
            <p:cNvSpPr>
              <a:spLocks/>
            </p:cNvSpPr>
            <p:nvPr/>
          </p:nvSpPr>
          <p:spPr bwMode="auto">
            <a:xfrm>
              <a:off x="4704804" y="4110033"/>
              <a:ext cx="119488" cy="118660"/>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endParaRPr lang="en-US" sz="788">
                <a:solidFill>
                  <a:prstClr val="white"/>
                </a:solidFill>
              </a:endParaRPr>
            </a:p>
          </p:txBody>
        </p:sp>
        <p:sp>
          <p:nvSpPr>
            <p:cNvPr id="703" name="Freeform 702"/>
            <p:cNvSpPr>
              <a:spLocks/>
            </p:cNvSpPr>
            <p:nvPr/>
          </p:nvSpPr>
          <p:spPr bwMode="auto">
            <a:xfrm>
              <a:off x="2284935" y="2945484"/>
              <a:ext cx="907702" cy="49039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4" name="Freeform 703"/>
            <p:cNvSpPr>
              <a:spLocks/>
            </p:cNvSpPr>
            <p:nvPr/>
          </p:nvSpPr>
          <p:spPr bwMode="auto">
            <a:xfrm>
              <a:off x="5610496" y="3324567"/>
              <a:ext cx="135553" cy="79807"/>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05" name="Freeform 704"/>
            <p:cNvSpPr>
              <a:spLocks/>
            </p:cNvSpPr>
            <p:nvPr/>
          </p:nvSpPr>
          <p:spPr bwMode="auto">
            <a:xfrm>
              <a:off x="5914737" y="3536683"/>
              <a:ext cx="140573" cy="264623"/>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6" name="Freeform 705"/>
            <p:cNvSpPr>
              <a:spLocks/>
            </p:cNvSpPr>
            <p:nvPr/>
          </p:nvSpPr>
          <p:spPr bwMode="auto">
            <a:xfrm>
              <a:off x="6059148" y="3747455"/>
              <a:ext cx="143585" cy="175365"/>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7" name="Freeform 706"/>
            <p:cNvSpPr>
              <a:spLocks/>
            </p:cNvSpPr>
            <p:nvPr/>
          </p:nvSpPr>
          <p:spPr bwMode="auto">
            <a:xfrm>
              <a:off x="6183654" y="3834614"/>
              <a:ext cx="89365" cy="114459"/>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8" name="Freeform 707"/>
            <p:cNvSpPr>
              <a:spLocks/>
            </p:cNvSpPr>
            <p:nvPr/>
          </p:nvSpPr>
          <p:spPr bwMode="auto">
            <a:xfrm>
              <a:off x="5980825" y="3964825"/>
              <a:ext cx="167684" cy="39903"/>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09" name="Freeform 708"/>
            <p:cNvSpPr>
              <a:spLocks/>
            </p:cNvSpPr>
            <p:nvPr/>
          </p:nvSpPr>
          <p:spPr bwMode="auto">
            <a:xfrm>
              <a:off x="5125339" y="3427178"/>
              <a:ext cx="75307" cy="51455"/>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10" name="Freeform 709"/>
            <p:cNvSpPr>
              <a:spLocks/>
            </p:cNvSpPr>
            <p:nvPr/>
          </p:nvSpPr>
          <p:spPr bwMode="auto">
            <a:xfrm>
              <a:off x="6410580" y="3826212"/>
              <a:ext cx="136556" cy="12286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11" name="Freeform 710"/>
            <p:cNvSpPr>
              <a:spLocks/>
            </p:cNvSpPr>
            <p:nvPr/>
          </p:nvSpPr>
          <p:spPr bwMode="auto">
            <a:xfrm>
              <a:off x="5401907" y="3164072"/>
              <a:ext cx="461884" cy="589101"/>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endParaRPr lang="en-US" sz="788" b="1" dirty="0">
                <a:solidFill>
                  <a:prstClr val="white"/>
                </a:solidFill>
                <a:latin typeface="Arial" charset="0"/>
                <a:ea typeface="ＭＳ Ｐゴシック" pitchFamily="34" charset="-128"/>
              </a:endParaRPr>
            </a:p>
          </p:txBody>
        </p:sp>
        <p:sp>
          <p:nvSpPr>
            <p:cNvPr id="712" name="Freeform 711"/>
            <p:cNvSpPr>
              <a:spLocks/>
            </p:cNvSpPr>
            <p:nvPr/>
          </p:nvSpPr>
          <p:spPr bwMode="auto">
            <a:xfrm>
              <a:off x="5976807" y="3799961"/>
              <a:ext cx="81332" cy="97659"/>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0000"/>
            </a:solidFill>
            <a:ln w="9525">
              <a:solidFill>
                <a:schemeClr val="bg2"/>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13" name="Freeform 712"/>
            <p:cNvSpPr>
              <a:spLocks/>
            </p:cNvSpPr>
            <p:nvPr/>
          </p:nvSpPr>
          <p:spPr bwMode="auto">
            <a:xfrm>
              <a:off x="5998894" y="3497536"/>
              <a:ext cx="126516" cy="25937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00B050"/>
            </a:solidFill>
            <a:ln w="9525">
              <a:solidFill>
                <a:schemeClr val="bg2"/>
              </a:solidFill>
              <a:round/>
              <a:headEnd/>
              <a:tailEnd/>
            </a:ln>
          </p:spPr>
          <p:txBody>
            <a:bodyPr/>
            <a:lstStyle/>
            <a:p>
              <a:pPr eaLnBrk="0" fontAlgn="base" hangingPunct="0">
                <a:spcBef>
                  <a:spcPct val="0"/>
                </a:spcBef>
                <a:spcAft>
                  <a:spcPct val="0"/>
                </a:spcAft>
              </a:pPr>
              <a:r>
                <a:rPr lang="en-US" sz="788" b="1" dirty="0">
                  <a:solidFill>
                    <a:prstClr val="white"/>
                  </a:solidFill>
                  <a:latin typeface="Arial" charset="0"/>
                  <a:ea typeface="ＭＳ Ｐゴシック" pitchFamily="34" charset="-128"/>
                </a:rPr>
                <a:t>-</a:t>
              </a:r>
            </a:p>
          </p:txBody>
        </p:sp>
        <p:sp>
          <p:nvSpPr>
            <p:cNvPr id="714" name="Freeform 713"/>
            <p:cNvSpPr/>
            <p:nvPr/>
          </p:nvSpPr>
          <p:spPr>
            <a:xfrm>
              <a:off x="5090277" y="3378686"/>
              <a:ext cx="15431" cy="15431"/>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15" name="Freeform 714"/>
            <p:cNvSpPr>
              <a:spLocks/>
            </p:cNvSpPr>
            <p:nvPr/>
          </p:nvSpPr>
          <p:spPr bwMode="auto">
            <a:xfrm>
              <a:off x="5475950" y="2823672"/>
              <a:ext cx="953891" cy="693059"/>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6" name="Freeform 755"/>
            <p:cNvSpPr>
              <a:spLocks/>
            </p:cNvSpPr>
            <p:nvPr/>
          </p:nvSpPr>
          <p:spPr bwMode="auto">
            <a:xfrm>
              <a:off x="4848932" y="3277359"/>
              <a:ext cx="80328" cy="7665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57" name="Freeform 756"/>
            <p:cNvSpPr>
              <a:spLocks/>
            </p:cNvSpPr>
            <p:nvPr/>
          </p:nvSpPr>
          <p:spPr bwMode="auto">
            <a:xfrm>
              <a:off x="4871023" y="3297312"/>
              <a:ext cx="311269" cy="279323"/>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58" name="Freeform 757"/>
            <p:cNvSpPr>
              <a:spLocks/>
            </p:cNvSpPr>
            <p:nvPr/>
          </p:nvSpPr>
          <p:spPr bwMode="auto">
            <a:xfrm>
              <a:off x="4681249" y="2740765"/>
              <a:ext cx="147602" cy="139663"/>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59" name="Freeform 758"/>
            <p:cNvSpPr>
              <a:spLocks/>
            </p:cNvSpPr>
            <p:nvPr/>
          </p:nvSpPr>
          <p:spPr bwMode="auto">
            <a:xfrm>
              <a:off x="4050678" y="3397070"/>
              <a:ext cx="188770" cy="21106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0" name="Freeform 759"/>
            <p:cNvSpPr>
              <a:spLocks/>
            </p:cNvSpPr>
            <p:nvPr/>
          </p:nvSpPr>
          <p:spPr bwMode="auto">
            <a:xfrm>
              <a:off x="4317768" y="3457974"/>
              <a:ext cx="249016" cy="19216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000099"/>
            </a:solidFill>
            <a:ln w="9525">
              <a:solidFill>
                <a:schemeClr val="bg2">
                  <a:lumMod val="40000"/>
                  <a:lumOff val="60000"/>
                </a:schemeClr>
              </a:solidFill>
              <a:round/>
              <a:headEnd/>
              <a:tailEnd/>
            </a:ln>
          </p:spPr>
          <p:txBody>
            <a:bodyPr/>
            <a:lstStyle/>
            <a:p>
              <a:pPr defTabSz="257168"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61" name="Freeform 760"/>
            <p:cNvSpPr>
              <a:spLocks/>
            </p:cNvSpPr>
            <p:nvPr/>
          </p:nvSpPr>
          <p:spPr bwMode="auto">
            <a:xfrm>
              <a:off x="4784670" y="3866459"/>
              <a:ext cx="164672" cy="17536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2" name="Freeform 761"/>
            <p:cNvSpPr>
              <a:spLocks/>
            </p:cNvSpPr>
            <p:nvPr/>
          </p:nvSpPr>
          <p:spPr bwMode="auto">
            <a:xfrm>
              <a:off x="4833871" y="3555633"/>
              <a:ext cx="233954" cy="234170"/>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3" name="Freeform 762"/>
            <p:cNvSpPr>
              <a:spLocks/>
            </p:cNvSpPr>
            <p:nvPr/>
          </p:nvSpPr>
          <p:spPr bwMode="auto">
            <a:xfrm>
              <a:off x="4848934" y="3772999"/>
              <a:ext cx="129529" cy="155414"/>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4" name="Freeform 763"/>
            <p:cNvSpPr>
              <a:spLocks/>
            </p:cNvSpPr>
            <p:nvPr/>
          </p:nvSpPr>
          <p:spPr bwMode="auto">
            <a:xfrm>
              <a:off x="4363954" y="3608135"/>
              <a:ext cx="187766" cy="176415"/>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5" name="Freeform 764"/>
            <p:cNvSpPr>
              <a:spLocks/>
            </p:cNvSpPr>
            <p:nvPr/>
          </p:nvSpPr>
          <p:spPr bwMode="auto">
            <a:xfrm>
              <a:off x="4332827" y="3540932"/>
              <a:ext cx="50205" cy="61955"/>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6" name="Freeform 765"/>
            <p:cNvSpPr>
              <a:spLocks/>
            </p:cNvSpPr>
            <p:nvPr/>
          </p:nvSpPr>
          <p:spPr bwMode="auto">
            <a:xfrm>
              <a:off x="2949186" y="3704746"/>
              <a:ext cx="89365" cy="39903"/>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7" name="Freeform 766"/>
            <p:cNvSpPr>
              <a:spLocks/>
            </p:cNvSpPr>
            <p:nvPr/>
          </p:nvSpPr>
          <p:spPr bwMode="auto">
            <a:xfrm>
              <a:off x="2843755" y="3595536"/>
              <a:ext cx="95389" cy="46204"/>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8" name="Freeform 767"/>
            <p:cNvSpPr>
              <a:spLocks/>
            </p:cNvSpPr>
            <p:nvPr/>
          </p:nvSpPr>
          <p:spPr bwMode="auto">
            <a:xfrm>
              <a:off x="2793552" y="3568235"/>
              <a:ext cx="75307" cy="6510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69" name="Freeform 768"/>
            <p:cNvSpPr>
              <a:spLocks/>
            </p:cNvSpPr>
            <p:nvPr/>
          </p:nvSpPr>
          <p:spPr bwMode="auto">
            <a:xfrm>
              <a:off x="3225310" y="3582934"/>
              <a:ext cx="23094" cy="126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00B050"/>
            </a:solidFill>
            <a:ln w="6350" cap="flat" cmpd="sng">
              <a:noFill/>
              <a:prstDash val="solid"/>
              <a:round/>
              <a:headEnd type="none" w="med" len="med"/>
              <a:tailEnd type="none" w="med" len="med"/>
            </a:ln>
            <a:effec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0" name="Freeform 769"/>
            <p:cNvSpPr>
              <a:spLocks/>
            </p:cNvSpPr>
            <p:nvPr/>
          </p:nvSpPr>
          <p:spPr bwMode="auto">
            <a:xfrm>
              <a:off x="3098795" y="3785601"/>
              <a:ext cx="559281" cy="602752"/>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sp>
          <p:nvSpPr>
            <p:cNvPr id="771" name="Freeform 770"/>
            <p:cNvSpPr>
              <a:spLocks/>
            </p:cNvSpPr>
            <p:nvPr/>
          </p:nvSpPr>
          <p:spPr bwMode="auto">
            <a:xfrm>
              <a:off x="2981315" y="3836006"/>
              <a:ext cx="85349" cy="98709"/>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2" name="Freeform 771"/>
            <p:cNvSpPr>
              <a:spLocks/>
            </p:cNvSpPr>
            <p:nvPr/>
          </p:nvSpPr>
          <p:spPr bwMode="auto">
            <a:xfrm>
              <a:off x="5763660" y="3369769"/>
              <a:ext cx="56230" cy="32552"/>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257168"/>
              <a:endParaRPr lang="en-US" sz="788">
                <a:solidFill>
                  <a:prstClr val="white"/>
                </a:solidFill>
              </a:endParaRPr>
            </a:p>
          </p:txBody>
        </p:sp>
        <p:sp>
          <p:nvSpPr>
            <p:cNvPr id="773" name="Freeform 772"/>
            <p:cNvSpPr/>
            <p:nvPr/>
          </p:nvSpPr>
          <p:spPr>
            <a:xfrm rot="16955691">
              <a:off x="3205114" y="3583561"/>
              <a:ext cx="28133" cy="25717"/>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168"/>
              <a:endParaRPr lang="en-US" sz="760">
                <a:solidFill>
                  <a:prstClr val="white"/>
                </a:solidFill>
              </a:endParaRPr>
            </a:p>
          </p:txBody>
        </p:sp>
        <p:sp>
          <p:nvSpPr>
            <p:cNvPr id="774" name="Freeform 773"/>
            <p:cNvSpPr/>
            <p:nvPr/>
          </p:nvSpPr>
          <p:spPr>
            <a:xfrm>
              <a:off x="4773460" y="3791616"/>
              <a:ext cx="80660" cy="107916"/>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788" b="1">
                <a:solidFill>
                  <a:prstClr val="white"/>
                </a:solidFill>
                <a:latin typeface="Arial" charset="0"/>
                <a:ea typeface="ＭＳ Ｐゴシック" pitchFamily="34" charset="-128"/>
              </a:endParaRPr>
            </a:p>
          </p:txBody>
        </p:sp>
      </p:grpSp>
    </p:spTree>
    <p:extLst>
      <p:ext uri="{BB962C8B-B14F-4D97-AF65-F5344CB8AC3E}">
        <p14:creationId xmlns:p14="http://schemas.microsoft.com/office/powerpoint/2010/main" val="348018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Korea – 2020 reforms to PIPA</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en-US" sz="2800" dirty="0">
                <a:solidFill>
                  <a:srgbClr val="C0504D"/>
                </a:solidFill>
                <a:ea typeface="ヒラギノ角ゴ Pro W3" charset="0"/>
              </a:rPr>
              <a:t>Problems in obtaining EU adequacy</a:t>
            </a:r>
          </a:p>
          <a:p>
            <a:pPr lvl="1">
              <a:lnSpc>
                <a:spcPct val="90000"/>
              </a:lnSpc>
              <a:defRPr/>
            </a:pPr>
            <a:r>
              <a:rPr lang="en-US" sz="2100" dirty="0">
                <a:ea typeface="ヒラギノ角ゴ Pro W3" charset="0"/>
              </a:rPr>
              <a:t>EU adequacy has been a public goal of the Korean </a:t>
            </a:r>
            <a:r>
              <a:rPr lang="en-US" sz="2100" dirty="0" err="1">
                <a:ea typeface="ヒラギノ角ゴ Pro W3" charset="0"/>
              </a:rPr>
              <a:t>Govt</a:t>
            </a:r>
            <a:r>
              <a:rPr lang="en-US" sz="2100" dirty="0">
                <a:ea typeface="ヒラギノ角ゴ Pro W3" charset="0"/>
              </a:rPr>
              <a:t>, since 2016</a:t>
            </a:r>
          </a:p>
          <a:p>
            <a:pPr lvl="1">
              <a:lnSpc>
                <a:spcPct val="90000"/>
              </a:lnSpc>
              <a:defRPr/>
            </a:pPr>
            <a:r>
              <a:rPr lang="en-US" sz="2100" dirty="0">
                <a:ea typeface="ヒラギノ角ゴ Pro W3" charset="0"/>
              </a:rPr>
              <a:t>PIPA’s enforcement was largely provided by a Ministry (+KISA), so likely to fail EU tests for an ‘independent’ DPA (inadequate powers)</a:t>
            </a:r>
          </a:p>
          <a:p>
            <a:pPr lvl="1">
              <a:lnSpc>
                <a:spcPct val="90000"/>
              </a:lnSpc>
              <a:defRPr/>
            </a:pPr>
            <a:r>
              <a:rPr lang="en-US" sz="2100" dirty="0">
                <a:ea typeface="ヒラギノ角ゴ Pro W3" charset="0"/>
              </a:rPr>
              <a:t>PIPA’s scope did not cover large important parts of private sector </a:t>
            </a:r>
            <a:r>
              <a:rPr lang="mr-IN" sz="2100" dirty="0">
                <a:ea typeface="ヒラギノ角ゴ Pro W3" charset="0"/>
              </a:rPr>
              <a:t>–</a:t>
            </a:r>
            <a:r>
              <a:rPr lang="en-US" sz="2100" dirty="0">
                <a:ea typeface="ヒラギノ角ゴ Pro W3" charset="0"/>
              </a:rPr>
              <a:t> pointless for EU to just give an adequacy finding of limited scope covering PIPA</a:t>
            </a:r>
          </a:p>
          <a:p>
            <a:pPr lvl="1">
              <a:lnSpc>
                <a:spcPct val="90000"/>
              </a:lnSpc>
              <a:defRPr/>
            </a:pPr>
            <a:r>
              <a:rPr lang="en-US" sz="2100" dirty="0">
                <a:ea typeface="ヒラギノ角ゴ Pro W3" charset="0"/>
              </a:rPr>
              <a:t>Other problems with weak data export limits, uses of </a:t>
            </a:r>
            <a:r>
              <a:rPr lang="en-US" sz="2100" dirty="0" err="1">
                <a:ea typeface="ヒラギノ角ゴ Pro W3" charset="0"/>
              </a:rPr>
              <a:t>pseudonymised</a:t>
            </a:r>
            <a:r>
              <a:rPr lang="en-US" sz="2100" dirty="0">
                <a:ea typeface="ヒラギノ角ゴ Pro W3" charset="0"/>
              </a:rPr>
              <a:t> data </a:t>
            </a:r>
            <a:r>
              <a:rPr lang="en-US" sz="2100" dirty="0" err="1">
                <a:ea typeface="ヒラギノ角ゴ Pro W3" charset="0"/>
              </a:rPr>
              <a:t>etc</a:t>
            </a:r>
            <a:endParaRPr lang="en-US" sz="2200" dirty="0">
              <a:ea typeface="ヒラギノ角ゴ Pro W3" charset="0"/>
            </a:endParaRPr>
          </a:p>
          <a:p>
            <a:pPr marL="742950" lvl="2" indent="-342900">
              <a:buFont typeface="Lucida Grande"/>
              <a:buChar char="–"/>
            </a:pPr>
            <a:r>
              <a:rPr lang="en-US" dirty="0">
                <a:ea typeface="ヒラギノ角ゴ Pro W3" charset="0"/>
              </a:rPr>
              <a:t>Result: an intense ‘turf war’ between agencies, 2017-19</a:t>
            </a:r>
          </a:p>
          <a:p>
            <a:pPr marL="457200" lvl="1" indent="-457200">
              <a:buFont typeface="Wingdings" charset="2"/>
              <a:buChar char="§"/>
            </a:pPr>
            <a:r>
              <a:rPr lang="en-US" sz="2400" dirty="0">
                <a:solidFill>
                  <a:srgbClr val="C0504D"/>
                </a:solidFill>
                <a:ea typeface="ヒラギノ角ゴ Pro W3" charset="0"/>
              </a:rPr>
              <a:t>Resolution: 2020 PIPA Amendments (to all 3 laws)</a:t>
            </a:r>
          </a:p>
          <a:p>
            <a:pPr marL="857250" lvl="2" indent="-457200">
              <a:buFont typeface="Wingdings" charset="2"/>
              <a:buChar char="§"/>
            </a:pPr>
            <a:r>
              <a:rPr lang="en-US" sz="2000" dirty="0">
                <a:ea typeface="ヒラギノ角ゴ Pro W3" charset="0"/>
              </a:rPr>
              <a:t>Elevation of PIPC to a ‘central administrative agency’, with responsibility &amp; powers to enforce PIPA</a:t>
            </a:r>
          </a:p>
          <a:p>
            <a:pPr marL="857250" lvl="2" indent="-457200">
              <a:buFont typeface="Wingdings" charset="2"/>
              <a:buChar char="§"/>
            </a:pPr>
            <a:r>
              <a:rPr lang="en-US" sz="2000" dirty="0">
                <a:ea typeface="ヒラギノ角ゴ Pro W3" charset="0"/>
              </a:rPr>
              <a:t>Transfer of Network Act’s data protection role to PIPA</a:t>
            </a:r>
          </a:p>
          <a:p>
            <a:pPr marL="857250" lvl="2" indent="-457200">
              <a:buFont typeface="Wingdings" charset="2"/>
              <a:buChar char="§"/>
            </a:pPr>
            <a:r>
              <a:rPr lang="en-US" sz="2000" dirty="0">
                <a:ea typeface="ヒラギノ角ゴ Pro W3" charset="0"/>
              </a:rPr>
              <a:t>Other attempts to align with GDPR: (</a:t>
            </a:r>
            <a:r>
              <a:rPr lang="en-US" sz="2000" dirty="0" err="1">
                <a:ea typeface="ヒラギノ角ゴ Pro W3" charset="0"/>
              </a:rPr>
              <a:t>i</a:t>
            </a:r>
            <a:r>
              <a:rPr lang="en-US" sz="2000" dirty="0">
                <a:ea typeface="ヒラギノ角ゴ Pro W3" charset="0"/>
              </a:rPr>
              <a:t>) Non-consensual uses of ‘</a:t>
            </a:r>
            <a:r>
              <a:rPr lang="en-US" sz="2000" dirty="0" err="1">
                <a:ea typeface="ヒラギノ角ゴ Pro W3" charset="0"/>
              </a:rPr>
              <a:t>pseudonymised</a:t>
            </a:r>
            <a:r>
              <a:rPr lang="en-US" sz="2000" dirty="0">
                <a:ea typeface="ヒラギノ角ゴ Pro W3" charset="0"/>
              </a:rPr>
              <a:t> information’ defined; (ii) more limits on cross-border transfers; (iii) broader definition of ‘personal information’.</a:t>
            </a:r>
          </a:p>
          <a:p>
            <a:pPr marL="342900" lvl="1" indent="-342900">
              <a:buFont typeface="Arial"/>
              <a:buChar char="•"/>
            </a:pPr>
            <a:endParaRPr lang="en-US" sz="2200" dirty="0">
              <a:ea typeface="ヒラギノ角ゴ Pro W3" charset="0"/>
            </a:endParaRPr>
          </a:p>
          <a:p>
            <a:endParaRPr lang="en-US" dirty="0"/>
          </a:p>
        </p:txBody>
      </p:sp>
    </p:spTree>
    <p:extLst>
      <p:ext uri="{BB962C8B-B14F-4D97-AF65-F5344CB8AC3E}">
        <p14:creationId xmlns:p14="http://schemas.microsoft.com/office/powerpoint/2010/main" val="2302916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70C7B6E1-0FEB-5B4E-B817-9F787C1859A4}" type="slidenum">
              <a:rPr lang="en-US" sz="1400"/>
              <a:pPr/>
              <a:t>61</a:t>
            </a:fld>
            <a:endParaRPr lang="en-US" sz="1400"/>
          </a:p>
        </p:txBody>
      </p:sp>
      <p:sp>
        <p:nvSpPr>
          <p:cNvPr id="55298" name="Rectangle 2"/>
          <p:cNvSpPr>
            <a:spLocks noGrp="1" noChangeArrowheads="1"/>
          </p:cNvSpPr>
          <p:nvPr>
            <p:ph type="title"/>
          </p:nvPr>
        </p:nvSpPr>
        <p:spPr/>
        <p:txBody>
          <a:bodyPr/>
          <a:lstStyle/>
          <a:p>
            <a:r>
              <a:rPr lang="en-US" sz="3600" dirty="0">
                <a:latin typeface="Arial" charset="0"/>
              </a:rPr>
              <a:t>South Korea –</a:t>
            </a:r>
            <a:r>
              <a:rPr lang="en-US" sz="3200" dirty="0">
                <a:latin typeface="Arial" charset="0"/>
              </a:rPr>
              <a:t> </a:t>
            </a:r>
            <a:r>
              <a:rPr lang="en-US" sz="3600" dirty="0">
                <a:latin typeface="Arial" charset="0"/>
              </a:rPr>
              <a:t>Principles (since 2011)</a:t>
            </a:r>
            <a:endParaRPr lang="en-US" dirty="0">
              <a:latin typeface="Arial" charset="0"/>
            </a:endParaRPr>
          </a:p>
        </p:txBody>
      </p:sp>
      <p:sp>
        <p:nvSpPr>
          <p:cNvPr id="39939" name="Rectangle 3"/>
          <p:cNvSpPr>
            <a:spLocks noGrp="1" noChangeArrowheads="1"/>
          </p:cNvSpPr>
          <p:nvPr>
            <p:ph type="body" idx="1"/>
          </p:nvPr>
        </p:nvSpPr>
        <p:spPr/>
        <p:txBody>
          <a:bodyPr/>
          <a:lstStyle/>
          <a:p>
            <a:pPr marL="533400" indent="-533400">
              <a:lnSpc>
                <a:spcPct val="90000"/>
              </a:lnSpc>
              <a:buFontTx/>
              <a:buNone/>
              <a:defRPr/>
            </a:pPr>
            <a:r>
              <a:rPr lang="en-US" sz="1800" dirty="0">
                <a:latin typeface="+mj-lt"/>
              </a:rPr>
              <a:t>PIPA 2011 includes </a:t>
            </a:r>
            <a:r>
              <a:rPr lang="en-US" sz="1800" b="1" dirty="0">
                <a:latin typeface="+mj-lt"/>
              </a:rPr>
              <a:t>all basic OECD principles</a:t>
            </a:r>
            <a:r>
              <a:rPr lang="en-US" sz="1800" dirty="0">
                <a:latin typeface="+mj-lt"/>
              </a:rPr>
              <a:t>, plus </a:t>
            </a:r>
            <a:r>
              <a:rPr lang="en-US" sz="1800" b="1" dirty="0">
                <a:latin typeface="+mj-lt"/>
              </a:rPr>
              <a:t>these 17 additions</a:t>
            </a:r>
            <a:r>
              <a:rPr lang="en-US" sz="1800" dirty="0">
                <a:latin typeface="+mj-lt"/>
              </a:rPr>
              <a:t>:</a:t>
            </a:r>
          </a:p>
          <a:p>
            <a:pPr marL="533400" indent="-533400">
              <a:lnSpc>
                <a:spcPct val="90000"/>
              </a:lnSpc>
              <a:buFont typeface="Times" charset="0"/>
              <a:buAutoNum type="arabicPeriod"/>
              <a:defRPr/>
            </a:pPr>
            <a:r>
              <a:rPr lang="en-US" sz="1800" b="1" dirty="0">
                <a:latin typeface="+mj-lt"/>
              </a:rPr>
              <a:t>Onus </a:t>
            </a:r>
            <a:r>
              <a:rPr lang="en-US" sz="1800" dirty="0">
                <a:latin typeface="+mj-lt"/>
              </a:rPr>
              <a:t>of proof of almost all requirements is on the processor</a:t>
            </a:r>
          </a:p>
          <a:p>
            <a:pPr marL="533400" indent="-533400">
              <a:lnSpc>
                <a:spcPct val="90000"/>
              </a:lnSpc>
              <a:buFont typeface="Times" charset="0"/>
              <a:buAutoNum type="arabicPeriod"/>
              <a:defRPr/>
            </a:pPr>
            <a:r>
              <a:rPr lang="en-US" sz="1800" dirty="0">
                <a:latin typeface="+mj-lt"/>
              </a:rPr>
              <a:t>Privacy Policy necessary, and overrides any individual agreements where this </a:t>
            </a:r>
            <a:r>
              <a:rPr lang="en-US" sz="1800" dirty="0" err="1">
                <a:latin typeface="+mj-lt"/>
              </a:rPr>
              <a:t>favours</a:t>
            </a:r>
            <a:r>
              <a:rPr lang="en-US" sz="1800" dirty="0">
                <a:latin typeface="+mj-lt"/>
              </a:rPr>
              <a:t> the consumer (A 30) (strong </a:t>
            </a:r>
            <a:r>
              <a:rPr lang="en-US" sz="1800" b="1" dirty="0">
                <a:latin typeface="+mj-lt"/>
              </a:rPr>
              <a:t>transparency</a:t>
            </a:r>
            <a:r>
              <a:rPr lang="en-US" sz="1800" dirty="0">
                <a:latin typeface="+mj-lt"/>
              </a:rPr>
              <a:t>)</a:t>
            </a:r>
          </a:p>
          <a:p>
            <a:pPr marL="533400" indent="-533400">
              <a:lnSpc>
                <a:spcPct val="90000"/>
              </a:lnSpc>
              <a:buFont typeface="Times" charset="0"/>
              <a:buAutoNum type="arabicPeriod"/>
              <a:defRPr/>
            </a:pPr>
            <a:r>
              <a:rPr lang="en-US" sz="1800" b="1" dirty="0">
                <a:latin typeface="+mj-lt"/>
              </a:rPr>
              <a:t>Minimal</a:t>
            </a:r>
            <a:r>
              <a:rPr lang="en-US" sz="1800" dirty="0">
                <a:latin typeface="+mj-lt"/>
              </a:rPr>
              <a:t> collection of personal data necessary for purpose (A 16(1)</a:t>
            </a:r>
          </a:p>
          <a:p>
            <a:pPr marL="914400" lvl="1" indent="-457200">
              <a:lnSpc>
                <a:spcPct val="90000"/>
              </a:lnSpc>
              <a:buFont typeface="Times" charset="0"/>
              <a:buChar char="–"/>
              <a:defRPr/>
            </a:pPr>
            <a:r>
              <a:rPr lang="en-US" sz="1600" dirty="0">
                <a:latin typeface="+mj-lt"/>
                <a:ea typeface="ヒラギノ角ゴ Pro W3" charset="0"/>
              </a:rPr>
              <a:t>Desirability of </a:t>
            </a:r>
            <a:r>
              <a:rPr lang="ja-JP" altLang="en-US" sz="1600" dirty="0">
                <a:latin typeface="+mj-lt"/>
                <a:ea typeface="ヒラギノ角ゴ Pro W3" charset="0"/>
              </a:rPr>
              <a:t>‘</a:t>
            </a:r>
            <a:r>
              <a:rPr lang="en-US" altLang="ja-JP" sz="1600" dirty="0">
                <a:latin typeface="+mj-lt"/>
                <a:ea typeface="ヒラギノ角ゴ Pro W3" charset="0"/>
              </a:rPr>
              <a:t>anonymity, if possible</a:t>
            </a:r>
            <a:r>
              <a:rPr lang="ja-JP" altLang="en-US" sz="1600" dirty="0">
                <a:latin typeface="+mj-lt"/>
                <a:ea typeface="ヒラギノ角ゴ Pro W3" charset="0"/>
              </a:rPr>
              <a:t>’</a:t>
            </a:r>
            <a:r>
              <a:rPr lang="en-US" altLang="ja-JP" sz="1600" dirty="0">
                <a:latin typeface="+mj-lt"/>
                <a:ea typeface="ヒラギノ角ゴ Pro W3" charset="0"/>
              </a:rPr>
              <a:t> of processing (A 3(7))</a:t>
            </a:r>
          </a:p>
          <a:p>
            <a:pPr marL="533400" indent="-533400">
              <a:lnSpc>
                <a:spcPct val="90000"/>
              </a:lnSpc>
              <a:buFont typeface="Times" charset="0"/>
              <a:buAutoNum type="arabicPeriod"/>
              <a:defRPr/>
            </a:pPr>
            <a:r>
              <a:rPr lang="en-US" sz="1800" dirty="0">
                <a:latin typeface="+mj-lt"/>
              </a:rPr>
              <a:t>No denial of services because of refusal to provide unnecessary information (A 16(2)) + 2013 amendment requiring notice of this (</a:t>
            </a:r>
            <a:r>
              <a:rPr lang="en-US" sz="1800" b="1" dirty="0">
                <a:latin typeface="+mj-lt"/>
              </a:rPr>
              <a:t>unbundling</a:t>
            </a:r>
            <a:r>
              <a:rPr lang="en-US" sz="1800" dirty="0">
                <a:latin typeface="+mj-lt"/>
              </a:rPr>
              <a:t> consents)</a:t>
            </a:r>
          </a:p>
          <a:p>
            <a:pPr marL="533400" indent="-533400">
              <a:lnSpc>
                <a:spcPct val="90000"/>
              </a:lnSpc>
              <a:buFont typeface="Times" charset="0"/>
              <a:buAutoNum type="arabicPeriod"/>
              <a:defRPr/>
            </a:pPr>
            <a:r>
              <a:rPr lang="en-US" sz="1800" b="1" dirty="0">
                <a:latin typeface="+mj-lt"/>
              </a:rPr>
              <a:t>Sensitive data </a:t>
            </a:r>
            <a:r>
              <a:rPr lang="en-US" sz="1800" dirty="0">
                <a:latin typeface="+mj-lt"/>
              </a:rPr>
              <a:t>cannot be processed without consent (A 23)</a:t>
            </a:r>
          </a:p>
          <a:p>
            <a:pPr marL="533400" indent="-533400">
              <a:lnSpc>
                <a:spcPct val="90000"/>
              </a:lnSpc>
              <a:buFont typeface="Times" charset="0"/>
              <a:buAutoNum type="arabicPeriod"/>
              <a:defRPr/>
            </a:pPr>
            <a:r>
              <a:rPr lang="en-US" sz="1800" dirty="0">
                <a:latin typeface="+mj-lt"/>
              </a:rPr>
              <a:t>Alternatives to identification by the Residence Registration Number must be provided (A 24) [RRN use is separately being prohibited]</a:t>
            </a:r>
          </a:p>
          <a:p>
            <a:pPr marL="533400" indent="-533400">
              <a:lnSpc>
                <a:spcPct val="90000"/>
              </a:lnSpc>
              <a:buFont typeface="Times" charset="0"/>
              <a:buAutoNum type="arabicPeriod"/>
              <a:defRPr/>
            </a:pPr>
            <a:r>
              <a:rPr lang="en-US" sz="1800" dirty="0">
                <a:latin typeface="+mj-lt"/>
              </a:rPr>
              <a:t>Strict limits on operation of visual surveillance devices (A 25)</a:t>
            </a:r>
          </a:p>
          <a:p>
            <a:pPr marL="533400" indent="-533400">
              <a:lnSpc>
                <a:spcPct val="90000"/>
              </a:lnSpc>
              <a:buFont typeface="Times" charset="0"/>
              <a:buAutoNum type="arabicPeriod"/>
              <a:defRPr/>
            </a:pPr>
            <a:r>
              <a:rPr lang="en-US" sz="1800" b="1" dirty="0">
                <a:latin typeface="+mj-lt"/>
              </a:rPr>
              <a:t>Notification</a:t>
            </a:r>
            <a:r>
              <a:rPr lang="en-US" sz="1800" dirty="0">
                <a:latin typeface="+mj-lt"/>
              </a:rPr>
              <a:t> required if personal data collected from 3rd Ps (A 20)</a:t>
            </a:r>
          </a:p>
          <a:p>
            <a:pPr marL="533400" indent="-533400">
              <a:lnSpc>
                <a:spcPct val="90000"/>
              </a:lnSpc>
              <a:buFont typeface="Times" charset="0"/>
              <a:buAutoNum type="arabicPeriod"/>
              <a:defRPr/>
            </a:pPr>
            <a:r>
              <a:rPr lang="en-US" sz="1800" dirty="0">
                <a:latin typeface="+mj-lt"/>
              </a:rPr>
              <a:t>Consent required to disclose to 3rd Ps, who must be identified (A 17) </a:t>
            </a:r>
          </a:p>
          <a:p>
            <a:pPr marL="914400" lvl="1" indent="-457200">
              <a:lnSpc>
                <a:spcPct val="90000"/>
              </a:lnSpc>
              <a:buFont typeface="Times" charset="0"/>
              <a:buChar char="–"/>
              <a:defRPr/>
            </a:pPr>
            <a:r>
              <a:rPr lang="en-US" sz="1600" dirty="0">
                <a:latin typeface="+mj-lt"/>
                <a:ea typeface="ヒラギノ角ゴ Pro W3" charset="0"/>
              </a:rPr>
              <a:t> limited exceptions (A 18) </a:t>
            </a:r>
            <a:r>
              <a:rPr lang="en-US" sz="1600" i="1" dirty="0">
                <a:latin typeface="+mj-lt"/>
                <a:ea typeface="ヒラギノ角ゴ Pro W3" charset="0"/>
              </a:rPr>
              <a:t>not</a:t>
            </a:r>
            <a:r>
              <a:rPr lang="en-US" sz="1600" dirty="0">
                <a:latin typeface="+mj-lt"/>
                <a:ea typeface="ヒラギノ角ゴ Pro W3" charset="0"/>
              </a:rPr>
              <a:t> including </a:t>
            </a:r>
            <a:r>
              <a:rPr lang="ja-JP" altLang="en-US" sz="1600" dirty="0">
                <a:latin typeface="+mj-lt"/>
                <a:ea typeface="ヒラギノ角ゴ Pro W3" charset="0"/>
              </a:rPr>
              <a:t>‘</a:t>
            </a:r>
            <a:r>
              <a:rPr lang="en-US" altLang="ja-JP" sz="1600" dirty="0">
                <a:latin typeface="+mj-lt"/>
                <a:ea typeface="ヒラギノ角ゴ Pro W3" charset="0"/>
              </a:rPr>
              <a:t>compatible uses</a:t>
            </a:r>
            <a:r>
              <a:rPr lang="ja-JP" altLang="en-US" sz="1600" dirty="0">
                <a:latin typeface="+mj-lt"/>
                <a:ea typeface="ヒラギノ角ゴ Pro W3" charset="0"/>
              </a:rPr>
              <a:t>’</a:t>
            </a:r>
            <a:endParaRPr lang="en-US" sz="1600" dirty="0">
              <a:latin typeface="+mj-lt"/>
              <a:ea typeface="ヒラギノ角ゴ Pro W3" charset="0"/>
            </a:endParaRPr>
          </a:p>
        </p:txBody>
      </p:sp>
    </p:spTree>
    <p:extLst>
      <p:ext uri="{BB962C8B-B14F-4D97-AF65-F5344CB8AC3E}">
        <p14:creationId xmlns:p14="http://schemas.microsoft.com/office/powerpoint/2010/main" val="263667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41FAA67D-ACEA-A348-96CC-1C7FE565EBA5}" type="slidenum">
              <a:rPr lang="en-US" sz="1400"/>
              <a:pPr/>
              <a:t>62</a:t>
            </a:fld>
            <a:endParaRPr lang="en-US" sz="1400"/>
          </a:p>
        </p:txBody>
      </p:sp>
      <p:sp>
        <p:nvSpPr>
          <p:cNvPr id="56322" name="Rectangle 2"/>
          <p:cNvSpPr>
            <a:spLocks noGrp="1" noChangeArrowheads="1"/>
          </p:cNvSpPr>
          <p:nvPr>
            <p:ph type="title"/>
          </p:nvPr>
        </p:nvSpPr>
        <p:spPr/>
        <p:txBody>
          <a:bodyPr/>
          <a:lstStyle/>
          <a:p>
            <a:r>
              <a:rPr lang="en-US" sz="3200">
                <a:latin typeface="Arial" charset="0"/>
              </a:rPr>
              <a:t>South Korea –</a:t>
            </a:r>
            <a:r>
              <a:rPr lang="en-US" sz="2800">
                <a:latin typeface="Arial" charset="0"/>
              </a:rPr>
              <a:t> </a:t>
            </a:r>
            <a:r>
              <a:rPr lang="en-US" sz="3200">
                <a:latin typeface="Arial" charset="0"/>
              </a:rPr>
              <a:t>Additional principles (2)</a:t>
            </a:r>
            <a:endParaRPr lang="en-US">
              <a:latin typeface="Arial" charset="0"/>
            </a:endParaRPr>
          </a:p>
        </p:txBody>
      </p:sp>
      <p:sp>
        <p:nvSpPr>
          <p:cNvPr id="40963" name="Rectangle 3"/>
          <p:cNvSpPr>
            <a:spLocks noGrp="1" noChangeArrowheads="1"/>
          </p:cNvSpPr>
          <p:nvPr>
            <p:ph type="body" idx="1"/>
          </p:nvPr>
        </p:nvSpPr>
        <p:spPr/>
        <p:txBody>
          <a:bodyPr>
            <a:normAutofit lnSpcReduction="10000"/>
          </a:bodyPr>
          <a:lstStyle/>
          <a:p>
            <a:pPr marL="533400" indent="-533400">
              <a:lnSpc>
                <a:spcPct val="90000"/>
              </a:lnSpc>
              <a:buFontTx/>
              <a:buAutoNum type="arabicPeriod" startAt="10"/>
              <a:defRPr/>
            </a:pPr>
            <a:r>
              <a:rPr lang="en-US" sz="1800" dirty="0">
                <a:latin typeface="+mj-lt"/>
              </a:rPr>
              <a:t>Data exports require consent (A 17(3)) - but notice is weak (amended 2020)</a:t>
            </a:r>
          </a:p>
          <a:p>
            <a:pPr marL="533400" indent="-533400">
              <a:lnSpc>
                <a:spcPct val="90000"/>
              </a:lnSpc>
              <a:buFontTx/>
              <a:buAutoNum type="arabicPeriod" startAt="10"/>
              <a:defRPr/>
            </a:pPr>
            <a:r>
              <a:rPr lang="en-US" sz="1800" b="1" dirty="0">
                <a:latin typeface="+mj-lt"/>
              </a:rPr>
              <a:t>Notice of sub-processing </a:t>
            </a:r>
            <a:r>
              <a:rPr lang="en-US" sz="1800" dirty="0">
                <a:latin typeface="+mj-lt"/>
              </a:rPr>
              <a:t>is required (A26), and must be identified </a:t>
            </a:r>
          </a:p>
          <a:p>
            <a:pPr lvl="1">
              <a:lnSpc>
                <a:spcPct val="90000"/>
              </a:lnSpc>
              <a:defRPr/>
            </a:pPr>
            <a:r>
              <a:rPr lang="en-US" sz="1600" dirty="0">
                <a:latin typeface="+mj-lt"/>
                <a:ea typeface="ヒラギノ角ゴ Pro W3" charset="0"/>
              </a:rPr>
              <a:t>OR public Privacy Policy (PP) can give notice of sub-processing</a:t>
            </a:r>
          </a:p>
          <a:p>
            <a:pPr lvl="1">
              <a:lnSpc>
                <a:spcPct val="90000"/>
              </a:lnSpc>
              <a:defRPr/>
            </a:pPr>
            <a:r>
              <a:rPr lang="en-US" sz="1600" dirty="0">
                <a:latin typeface="+mj-lt"/>
                <a:ea typeface="ヒラギノ角ゴ Pro W3" charset="0"/>
              </a:rPr>
              <a:t>sub-processors are deemed employees (A 26(6)) (vicarious liability)</a:t>
            </a:r>
          </a:p>
          <a:p>
            <a:pPr marL="533400" indent="-533400">
              <a:lnSpc>
                <a:spcPct val="90000"/>
              </a:lnSpc>
              <a:buFontTx/>
              <a:buAutoNum type="arabicPeriod" startAt="10"/>
              <a:defRPr/>
            </a:pPr>
            <a:r>
              <a:rPr lang="en-US" sz="1800" b="1" dirty="0">
                <a:latin typeface="+mj-lt"/>
              </a:rPr>
              <a:t>Deletion </a:t>
            </a:r>
            <a:r>
              <a:rPr lang="en-US" sz="1800" dirty="0">
                <a:latin typeface="+mj-lt"/>
              </a:rPr>
              <a:t>(not de-ID) of personal data required after use (A 21) </a:t>
            </a:r>
          </a:p>
          <a:p>
            <a:pPr marL="533400" indent="-533400">
              <a:lnSpc>
                <a:spcPct val="90000"/>
              </a:lnSpc>
              <a:buFontTx/>
              <a:buAutoNum type="arabicPeriod" startAt="10"/>
              <a:defRPr/>
            </a:pPr>
            <a:r>
              <a:rPr lang="en-US" sz="1800" b="1" dirty="0">
                <a:latin typeface="+mj-lt"/>
              </a:rPr>
              <a:t>Suspension</a:t>
            </a:r>
            <a:r>
              <a:rPr lang="en-US" sz="1800" dirty="0">
                <a:latin typeface="+mj-lt"/>
              </a:rPr>
              <a:t> of processing can be required by data subject (A 37)</a:t>
            </a:r>
          </a:p>
          <a:p>
            <a:pPr marL="533400" indent="-533400">
              <a:lnSpc>
                <a:spcPct val="90000"/>
              </a:lnSpc>
              <a:buFontTx/>
              <a:buAutoNum type="arabicPeriod" startAt="10"/>
              <a:defRPr/>
            </a:pPr>
            <a:r>
              <a:rPr lang="en-US" sz="1800" b="1" dirty="0">
                <a:latin typeface="+mj-lt"/>
              </a:rPr>
              <a:t>Privacy Officer (DPO) </a:t>
            </a:r>
            <a:r>
              <a:rPr lang="en-US" sz="1800" dirty="0">
                <a:latin typeface="+mj-lt"/>
              </a:rPr>
              <a:t>must be appointed, with detailed duties (A 31) </a:t>
            </a:r>
          </a:p>
          <a:p>
            <a:pPr lvl="1">
              <a:lnSpc>
                <a:spcPct val="90000"/>
              </a:lnSpc>
              <a:defRPr/>
            </a:pPr>
            <a:r>
              <a:rPr lang="en-US" sz="1600" dirty="0">
                <a:latin typeface="+mj-lt"/>
                <a:ea typeface="ヒラギノ角ゴ Pro W3" charset="0"/>
              </a:rPr>
              <a:t>MOSPA Guidelines do not specify any size limit of business</a:t>
            </a:r>
          </a:p>
          <a:p>
            <a:pPr marL="533400" indent="-533400">
              <a:lnSpc>
                <a:spcPct val="90000"/>
              </a:lnSpc>
              <a:buFontTx/>
              <a:buAutoNum type="arabicPeriod" startAt="10"/>
              <a:defRPr/>
            </a:pPr>
            <a:r>
              <a:rPr lang="en-US" sz="1800" b="1" dirty="0">
                <a:latin typeface="+mj-lt"/>
              </a:rPr>
              <a:t>Data breach notification (DBN) </a:t>
            </a:r>
            <a:r>
              <a:rPr lang="en-US" sz="1800" dirty="0">
                <a:latin typeface="+mj-lt"/>
              </a:rPr>
              <a:t>always mandatory to data subjects (A34)</a:t>
            </a:r>
          </a:p>
          <a:p>
            <a:pPr lvl="1">
              <a:lnSpc>
                <a:spcPct val="90000"/>
              </a:lnSpc>
              <a:defRPr/>
            </a:pPr>
            <a:r>
              <a:rPr lang="en-US" sz="1600" dirty="0">
                <a:latin typeface="+mj-lt"/>
                <a:ea typeface="ヒラギノ角ゴ Pro W3" charset="0"/>
              </a:rPr>
              <a:t>Also to Ministry and other authorities if </a:t>
            </a:r>
            <a:r>
              <a:rPr lang="ja-JP" altLang="en-US" sz="1600" dirty="0">
                <a:latin typeface="+mj-lt"/>
                <a:ea typeface="ヒラギノ角ゴ Pro W3" charset="0"/>
              </a:rPr>
              <a:t>‘</a:t>
            </a:r>
            <a:r>
              <a:rPr lang="en-US" altLang="ja-JP" sz="1600" dirty="0">
                <a:latin typeface="+mj-lt"/>
                <a:ea typeface="ヒラギノ角ゴ Pro W3" charset="0"/>
              </a:rPr>
              <a:t>large scale</a:t>
            </a:r>
            <a:r>
              <a:rPr lang="ja-JP" altLang="en-US" sz="1600" dirty="0">
                <a:latin typeface="+mj-lt"/>
                <a:ea typeface="ヒラギノ角ゴ Pro W3" charset="0"/>
              </a:rPr>
              <a:t>’</a:t>
            </a:r>
            <a:endParaRPr lang="en-AU" altLang="ja-JP" sz="1600" dirty="0">
              <a:latin typeface="+mj-lt"/>
              <a:ea typeface="ヒラギノ角ゴ Pro W3" charset="0"/>
            </a:endParaRPr>
          </a:p>
          <a:p>
            <a:pPr lvl="1">
              <a:lnSpc>
                <a:spcPct val="90000"/>
              </a:lnSpc>
              <a:defRPr/>
            </a:pPr>
            <a:r>
              <a:rPr lang="en-AU" altLang="ja-JP" sz="1600" dirty="0">
                <a:latin typeface="+mj-lt"/>
                <a:ea typeface="ヒラギノ角ゴ Pro W3" charset="0"/>
              </a:rPr>
              <a:t>‘Surcharges’ of up to $0.5M if RRNs are negligently lost</a:t>
            </a:r>
            <a:endParaRPr lang="en-US" altLang="ja-JP" sz="1600" dirty="0">
              <a:latin typeface="+mj-lt"/>
              <a:ea typeface="ヒラギノ角ゴ Pro W3" charset="0"/>
            </a:endParaRPr>
          </a:p>
          <a:p>
            <a:pPr marL="533400" indent="-533400">
              <a:lnSpc>
                <a:spcPct val="90000"/>
              </a:lnSpc>
              <a:buFontTx/>
              <a:buAutoNum type="arabicPeriod" startAt="10"/>
              <a:defRPr/>
            </a:pPr>
            <a:r>
              <a:rPr lang="en-US" sz="1800" dirty="0">
                <a:latin typeface="+mj-lt"/>
              </a:rPr>
              <a:t>Offences to improperly deal with, disclose or receive personal data</a:t>
            </a:r>
          </a:p>
          <a:p>
            <a:pPr marL="533400" indent="-533400">
              <a:lnSpc>
                <a:spcPct val="90000"/>
              </a:lnSpc>
              <a:buFontTx/>
              <a:buAutoNum type="arabicPeriod" startAt="10"/>
              <a:defRPr/>
            </a:pPr>
            <a:r>
              <a:rPr lang="en-US" sz="1800" dirty="0">
                <a:latin typeface="+mj-lt"/>
              </a:rPr>
              <a:t>Detailed security measures are prescribed by Presidential Decree, both locally and for data exports</a:t>
            </a:r>
          </a:p>
          <a:p>
            <a:pPr marL="533400" indent="-533400">
              <a:lnSpc>
                <a:spcPct val="90000"/>
              </a:lnSpc>
              <a:buFontTx/>
              <a:buNone/>
              <a:defRPr/>
            </a:pPr>
            <a:r>
              <a:rPr lang="en-US" sz="1800" dirty="0">
                <a:solidFill>
                  <a:srgbClr val="851119"/>
                </a:solidFill>
                <a:latin typeface="+mj-lt"/>
              </a:rPr>
              <a:t>These 17 points mean  Korea’s principles already cover </a:t>
            </a:r>
            <a:r>
              <a:rPr lang="en-US" sz="1800" b="1" i="1" dirty="0">
                <a:solidFill>
                  <a:srgbClr val="851119"/>
                </a:solidFill>
                <a:latin typeface="+mj-lt"/>
              </a:rPr>
              <a:t>many</a:t>
            </a:r>
            <a:r>
              <a:rPr lang="en-US" sz="1800" dirty="0">
                <a:solidFill>
                  <a:srgbClr val="851119"/>
                </a:solidFill>
                <a:latin typeface="+mj-lt"/>
              </a:rPr>
              <a:t> elements of the GDPR; but its enforcement system is even more ‘GDPR-like’</a:t>
            </a:r>
            <a:endParaRPr lang="en-US" sz="2000" dirty="0">
              <a:solidFill>
                <a:srgbClr val="851119"/>
              </a:solidFill>
              <a:latin typeface="+mj-lt"/>
            </a:endParaRPr>
          </a:p>
        </p:txBody>
      </p:sp>
    </p:spTree>
    <p:extLst>
      <p:ext uri="{BB962C8B-B14F-4D97-AF65-F5344CB8AC3E}">
        <p14:creationId xmlns:p14="http://schemas.microsoft.com/office/powerpoint/2010/main" val="184586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BDA45699-C442-BE47-8201-23E2193FE64D}" type="slidenum">
              <a:rPr lang="en-US" sz="1400"/>
              <a:pPr/>
              <a:t>63</a:t>
            </a:fld>
            <a:endParaRPr lang="en-US" sz="1400"/>
          </a:p>
        </p:txBody>
      </p:sp>
      <p:sp>
        <p:nvSpPr>
          <p:cNvPr id="62466" name="Rectangle 2"/>
          <p:cNvSpPr>
            <a:spLocks noGrp="1" noChangeArrowheads="1"/>
          </p:cNvSpPr>
          <p:nvPr>
            <p:ph type="title"/>
          </p:nvPr>
        </p:nvSpPr>
        <p:spPr/>
        <p:txBody>
          <a:bodyPr>
            <a:normAutofit fontScale="90000"/>
          </a:bodyPr>
          <a:lstStyle/>
          <a:p>
            <a:r>
              <a:rPr lang="en-US" dirty="0">
                <a:latin typeface="Arial" charset="0"/>
              </a:rPr>
              <a:t>South Korea</a:t>
            </a:r>
            <a:r>
              <a:rPr lang="en-US" sz="3600" dirty="0">
                <a:latin typeface="Arial" charset="0"/>
              </a:rPr>
              <a:t> – </a:t>
            </a:r>
            <a:r>
              <a:rPr lang="en-US" dirty="0">
                <a:latin typeface="Arial" charset="0"/>
              </a:rPr>
              <a:t>Range of enforcement measures (1)</a:t>
            </a:r>
          </a:p>
        </p:txBody>
      </p:sp>
      <p:sp>
        <p:nvSpPr>
          <p:cNvPr id="53251" name="Rectangle 3"/>
          <p:cNvSpPr>
            <a:spLocks noGrp="1" noChangeArrowheads="1"/>
          </p:cNvSpPr>
          <p:nvPr>
            <p:ph type="body" idx="1"/>
          </p:nvPr>
        </p:nvSpPr>
        <p:spPr>
          <a:xfrm>
            <a:off x="509286" y="1830387"/>
            <a:ext cx="8229600" cy="4752975"/>
          </a:xfrm>
        </p:spPr>
        <p:txBody>
          <a:bodyPr>
            <a:noAutofit/>
          </a:bodyPr>
          <a:lstStyle/>
          <a:p>
            <a:pPr>
              <a:lnSpc>
                <a:spcPct val="90000"/>
              </a:lnSpc>
              <a:defRPr/>
            </a:pPr>
            <a:r>
              <a:rPr lang="en-US" sz="2000" dirty="0">
                <a:latin typeface="+mj-lt"/>
              </a:rPr>
              <a:t>Korea has the most comprehensive ‘enforcement toolkit’ in Asia</a:t>
            </a:r>
          </a:p>
          <a:p>
            <a:pPr marL="457200" indent="-457200">
              <a:lnSpc>
                <a:spcPct val="90000"/>
              </a:lnSpc>
              <a:buFont typeface="+mj-lt"/>
              <a:buAutoNum type="arabicPeriod"/>
              <a:defRPr/>
            </a:pPr>
            <a:r>
              <a:rPr lang="en-US" sz="2000" i="1" dirty="0">
                <a:latin typeface="+mj-lt"/>
              </a:rPr>
              <a:t>Administrative fines/’surcharges’</a:t>
            </a:r>
          </a:p>
          <a:p>
            <a:pPr lvl="1">
              <a:lnSpc>
                <a:spcPct val="90000"/>
              </a:lnSpc>
              <a:defRPr/>
            </a:pPr>
            <a:r>
              <a:rPr lang="en-US" sz="1600" dirty="0">
                <a:latin typeface="+mj-lt"/>
              </a:rPr>
              <a:t>‘Administrative surcharges’ (fines) of up to 3% of business turnover can be issued by (previously by KCC or financial regulator, </a:t>
            </a:r>
            <a:r>
              <a:rPr lang="en-US" sz="1600" dirty="0">
                <a:solidFill>
                  <a:srgbClr val="C0504D"/>
                </a:solidFill>
                <a:latin typeface="+mj-lt"/>
              </a:rPr>
              <a:t>now by PIPC</a:t>
            </a:r>
            <a:r>
              <a:rPr lang="en-US" sz="1600" dirty="0">
                <a:latin typeface="+mj-lt"/>
              </a:rPr>
              <a:t>)</a:t>
            </a:r>
          </a:p>
          <a:p>
            <a:pPr lvl="1">
              <a:lnSpc>
                <a:spcPct val="90000"/>
              </a:lnSpc>
              <a:defRPr/>
            </a:pPr>
            <a:r>
              <a:rPr lang="en-US" sz="1600" i="1" dirty="0" err="1">
                <a:latin typeface="+mj-lt"/>
              </a:rPr>
              <a:t>Interpark</a:t>
            </a:r>
            <a:r>
              <a:rPr lang="en-US" sz="1600" i="1" dirty="0">
                <a:latin typeface="+mj-lt"/>
              </a:rPr>
              <a:t> Case </a:t>
            </a:r>
            <a:r>
              <a:rPr lang="en-US" sz="1600" dirty="0">
                <a:latin typeface="+mj-lt"/>
              </a:rPr>
              <a:t>resulted in US$4.5M surcharge by KCC on a shopping mall for negligent data leak (see 2019 Update p. 11) </a:t>
            </a:r>
            <a:r>
              <a:rPr lang="mr-IN" sz="1600" dirty="0">
                <a:latin typeface="+mj-lt"/>
              </a:rPr>
              <a:t>–</a:t>
            </a:r>
            <a:r>
              <a:rPr lang="en-US" sz="1600" dirty="0">
                <a:latin typeface="+mj-lt"/>
              </a:rPr>
              <a:t> largest Asian fine,  larger than EU until 2019)</a:t>
            </a:r>
          </a:p>
          <a:p>
            <a:pPr lvl="1">
              <a:lnSpc>
                <a:spcPct val="90000"/>
              </a:lnSpc>
              <a:defRPr/>
            </a:pPr>
            <a:r>
              <a:rPr lang="en-US" sz="1600" dirty="0">
                <a:latin typeface="+mj-lt"/>
              </a:rPr>
              <a:t>2021: PIPC fined Google US$5.6M (under new powers) for collection of facial recognition data without consent; Netflix US$190K for wrongful data collection; </a:t>
            </a:r>
            <a:r>
              <a:rPr lang="en-US" sz="1600" dirty="0" err="1">
                <a:latin typeface="+mj-lt"/>
              </a:rPr>
              <a:t>Scatterlab</a:t>
            </a:r>
            <a:r>
              <a:rPr lang="en-US" sz="1600" dirty="0">
                <a:latin typeface="+mj-lt"/>
              </a:rPr>
              <a:t> AI US$92K fine for collecting data without consent for machine learning </a:t>
            </a:r>
          </a:p>
          <a:p>
            <a:pPr marL="457200" indent="-457200">
              <a:lnSpc>
                <a:spcPct val="90000"/>
              </a:lnSpc>
              <a:buFont typeface="+mj-lt"/>
              <a:buAutoNum type="arabicPeriod"/>
              <a:defRPr/>
            </a:pPr>
            <a:r>
              <a:rPr lang="en-US" sz="2000" i="1" dirty="0">
                <a:latin typeface="+mj-lt"/>
              </a:rPr>
              <a:t>Compensation (including statutory damages)</a:t>
            </a:r>
          </a:p>
          <a:p>
            <a:pPr lvl="1">
              <a:lnSpc>
                <a:spcPct val="90000"/>
              </a:lnSpc>
              <a:defRPr/>
            </a:pPr>
            <a:r>
              <a:rPr lang="en-US" sz="1600" dirty="0">
                <a:latin typeface="+mj-lt"/>
              </a:rPr>
              <a:t>Data subjects may </a:t>
            </a:r>
            <a:r>
              <a:rPr lang="en-US" sz="1600" i="1" dirty="0">
                <a:latin typeface="+mj-lt"/>
              </a:rPr>
              <a:t>sue for damages for breach</a:t>
            </a:r>
            <a:r>
              <a:rPr lang="en-US" sz="1600" dirty="0">
                <a:latin typeface="+mj-lt"/>
              </a:rPr>
              <a:t> (A 39) </a:t>
            </a:r>
          </a:p>
          <a:p>
            <a:pPr lvl="1">
              <a:lnSpc>
                <a:spcPct val="90000"/>
              </a:lnSpc>
              <a:defRPr/>
            </a:pPr>
            <a:r>
              <a:rPr lang="en-US" sz="1600" dirty="0">
                <a:latin typeface="+mj-lt"/>
                <a:ea typeface="ヒラギノ角ゴ Pro W3" charset="0"/>
              </a:rPr>
              <a:t>Onus of proof of no intent/ negligence is on data user</a:t>
            </a:r>
          </a:p>
          <a:p>
            <a:pPr lvl="1">
              <a:lnSpc>
                <a:spcPct val="90000"/>
              </a:lnSpc>
              <a:defRPr/>
            </a:pPr>
            <a:r>
              <a:rPr lang="en-US" sz="1600" dirty="0">
                <a:latin typeface="+mj-lt"/>
                <a:ea typeface="ヒラギノ角ゴ Pro W3" charset="0"/>
              </a:rPr>
              <a:t>Many </a:t>
            </a:r>
            <a:r>
              <a:rPr lang="en-US" sz="1600" b="1" dirty="0">
                <a:latin typeface="+mj-lt"/>
                <a:ea typeface="ヒラギノ角ゴ Pro W3" charset="0"/>
              </a:rPr>
              <a:t>class actions</a:t>
            </a:r>
            <a:r>
              <a:rPr lang="en-US" sz="1600" dirty="0">
                <a:latin typeface="+mj-lt"/>
                <a:ea typeface="ヒラギノ角ゴ Pro W3" charset="0"/>
              </a:rPr>
              <a:t>, but major problems in proving actual damage: 2011 case held massive data leak did not automatically result in damages for mental distress; </a:t>
            </a:r>
          </a:p>
          <a:p>
            <a:pPr lvl="1">
              <a:lnSpc>
                <a:spcPct val="90000"/>
              </a:lnSpc>
              <a:defRPr/>
            </a:pPr>
            <a:r>
              <a:rPr lang="en-US" sz="1600" dirty="0"/>
              <a:t>Reforms</a:t>
            </a:r>
            <a:r>
              <a:rPr lang="en-US" sz="1600" b="1" dirty="0"/>
              <a:t>: Statutory damages </a:t>
            </a:r>
            <a:r>
              <a:rPr lang="en-US" sz="1600" dirty="0"/>
              <a:t>(no proof of individual actual damage required) of US$3K/head for data breaches involving intentional/negligent breach resulting in data loss, theft or leakage (some cases have 1M+ claimants); </a:t>
            </a:r>
          </a:p>
          <a:p>
            <a:pPr lvl="1">
              <a:lnSpc>
                <a:spcPct val="90000"/>
              </a:lnSpc>
              <a:defRPr/>
            </a:pPr>
            <a:r>
              <a:rPr lang="en-US" sz="1600" b="1" dirty="0"/>
              <a:t>Punitive damages </a:t>
            </a:r>
            <a:r>
              <a:rPr lang="en-US" sz="1600" dirty="0"/>
              <a:t>= treble actual damage suffered, where gross negligence occurs</a:t>
            </a:r>
          </a:p>
        </p:txBody>
      </p:sp>
    </p:spTree>
    <p:extLst>
      <p:ext uri="{BB962C8B-B14F-4D97-AF65-F5344CB8AC3E}">
        <p14:creationId xmlns:p14="http://schemas.microsoft.com/office/powerpoint/2010/main" val="269456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6466B7E0-2D49-4D41-A7FD-40D52457E741}" type="slidenum">
              <a:rPr lang="en-US" sz="1400"/>
              <a:pPr/>
              <a:t>64</a:t>
            </a:fld>
            <a:endParaRPr lang="en-US" sz="1400"/>
          </a:p>
        </p:txBody>
      </p:sp>
      <p:sp>
        <p:nvSpPr>
          <p:cNvPr id="63490" name="Rectangle 2"/>
          <p:cNvSpPr>
            <a:spLocks noGrp="1" noChangeArrowheads="1"/>
          </p:cNvSpPr>
          <p:nvPr>
            <p:ph type="title"/>
          </p:nvPr>
        </p:nvSpPr>
        <p:spPr/>
        <p:txBody>
          <a:bodyPr/>
          <a:lstStyle/>
          <a:p>
            <a:r>
              <a:rPr lang="en-US" dirty="0">
                <a:latin typeface="Arial" charset="0"/>
              </a:rPr>
              <a:t>South Korea – Enforcement (2)</a:t>
            </a:r>
          </a:p>
        </p:txBody>
      </p:sp>
      <p:sp>
        <p:nvSpPr>
          <p:cNvPr id="179203" name="Rectangle 3"/>
          <p:cNvSpPr>
            <a:spLocks noGrp="1" noChangeArrowheads="1"/>
          </p:cNvSpPr>
          <p:nvPr>
            <p:ph type="body" idx="1"/>
          </p:nvPr>
        </p:nvSpPr>
        <p:spPr/>
        <p:txBody>
          <a:bodyPr>
            <a:normAutofit fontScale="85000" lnSpcReduction="10000"/>
          </a:bodyPr>
          <a:lstStyle/>
          <a:p>
            <a:pPr marL="457200" indent="-457200">
              <a:lnSpc>
                <a:spcPct val="90000"/>
              </a:lnSpc>
              <a:buFont typeface="+mj-lt"/>
              <a:buAutoNum type="arabicPeriod" startAt="3"/>
              <a:defRPr/>
            </a:pPr>
            <a:r>
              <a:rPr lang="en-US" sz="2000" i="1" dirty="0"/>
              <a:t>Compliance orders</a:t>
            </a:r>
          </a:p>
          <a:p>
            <a:pPr lvl="1">
              <a:lnSpc>
                <a:spcPct val="90000"/>
              </a:lnSpc>
              <a:defRPr/>
            </a:pPr>
            <a:r>
              <a:rPr lang="en-US" sz="1900" dirty="0"/>
              <a:t>Ministry can issue compliance orders and fines (468 in 2013); </a:t>
            </a:r>
            <a:r>
              <a:rPr lang="en-US" sz="1900" dirty="0">
                <a:solidFill>
                  <a:srgbClr val="C0504D"/>
                </a:solidFill>
              </a:rPr>
              <a:t>now PIPA powers.</a:t>
            </a:r>
            <a:endParaRPr lang="en-US" sz="2400" i="1" dirty="0">
              <a:solidFill>
                <a:srgbClr val="C0504D"/>
              </a:solidFill>
            </a:endParaRPr>
          </a:p>
          <a:p>
            <a:pPr marL="457200" indent="-457200">
              <a:lnSpc>
                <a:spcPct val="90000"/>
              </a:lnSpc>
              <a:buFont typeface="+mj-lt"/>
              <a:buAutoNum type="arabicPeriod" startAt="4"/>
              <a:defRPr/>
            </a:pPr>
            <a:r>
              <a:rPr lang="en-US" sz="2200" i="1" dirty="0"/>
              <a:t>Criminal offences</a:t>
            </a:r>
          </a:p>
          <a:p>
            <a:pPr lvl="1">
              <a:lnSpc>
                <a:spcPct val="90000"/>
              </a:lnSpc>
              <a:defRPr/>
            </a:pPr>
            <a:r>
              <a:rPr lang="en-US" sz="2000" dirty="0"/>
              <a:t>Complex lists of which breaches attract which penalties </a:t>
            </a:r>
            <a:endParaRPr lang="en-AU" sz="2000" i="1" dirty="0"/>
          </a:p>
          <a:p>
            <a:pPr marL="457200" indent="-457200">
              <a:lnSpc>
                <a:spcPct val="90000"/>
              </a:lnSpc>
              <a:buFont typeface="+mj-lt"/>
              <a:buAutoNum type="arabicPeriod" startAt="5"/>
              <a:defRPr/>
            </a:pPr>
            <a:r>
              <a:rPr lang="en-AU" sz="2000" i="1" dirty="0"/>
              <a:t>Collective dispute mediation</a:t>
            </a:r>
            <a:r>
              <a:rPr lang="en-AU" sz="2000" dirty="0"/>
              <a:t> by PIDMC (A 49)</a:t>
            </a:r>
          </a:p>
          <a:p>
            <a:pPr lvl="1">
              <a:lnSpc>
                <a:spcPct val="90000"/>
              </a:lnSpc>
              <a:defRPr/>
            </a:pPr>
            <a:r>
              <a:rPr lang="en-AU" sz="1800" dirty="0">
                <a:ea typeface="ヒラギノ角ゴ Pro W3" charset="0"/>
              </a:rPr>
              <a:t>PIDMC = Personal Information Dispute Mediation Committee</a:t>
            </a:r>
            <a:r>
              <a:rPr lang="en-AU" sz="1800" dirty="0">
                <a:solidFill>
                  <a:srgbClr val="C0504D"/>
                </a:solidFill>
                <a:ea typeface="ヒラギノ角ゴ Pro W3" charset="0"/>
              </a:rPr>
              <a:t> (now within PIPC)</a:t>
            </a:r>
          </a:p>
          <a:p>
            <a:pPr lvl="1">
              <a:lnSpc>
                <a:spcPct val="90000"/>
              </a:lnSpc>
              <a:defRPr/>
            </a:pPr>
            <a:r>
              <a:rPr lang="en-AU" sz="1800" dirty="0">
                <a:ea typeface="ヒラギノ角ゴ Pro W3" charset="0"/>
              </a:rPr>
              <a:t>Where multiple data subjects are affected, any parties can request PIDMC to undertake collective dispute mediation </a:t>
            </a:r>
          </a:p>
          <a:p>
            <a:pPr lvl="1">
              <a:lnSpc>
                <a:spcPct val="90000"/>
              </a:lnSpc>
              <a:defRPr/>
            </a:pPr>
            <a:r>
              <a:rPr lang="en-AU" sz="1800" dirty="0">
                <a:ea typeface="ヒラギノ角ゴ Pro W3" charset="0"/>
              </a:rPr>
              <a:t>Presidential Decree sets out procedural details. Mediation continues even if some complainants go to Court</a:t>
            </a:r>
          </a:p>
          <a:p>
            <a:pPr marL="457200" indent="-457200">
              <a:lnSpc>
                <a:spcPct val="90000"/>
              </a:lnSpc>
              <a:buFont typeface="+mj-lt"/>
              <a:buAutoNum type="arabicPeriod" startAt="6"/>
              <a:defRPr/>
            </a:pPr>
            <a:r>
              <a:rPr lang="en-AU" sz="2000" i="1" dirty="0"/>
              <a:t>Class actions</a:t>
            </a:r>
            <a:r>
              <a:rPr lang="en-AU" sz="2000" dirty="0"/>
              <a:t> (Part 7 ‘Data protection collective suit’) </a:t>
            </a:r>
            <a:r>
              <a:rPr lang="en-AU" sz="2000" dirty="0">
                <a:solidFill>
                  <a:srgbClr val="C0504D"/>
                </a:solidFill>
              </a:rPr>
              <a:t>(GDPR art. 80 equivalent)</a:t>
            </a:r>
          </a:p>
          <a:p>
            <a:pPr lvl="1">
              <a:lnSpc>
                <a:spcPct val="90000"/>
              </a:lnSpc>
              <a:defRPr/>
            </a:pPr>
            <a:r>
              <a:rPr lang="en-AU" sz="1800" dirty="0">
                <a:ea typeface="ヒラギノ角ゴ Pro W3" charset="0"/>
              </a:rPr>
              <a:t>If processor rejects collective mediation, various types of NGOs (defined in Act) are entitled to file a class action (‘collective suit’)</a:t>
            </a:r>
          </a:p>
          <a:p>
            <a:pPr lvl="1">
              <a:lnSpc>
                <a:spcPct val="90000"/>
              </a:lnSpc>
              <a:defRPr/>
            </a:pPr>
            <a:r>
              <a:rPr lang="en-US" sz="1800" dirty="0">
                <a:ea typeface="ヒラギノ角ゴ Pro W3" charset="0"/>
              </a:rPr>
              <a:t>Suit is filed in the District Court of the defendant</a:t>
            </a:r>
            <a:r>
              <a:rPr lang="ja-JP" altLang="en-US" sz="1800" dirty="0">
                <a:ea typeface="ヒラギノ角ゴ Pro W3" charset="0"/>
              </a:rPr>
              <a:t>’</a:t>
            </a:r>
            <a:r>
              <a:rPr lang="en-US" sz="1800" dirty="0">
                <a:ea typeface="ヒラギノ角ゴ Pro W3" charset="0"/>
              </a:rPr>
              <a:t>s place of business, or main office of foreign business</a:t>
            </a:r>
            <a:r>
              <a:rPr lang="ja-JP" altLang="en-US" sz="1800" dirty="0">
                <a:ea typeface="ヒラギノ角ゴ Pro W3" charset="0"/>
              </a:rPr>
              <a:t>’</a:t>
            </a:r>
            <a:r>
              <a:rPr lang="en-US" sz="1800" dirty="0">
                <a:ea typeface="ヒラギノ角ゴ Pro W3" charset="0"/>
              </a:rPr>
              <a:t>s representative (A 52)</a:t>
            </a:r>
          </a:p>
          <a:p>
            <a:pPr marL="457200" indent="-457200">
              <a:lnSpc>
                <a:spcPct val="90000"/>
              </a:lnSpc>
              <a:buFont typeface="+mj-lt"/>
              <a:buAutoNum type="arabicPeriod" startAt="7"/>
              <a:defRPr/>
            </a:pPr>
            <a:r>
              <a:rPr lang="en-US" sz="2000" i="1" dirty="0">
                <a:latin typeface="+mj-lt"/>
              </a:rPr>
              <a:t>Self/Co-regulation is not significant</a:t>
            </a:r>
          </a:p>
          <a:p>
            <a:pPr lvl="1">
              <a:lnSpc>
                <a:spcPct val="90000"/>
              </a:lnSpc>
              <a:defRPr/>
            </a:pPr>
            <a:r>
              <a:rPr lang="en-AU" sz="1800" dirty="0">
                <a:latin typeface="+mj-lt"/>
                <a:ea typeface="ヒラギノ角ゴ Pro W3" charset="0"/>
              </a:rPr>
              <a:t>No provisions concerning enforceable codes in PIPA</a:t>
            </a:r>
          </a:p>
          <a:p>
            <a:pPr lvl="1">
              <a:lnSpc>
                <a:spcPct val="90000"/>
              </a:lnSpc>
              <a:defRPr/>
            </a:pPr>
            <a:r>
              <a:rPr lang="en-AU" sz="1800" dirty="0">
                <a:latin typeface="+mj-lt"/>
                <a:ea typeface="ヒラギノ角ゴ Pro W3" charset="0"/>
              </a:rPr>
              <a:t>Ministry is required to facilitate self-regulation</a:t>
            </a:r>
          </a:p>
          <a:p>
            <a:pPr lvl="1">
              <a:lnSpc>
                <a:spcPct val="90000"/>
              </a:lnSpc>
              <a:defRPr/>
            </a:pPr>
            <a:r>
              <a:rPr lang="en-AU" sz="1800" dirty="0">
                <a:latin typeface="+mj-lt"/>
                <a:ea typeface="ヒラギノ角ゴ Pro W3" charset="0"/>
              </a:rPr>
              <a:t>Korea has agreed to join APEC-CBPRs but has not appointed an AA </a:t>
            </a:r>
            <a:r>
              <a:rPr lang="en-AU" sz="1800" dirty="0">
                <a:solidFill>
                  <a:srgbClr val="C0504D"/>
                </a:solidFill>
                <a:latin typeface="+mj-lt"/>
                <a:ea typeface="ヒラギノ角ゴ Pro W3" charset="0"/>
              </a:rPr>
              <a:t>(EU dangers)</a:t>
            </a:r>
          </a:p>
        </p:txBody>
      </p:sp>
    </p:spTree>
    <p:extLst>
      <p:ext uri="{BB962C8B-B14F-4D97-AF65-F5344CB8AC3E}">
        <p14:creationId xmlns:p14="http://schemas.microsoft.com/office/powerpoint/2010/main" val="3375763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Korea –EU adequacy &amp; Issues resolved</a:t>
            </a:r>
          </a:p>
        </p:txBody>
      </p:sp>
      <p:sp>
        <p:nvSpPr>
          <p:cNvPr id="3" name="Content Placeholder 2"/>
          <p:cNvSpPr>
            <a:spLocks noGrp="1"/>
          </p:cNvSpPr>
          <p:nvPr>
            <p:ph idx="1"/>
          </p:nvPr>
        </p:nvSpPr>
        <p:spPr>
          <a:xfrm>
            <a:off x="457200" y="1282930"/>
            <a:ext cx="8229600" cy="5221465"/>
          </a:xfrm>
        </p:spPr>
        <p:txBody>
          <a:bodyPr>
            <a:noAutofit/>
          </a:bodyPr>
          <a:lstStyle/>
          <a:p>
            <a:r>
              <a:rPr lang="en-US" sz="1800" i="1" dirty="0"/>
              <a:t>Materials: </a:t>
            </a:r>
          </a:p>
          <a:p>
            <a:pPr lvl="1"/>
            <a:r>
              <a:rPr lang="en-US" sz="1400" i="1" dirty="0"/>
              <a:t>Article by Kwang Bae Park ‘Korea amends PIPA’ (2020) – on key legislative changes</a:t>
            </a:r>
          </a:p>
          <a:p>
            <a:pPr lvl="1"/>
            <a:r>
              <a:rPr lang="en-US" sz="1600" i="1" dirty="0"/>
              <a:t>Greenleaf ‘The meaning of adequacy’ – on EU decision &amp; PIPC  ‘Supplementary Rules’</a:t>
            </a:r>
          </a:p>
          <a:p>
            <a:pPr lvl="1"/>
            <a:r>
              <a:rPr lang="en-US" sz="1600" i="1" dirty="0"/>
              <a:t>Earlier: 2019 update pp. 11-12; 2017 Update</a:t>
            </a:r>
            <a:r>
              <a:rPr lang="en-US" sz="1600" dirty="0"/>
              <a:t> pp 12-18; 2018 </a:t>
            </a:r>
            <a:r>
              <a:rPr lang="en-US" sz="1600" i="1" dirty="0"/>
              <a:t>Update </a:t>
            </a:r>
            <a:r>
              <a:rPr lang="en-US" sz="1600" dirty="0"/>
              <a:t>pp 8-9</a:t>
            </a:r>
          </a:p>
          <a:p>
            <a:pPr marL="514350" indent="-514350"/>
            <a:r>
              <a:rPr lang="en-US" sz="2200" i="1" dirty="0"/>
              <a:t>Key:  </a:t>
            </a:r>
            <a:r>
              <a:rPr lang="en-US" sz="2300" dirty="0"/>
              <a:t>Korea/EU negotiated 6 extra ‘Supplementary Rules’</a:t>
            </a:r>
          </a:p>
          <a:p>
            <a:pPr marL="914400" lvl="1" indent="-514350"/>
            <a:r>
              <a:rPr lang="en-US" sz="1600" dirty="0"/>
              <a:t>PIPC had powers to enact these (</a:t>
            </a:r>
            <a:r>
              <a:rPr lang="en-US" sz="1600" dirty="0" err="1"/>
              <a:t>ie</a:t>
            </a:r>
            <a:r>
              <a:rPr lang="en-US" sz="1600" dirty="0"/>
              <a:t> delegated legislation)</a:t>
            </a:r>
          </a:p>
          <a:p>
            <a:pPr marL="914400" lvl="1" indent="-514350"/>
            <a:r>
              <a:rPr lang="en-US" sz="1600" dirty="0"/>
              <a:t>only 1/6 was ‘EU only’ reforms  (contrast Japan), so Koreans also benefit</a:t>
            </a:r>
          </a:p>
          <a:p>
            <a:pPr marL="914400" lvl="1" indent="-514350"/>
            <a:r>
              <a:rPr lang="en-US" sz="1600" dirty="0"/>
              <a:t>Result: EU Commission made +</a:t>
            </a:r>
            <a:r>
              <a:rPr lang="en-US" sz="1600" dirty="0" err="1"/>
              <a:t>ive</a:t>
            </a:r>
            <a:r>
              <a:rPr lang="en-US" sz="1600" dirty="0"/>
              <a:t> adequacy Decision, Dec 2021</a:t>
            </a:r>
          </a:p>
          <a:p>
            <a:pPr marL="914400" lvl="1" indent="-514350"/>
            <a:r>
              <a:rPr lang="en-US" sz="1600" dirty="0"/>
              <a:t>Korean decision help restore the integrity/ meaning of  ‘adequacy’</a:t>
            </a:r>
            <a:endParaRPr lang="en-US" sz="1400" i="1" dirty="0"/>
          </a:p>
          <a:p>
            <a:pPr>
              <a:lnSpc>
                <a:spcPct val="90000"/>
              </a:lnSpc>
              <a:defRPr/>
            </a:pPr>
            <a:r>
              <a:rPr lang="en-AU" sz="2000" dirty="0">
                <a:ea typeface="ヒラギノ角ゴ Pro W3" charset="0"/>
              </a:rPr>
              <a:t>Independence &amp; powers of PIPA, to make it ‘a DPA’</a:t>
            </a:r>
          </a:p>
          <a:p>
            <a:pPr lvl="1">
              <a:lnSpc>
                <a:spcPct val="90000"/>
              </a:lnSpc>
              <a:defRPr/>
            </a:pPr>
            <a:r>
              <a:rPr lang="en-AU" sz="1600" dirty="0">
                <a:ea typeface="ヒラギノ角ゴ Pro W3" charset="0"/>
              </a:rPr>
              <a:t>PIPC was not independent from Ministry in its exercise of powers </a:t>
            </a:r>
            <a:r>
              <a:rPr lang="mr-IN" sz="1600" dirty="0">
                <a:ea typeface="ヒラギノ角ゴ Pro W3" charset="0"/>
              </a:rPr>
              <a:t>–</a:t>
            </a:r>
            <a:r>
              <a:rPr lang="en-AU" sz="1600" dirty="0">
                <a:ea typeface="ヒラギノ角ゴ Pro W3" charset="0"/>
              </a:rPr>
              <a:t> fatal</a:t>
            </a:r>
          </a:p>
          <a:p>
            <a:pPr lvl="1">
              <a:lnSpc>
                <a:spcPct val="90000"/>
              </a:lnSpc>
              <a:defRPr/>
            </a:pPr>
            <a:r>
              <a:rPr lang="en-AU" sz="1600" dirty="0">
                <a:ea typeface="ヒラギノ角ゴ Pro W3" charset="0"/>
              </a:rPr>
              <a:t>PIPA reform Act 2020 (</a:t>
            </a:r>
            <a:r>
              <a:rPr lang="en-AU" sz="1600" dirty="0" err="1">
                <a:ea typeface="ヒラギノ角ゴ Pro W3" charset="0"/>
              </a:rPr>
              <a:t>i</a:t>
            </a:r>
            <a:r>
              <a:rPr lang="en-AU" sz="1600" dirty="0">
                <a:ea typeface="ヒラギノ角ゴ Pro W3" charset="0"/>
              </a:rPr>
              <a:t>) makes PIPC independent; (ii) transfers to PIPC enforcement powers of Ministry,  KCC &amp; FSA; (iii) gives PIPC same powers across all sectors (except credit). </a:t>
            </a:r>
          </a:p>
          <a:p>
            <a:pPr lvl="1">
              <a:lnSpc>
                <a:spcPct val="90000"/>
              </a:lnSpc>
              <a:defRPr/>
            </a:pPr>
            <a:r>
              <a:rPr lang="en-AU" sz="1600" dirty="0">
                <a:ea typeface="ヒラギノ角ゴ Pro W3" charset="0"/>
              </a:rPr>
              <a:t>This major redistribution of powers meant PIPC had (</a:t>
            </a:r>
            <a:r>
              <a:rPr lang="en-AU" sz="1600" dirty="0" err="1">
                <a:ea typeface="ヒラギノ角ゴ Pro W3" charset="0"/>
              </a:rPr>
              <a:t>i</a:t>
            </a:r>
            <a:r>
              <a:rPr lang="en-AU" sz="1600" dirty="0">
                <a:ea typeface="ヒラギノ角ゴ Pro W3" charset="0"/>
              </a:rPr>
              <a:t>) sufficient scope; &amp; (ii) independent powers to enforce.</a:t>
            </a:r>
          </a:p>
          <a:p>
            <a:pPr>
              <a:lnSpc>
                <a:spcPct val="90000"/>
              </a:lnSpc>
              <a:defRPr/>
            </a:pPr>
            <a:r>
              <a:rPr lang="en-AU" sz="1800" dirty="0">
                <a:ea typeface="ヒラギノ角ゴ Pro W3" charset="0"/>
              </a:rPr>
              <a:t>PIPA applies, regardless of nationality of data subject (Supp Rule #1 clarifies this)</a:t>
            </a:r>
          </a:p>
        </p:txBody>
      </p:sp>
    </p:spTree>
    <p:extLst>
      <p:ext uri="{BB962C8B-B14F-4D97-AF65-F5344CB8AC3E}">
        <p14:creationId xmlns:p14="http://schemas.microsoft.com/office/powerpoint/2010/main" val="4049047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Korea – </a:t>
            </a:r>
            <a:r>
              <a:rPr lang="en-US" b="1" dirty="0"/>
              <a:t>Issues for EU adequacy (2)</a:t>
            </a:r>
            <a:endParaRPr lang="en-US" dirty="0"/>
          </a:p>
        </p:txBody>
      </p:sp>
      <p:sp>
        <p:nvSpPr>
          <p:cNvPr id="3" name="Content Placeholder 2"/>
          <p:cNvSpPr>
            <a:spLocks noGrp="1"/>
          </p:cNvSpPr>
          <p:nvPr>
            <p:ph idx="1"/>
          </p:nvPr>
        </p:nvSpPr>
        <p:spPr>
          <a:xfrm>
            <a:off x="457200" y="1600200"/>
            <a:ext cx="8229600" cy="4789025"/>
          </a:xfrm>
        </p:spPr>
        <p:txBody>
          <a:bodyPr>
            <a:noAutofit/>
          </a:bodyPr>
          <a:lstStyle/>
          <a:p>
            <a:pPr>
              <a:lnSpc>
                <a:spcPct val="90000"/>
              </a:lnSpc>
              <a:defRPr/>
            </a:pPr>
            <a:r>
              <a:rPr lang="en-US" sz="2000" dirty="0"/>
              <a:t>‘Big Data’: </a:t>
            </a:r>
            <a:r>
              <a:rPr lang="en-US" sz="2000" dirty="0" err="1"/>
              <a:t>anonymisation</a:t>
            </a:r>
            <a:r>
              <a:rPr lang="en-US" sz="2000" dirty="0"/>
              <a:t> and </a:t>
            </a:r>
            <a:r>
              <a:rPr lang="en-US" sz="2000" dirty="0" err="1"/>
              <a:t>pseudonymisation</a:t>
            </a:r>
            <a:endParaRPr lang="en-US" sz="2000" dirty="0"/>
          </a:p>
          <a:p>
            <a:pPr lvl="1"/>
            <a:r>
              <a:rPr lang="en-US" sz="1600" dirty="0"/>
              <a:t>2016 – ’Big Data Guidelines’ by multiple agencies: If data is PI, de-ID procedures specified, and security </a:t>
            </a:r>
            <a:r>
              <a:rPr lang="en-US" sz="1600" dirty="0" err="1"/>
              <a:t>etc</a:t>
            </a:r>
            <a:r>
              <a:rPr lang="en-US" sz="1600" dirty="0"/>
              <a:t> rules still apply – but then not regarded as PI; </a:t>
            </a:r>
          </a:p>
          <a:p>
            <a:pPr lvl="1"/>
            <a:r>
              <a:rPr lang="en-US" sz="1600" dirty="0"/>
              <a:t>2018: Korean agencies agreed to </a:t>
            </a:r>
            <a:r>
              <a:rPr lang="en-US" sz="1600" b="1" dirty="0"/>
              <a:t>adopt EU definition </a:t>
            </a:r>
            <a:r>
              <a:rPr lang="en-US" sz="1600" dirty="0"/>
              <a:t>of anonymous data, to strengthen adequacy bid;</a:t>
            </a:r>
            <a:r>
              <a:rPr lang="en-US" sz="1400" dirty="0"/>
              <a:t> </a:t>
            </a:r>
            <a:r>
              <a:rPr lang="en-US" sz="1600" dirty="0"/>
              <a:t>Both definition of PI &amp; of </a:t>
            </a:r>
            <a:r>
              <a:rPr lang="en-US" sz="1600" dirty="0" err="1"/>
              <a:t>anonymisation</a:t>
            </a:r>
            <a:r>
              <a:rPr lang="en-US" sz="1600" dirty="0"/>
              <a:t>, are consistent with GDPR; </a:t>
            </a:r>
          </a:p>
          <a:p>
            <a:pPr lvl="1"/>
            <a:r>
              <a:rPr lang="en-US" sz="1600" dirty="0"/>
              <a:t>2020 PIPA Act adds provisions on ‘</a:t>
            </a:r>
            <a:r>
              <a:rPr lang="en-US" sz="1600" dirty="0" err="1"/>
              <a:t>pseudonymised</a:t>
            </a:r>
            <a:r>
              <a:rPr lang="en-US" sz="1600" dirty="0"/>
              <a:t> information’; prescribes methods of </a:t>
            </a:r>
            <a:r>
              <a:rPr lang="en-US" sz="1600" dirty="0" err="1"/>
              <a:t>pseudonymisation</a:t>
            </a:r>
            <a:r>
              <a:rPr lang="en-US" sz="1600" dirty="0"/>
              <a:t>; allows some uses without consent (Supp Rules tightened use)</a:t>
            </a:r>
          </a:p>
          <a:p>
            <a:pPr lvl="1"/>
            <a:r>
              <a:rPr lang="en-US" sz="1600" i="1" dirty="0">
                <a:solidFill>
                  <a:srgbClr val="FF0000"/>
                </a:solidFill>
              </a:rPr>
              <a:t>Korean NGOs disputed consistency with GDPR (lost), but are pursuing Constitutional Court challenge as unconstitutional – will not affect adequacy</a:t>
            </a:r>
            <a:endParaRPr lang="en-US" sz="1600" dirty="0"/>
          </a:p>
          <a:p>
            <a:r>
              <a:rPr lang="en-US" sz="1800" dirty="0"/>
              <a:t>Data export and onward transfer restrictions  (Supp. Rules fixed problems)</a:t>
            </a:r>
          </a:p>
          <a:p>
            <a:pPr lvl="1"/>
            <a:r>
              <a:rPr lang="en-US" sz="1600" dirty="0" err="1"/>
              <a:t>Amendts</a:t>
            </a:r>
            <a:r>
              <a:rPr lang="en-US" sz="1600" dirty="0"/>
              <a:t> in PIPA reform Act continue to </a:t>
            </a:r>
            <a:r>
              <a:rPr lang="en-US" sz="1600" i="1" dirty="0"/>
              <a:t>allow data exports based on consent</a:t>
            </a:r>
            <a:r>
              <a:rPr lang="en-US" sz="1600" dirty="0"/>
              <a:t>; </a:t>
            </a:r>
          </a:p>
          <a:p>
            <a:pPr lvl="1"/>
            <a:r>
              <a:rPr lang="en-US" sz="1600" dirty="0"/>
              <a:t>Supp Rule #2 requires exporter/importer binding contracts giving rights to data subject</a:t>
            </a:r>
          </a:p>
          <a:p>
            <a:pPr lvl="1"/>
            <a:r>
              <a:rPr lang="en-US" sz="1600" dirty="0"/>
              <a:t>Specific notice requirements (destination country and company, purpose, retention period, security); further strengthened in Supp. Rule #3</a:t>
            </a:r>
          </a:p>
          <a:p>
            <a:pPr lvl="1"/>
            <a:r>
              <a:rPr lang="en-US" sz="1600" dirty="0"/>
              <a:t>Up to 3% turnover fines for exports without consent; PIPC can suspend any data exports if risk of severe violations of users’ rights </a:t>
            </a:r>
          </a:p>
          <a:p>
            <a:pPr lvl="1"/>
            <a:r>
              <a:rPr lang="en-US" sz="1600" dirty="0"/>
              <a:t>Foreign businesses must appoint </a:t>
            </a:r>
            <a:r>
              <a:rPr lang="en-US" sz="1600" b="1" dirty="0"/>
              <a:t>local agent</a:t>
            </a:r>
            <a:r>
              <a:rPr lang="en-US" sz="1600" dirty="0"/>
              <a:t>; joint liability under Korean law</a:t>
            </a:r>
          </a:p>
        </p:txBody>
      </p:sp>
    </p:spTree>
    <p:extLst>
      <p:ext uri="{BB962C8B-B14F-4D97-AF65-F5344CB8AC3E}">
        <p14:creationId xmlns:p14="http://schemas.microsoft.com/office/powerpoint/2010/main" val="3340683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Korea – </a:t>
            </a:r>
            <a:r>
              <a:rPr lang="en-US" b="1" dirty="0"/>
              <a:t>Issues for EU adequacy (3)</a:t>
            </a:r>
            <a:endParaRPr lang="en-US" dirty="0"/>
          </a:p>
        </p:txBody>
      </p:sp>
      <p:sp>
        <p:nvSpPr>
          <p:cNvPr id="3" name="Content Placeholder 2"/>
          <p:cNvSpPr>
            <a:spLocks noGrp="1"/>
          </p:cNvSpPr>
          <p:nvPr>
            <p:ph idx="1"/>
          </p:nvPr>
        </p:nvSpPr>
        <p:spPr/>
        <p:txBody>
          <a:bodyPr>
            <a:normAutofit fontScale="92500"/>
          </a:bodyPr>
          <a:lstStyle/>
          <a:p>
            <a:r>
              <a:rPr lang="en-AU" sz="2000" dirty="0"/>
              <a:t>Processing of PI for </a:t>
            </a:r>
            <a:r>
              <a:rPr lang="en-AU" sz="2000" i="1" dirty="0"/>
              <a:t>national security and criminal law purposes</a:t>
            </a:r>
            <a:endParaRPr lang="en-AU" sz="2000" dirty="0"/>
          </a:p>
          <a:p>
            <a:pPr marL="914400" lvl="1" indent="-514350"/>
            <a:r>
              <a:rPr lang="en-AU" sz="1600" dirty="0"/>
              <a:t> PIPA principles also apply to such uses; accesses are therefore very limited</a:t>
            </a:r>
          </a:p>
          <a:p>
            <a:pPr marL="914400" lvl="1" indent="-514350"/>
            <a:r>
              <a:rPr lang="en-AU" sz="1600" i="1" dirty="0"/>
              <a:t>EU data subjects may file grievances to the PIPC </a:t>
            </a:r>
            <a:r>
              <a:rPr lang="en-AU" sz="1600" dirty="0"/>
              <a:t>through the DPA in their respective EU member state or the European Data Protection Board EDPB]</a:t>
            </a:r>
            <a:endParaRPr lang="en-US" sz="1600" dirty="0"/>
          </a:p>
          <a:p>
            <a:r>
              <a:rPr lang="en-US" sz="2000" dirty="0" err="1"/>
              <a:t>Defn</a:t>
            </a:r>
            <a:r>
              <a:rPr lang="en-US" sz="2000" dirty="0"/>
              <a:t> of ‘personal information’ (PI) in PIPA (was not an issue)</a:t>
            </a:r>
          </a:p>
          <a:p>
            <a:pPr lvl="1"/>
            <a:r>
              <a:rPr lang="en-US" sz="1800" dirty="0"/>
              <a:t>PI only applies where ‘</a:t>
            </a:r>
            <a:r>
              <a:rPr lang="en-US" sz="1800" i="1" dirty="0"/>
              <a:t>easily</a:t>
            </a:r>
            <a:r>
              <a:rPr lang="en-US" sz="1800" dirty="0"/>
              <a:t> combined’ to enable identification (not changed)</a:t>
            </a:r>
          </a:p>
          <a:p>
            <a:pPr lvl="1"/>
            <a:r>
              <a:rPr lang="en-US" sz="1800" dirty="0"/>
              <a:t>KCC and other agencies relied on this to ‘carve out’ such data as not PI in the 2016 Big Data Guidelines</a:t>
            </a:r>
          </a:p>
          <a:p>
            <a:pPr lvl="1"/>
            <a:r>
              <a:rPr lang="en-US" sz="1800" dirty="0"/>
              <a:t>but </a:t>
            </a:r>
            <a:r>
              <a:rPr lang="en-US" sz="1800" i="1" dirty="0"/>
              <a:t>IMEI decision </a:t>
            </a:r>
            <a:r>
              <a:rPr lang="en-US" sz="1800" dirty="0"/>
              <a:t>(Seoul District Court, 2013) interpreted PI very broadly to include any possibility of obtaining data, even if a court order was necessary to do so</a:t>
            </a:r>
          </a:p>
          <a:p>
            <a:pPr lvl="1"/>
            <a:r>
              <a:rPr lang="en-US" sz="1800" dirty="0"/>
              <a:t>2020 PIPA Act clarifies that ‘easily combined’ involves assessing time, effort and technology needed to identify, and likelihood of obtaining other data (moderate)</a:t>
            </a:r>
          </a:p>
          <a:p>
            <a:r>
              <a:rPr lang="en-US" sz="2200" dirty="0"/>
              <a:t>Decision stresses that Korean enforcement occurs extensively in practice, not that it is merely in ‘the law on the books’ (contrast Japan)</a:t>
            </a:r>
          </a:p>
          <a:p>
            <a:pPr marL="0" indent="0">
              <a:buNone/>
            </a:pPr>
            <a:endParaRPr lang="en-US" dirty="0"/>
          </a:p>
        </p:txBody>
      </p:sp>
    </p:spTree>
    <p:extLst>
      <p:ext uri="{BB962C8B-B14F-4D97-AF65-F5344CB8AC3E}">
        <p14:creationId xmlns:p14="http://schemas.microsoft.com/office/powerpoint/2010/main" val="2753581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Korea </a:t>
            </a:r>
            <a:r>
              <a:rPr lang="mr-IN" dirty="0"/>
              <a:t>–</a:t>
            </a:r>
            <a:r>
              <a:rPr lang="en-US" dirty="0"/>
              <a:t> 2021 proposed amendments</a:t>
            </a:r>
          </a:p>
        </p:txBody>
      </p:sp>
      <p:sp>
        <p:nvSpPr>
          <p:cNvPr id="3" name="Content Placeholder 2"/>
          <p:cNvSpPr>
            <a:spLocks noGrp="1"/>
          </p:cNvSpPr>
          <p:nvPr>
            <p:ph idx="1"/>
          </p:nvPr>
        </p:nvSpPr>
        <p:spPr/>
        <p:txBody>
          <a:bodyPr>
            <a:normAutofit fontScale="70000" lnSpcReduction="20000"/>
          </a:bodyPr>
          <a:lstStyle/>
          <a:p>
            <a:r>
              <a:rPr lang="en-AU" dirty="0"/>
              <a:t>January 2021 </a:t>
            </a:r>
            <a:r>
              <a:rPr lang="mr-IN" dirty="0"/>
              <a:t>–</a:t>
            </a:r>
            <a:r>
              <a:rPr lang="en-AU" dirty="0"/>
              <a:t> PIPC published draft amendments </a:t>
            </a:r>
          </a:p>
          <a:p>
            <a:pPr marL="457200" lvl="1" indent="0">
              <a:buNone/>
            </a:pPr>
            <a:r>
              <a:rPr lang="mr-IN" dirty="0"/>
              <a:t>–</a:t>
            </a:r>
            <a:r>
              <a:rPr lang="en-AU" dirty="0"/>
              <a:t> not yet enacted (no English translation)</a:t>
            </a:r>
          </a:p>
          <a:p>
            <a:pPr lvl="1"/>
            <a:r>
              <a:rPr lang="en-AU" dirty="0"/>
              <a:t>PIPC cited need to align with international standards  </a:t>
            </a:r>
          </a:p>
          <a:p>
            <a:r>
              <a:rPr lang="en-AU" dirty="0"/>
              <a:t>Introduces the </a:t>
            </a:r>
            <a:r>
              <a:rPr lang="en-AU" i="1" dirty="0"/>
              <a:t>right to data portability </a:t>
            </a:r>
          </a:p>
          <a:p>
            <a:r>
              <a:rPr lang="en-AU" dirty="0"/>
              <a:t>adds right to be </a:t>
            </a:r>
            <a:r>
              <a:rPr lang="en-AU" i="1" dirty="0"/>
              <a:t>excluded from automated decision-making</a:t>
            </a:r>
          </a:p>
          <a:p>
            <a:r>
              <a:rPr lang="en-AU" dirty="0"/>
              <a:t>Clarifies regulation of personal data in </a:t>
            </a:r>
            <a:r>
              <a:rPr lang="en-AU" i="1" dirty="0"/>
              <a:t>offline activities </a:t>
            </a:r>
          </a:p>
          <a:p>
            <a:r>
              <a:rPr lang="en-AU" dirty="0"/>
              <a:t>Aligns PIPA with regulation of CCTV and video surveillance, </a:t>
            </a:r>
          </a:p>
          <a:p>
            <a:r>
              <a:rPr lang="en-AU" i="1" dirty="0"/>
              <a:t>Diversifies methods of data exports</a:t>
            </a:r>
            <a:r>
              <a:rPr lang="en-AU" dirty="0"/>
              <a:t> further </a:t>
            </a:r>
          </a:p>
          <a:p>
            <a:r>
              <a:rPr lang="en-AU" dirty="0"/>
              <a:t>Requires destruction of pseudonymised information after use</a:t>
            </a:r>
          </a:p>
          <a:p>
            <a:r>
              <a:rPr lang="en-AU" dirty="0"/>
              <a:t>Allows PIPC to declare countries have ‘essentially equivalent’ protections, and make </a:t>
            </a:r>
            <a:r>
              <a:rPr lang="en-AU" i="1" dirty="0"/>
              <a:t>reciprocal adequacy assessments</a:t>
            </a:r>
            <a:r>
              <a:rPr lang="en-AU" dirty="0"/>
              <a:t> – will dovetail with EU adequacy</a:t>
            </a:r>
          </a:p>
          <a:p>
            <a:pPr marL="0" indent="0">
              <a:buNone/>
            </a:pPr>
            <a:r>
              <a:rPr lang="en-AU" i="1" dirty="0">
                <a:solidFill>
                  <a:srgbClr val="FF0000"/>
                </a:solidFill>
              </a:rPr>
              <a:t>Very likely to be enacted; will further align PIPA &amp; GDPR</a:t>
            </a:r>
          </a:p>
          <a:p>
            <a:pPr marL="0" indent="0">
              <a:buNone/>
            </a:pPr>
            <a:endParaRPr lang="en-US" dirty="0"/>
          </a:p>
        </p:txBody>
      </p:sp>
    </p:spTree>
    <p:extLst>
      <p:ext uri="{BB962C8B-B14F-4D97-AF65-F5344CB8AC3E}">
        <p14:creationId xmlns:p14="http://schemas.microsoft.com/office/powerpoint/2010/main" val="1897757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descr="Taiwa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262063"/>
            <a:ext cx="6353175" cy="447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02767" y="6091649"/>
            <a:ext cx="6164538" cy="369332"/>
          </a:xfrm>
          <a:prstGeom prst="rect">
            <a:avLst/>
          </a:prstGeom>
          <a:noFill/>
        </p:spPr>
        <p:txBody>
          <a:bodyPr wrap="square">
            <a:spAutoFit/>
          </a:bodyPr>
          <a:lstStyle/>
          <a:p>
            <a:pPr>
              <a:defRPr/>
            </a:pPr>
            <a:r>
              <a:rPr lang="en-US" dirty="0">
                <a:solidFill>
                  <a:srgbClr val="008000"/>
                </a:solidFill>
                <a:latin typeface="+mj-lt"/>
              </a:rPr>
              <a:t>[ADPL </a:t>
            </a:r>
            <a:r>
              <a:rPr lang="en-US" dirty="0" err="1">
                <a:solidFill>
                  <a:srgbClr val="008000"/>
                </a:solidFill>
                <a:latin typeface="+mj-lt"/>
              </a:rPr>
              <a:t>Ch</a:t>
            </a:r>
            <a:r>
              <a:rPr lang="en-US" dirty="0">
                <a:solidFill>
                  <a:srgbClr val="008000"/>
                </a:solidFill>
                <a:latin typeface="+mj-lt"/>
              </a:rPr>
              <a:t> 6 ‘Taiwan – A stronger law, on a constitutional base’]</a:t>
            </a:r>
          </a:p>
        </p:txBody>
      </p:sp>
      <p:sp>
        <p:nvSpPr>
          <p:cNvPr id="3" name="Title 2"/>
          <p:cNvSpPr>
            <a:spLocks noGrp="1"/>
          </p:cNvSpPr>
          <p:nvPr>
            <p:ph type="title"/>
          </p:nvPr>
        </p:nvSpPr>
        <p:spPr>
          <a:xfrm>
            <a:off x="457200" y="274638"/>
            <a:ext cx="8002104" cy="774492"/>
          </a:xfrm>
        </p:spPr>
        <p:txBody>
          <a:bodyPr>
            <a:normAutofit/>
          </a:bodyPr>
          <a:lstStyle/>
          <a:p>
            <a:pPr algn="l"/>
            <a:r>
              <a:rPr lang="en-US" sz="3600" dirty="0">
                <a:latin typeface="Arial Black"/>
                <a:cs typeface="Arial Black"/>
              </a:rPr>
              <a:t>Taiwan</a:t>
            </a:r>
          </a:p>
        </p:txBody>
      </p:sp>
    </p:spTree>
    <p:extLst>
      <p:ext uri="{BB962C8B-B14F-4D97-AF65-F5344CB8AC3E}">
        <p14:creationId xmlns:p14="http://schemas.microsoft.com/office/powerpoint/2010/main" val="205405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p:txBody>
          <a:bodyPr>
            <a:normAutofit fontScale="90000"/>
          </a:bodyPr>
          <a:lstStyle/>
          <a:p>
            <a:pPr>
              <a:lnSpc>
                <a:spcPct val="90000"/>
              </a:lnSpc>
              <a:defRPr/>
            </a:pPr>
            <a:r>
              <a:rPr lang="en-US" dirty="0"/>
              <a:t>Global context: 156 </a:t>
            </a:r>
            <a:r>
              <a:rPr lang="en-US" altLang="ja-JP" dirty="0"/>
              <a:t>countries as data privacy laws approach ubiquity </a:t>
            </a:r>
            <a:endParaRPr lang="en-US" dirty="0"/>
          </a:p>
        </p:txBody>
      </p:sp>
      <p:sp>
        <p:nvSpPr>
          <p:cNvPr id="84998" name="Rectangle 6"/>
          <p:cNvSpPr>
            <a:spLocks noGrp="1" noChangeArrowheads="1"/>
          </p:cNvSpPr>
          <p:nvPr>
            <p:ph idx="1"/>
          </p:nvPr>
        </p:nvSpPr>
        <p:spPr>
          <a:xfrm>
            <a:off x="685800" y="1595438"/>
            <a:ext cx="7848600" cy="4648200"/>
          </a:xfrm>
        </p:spPr>
        <p:txBody>
          <a:bodyPr>
            <a:noAutofit/>
          </a:bodyPr>
          <a:lstStyle/>
          <a:p>
            <a:pPr>
              <a:lnSpc>
                <a:spcPct val="90000"/>
              </a:lnSpc>
              <a:defRPr/>
            </a:pPr>
            <a:r>
              <a:rPr lang="en-AU" sz="2400" b="1" dirty="0">
                <a:latin typeface="+mj-lt"/>
              </a:rPr>
              <a:t>156</a:t>
            </a:r>
            <a:r>
              <a:rPr lang="en-AU" sz="2400" dirty="0">
                <a:latin typeface="+mj-lt"/>
              </a:rPr>
              <a:t> </a:t>
            </a:r>
            <a:r>
              <a:rPr lang="en-US" sz="2400" dirty="0"/>
              <a:t>as at 1/03/22</a:t>
            </a:r>
            <a:endParaRPr lang="en-US" altLang="ja-JP" sz="2400" dirty="0"/>
          </a:p>
          <a:p>
            <a:pPr lvl="1">
              <a:lnSpc>
                <a:spcPct val="90000"/>
              </a:lnSpc>
              <a:defRPr/>
            </a:pPr>
            <a:r>
              <a:rPr lang="en-US" altLang="ja-JP" sz="2400" dirty="0" err="1"/>
              <a:t>Analysed</a:t>
            </a:r>
            <a:r>
              <a:rPr lang="en-US" altLang="ja-JP" sz="2400" dirty="0"/>
              <a:t> in my 2021 Tables and accompanying articles</a:t>
            </a:r>
          </a:p>
          <a:p>
            <a:pPr lvl="1">
              <a:lnSpc>
                <a:spcPct val="90000"/>
              </a:lnSpc>
              <a:defRPr/>
            </a:pPr>
            <a:r>
              <a:rPr lang="en-US" altLang="ja-JP" sz="2400" dirty="0"/>
              <a:t>In 2021/22 add Brit. Virgin Is; Belize; Belarus; Rwanda; Zimbabwe; Zambia; Mongolia; Ecuador; Saudi Arabia; United Arab Emirates (Federal); Oman</a:t>
            </a:r>
          </a:p>
          <a:p>
            <a:pPr lvl="1">
              <a:lnSpc>
                <a:spcPct val="90000"/>
              </a:lnSpc>
              <a:defRPr/>
            </a:pPr>
            <a:r>
              <a:rPr lang="en-US" altLang="ja-JP" sz="2400" dirty="0"/>
              <a:t>Since 2014 the majority are from </a:t>
            </a:r>
            <a:r>
              <a:rPr lang="en-US" altLang="ja-JP" sz="2400" b="1" dirty="0"/>
              <a:t>outside Europe</a:t>
            </a:r>
            <a:r>
              <a:rPr lang="en-US" altLang="ja-JP" sz="2400" dirty="0"/>
              <a:t> (now over 70%); EU = less than 20%</a:t>
            </a:r>
          </a:p>
          <a:p>
            <a:pPr>
              <a:lnSpc>
                <a:spcPct val="90000"/>
              </a:lnSpc>
              <a:defRPr/>
            </a:pPr>
            <a:r>
              <a:rPr lang="en-US" altLang="ja-JP" sz="2400" dirty="0"/>
              <a:t>Many stronger </a:t>
            </a:r>
            <a:r>
              <a:rPr lang="en-US" altLang="ja-JP" sz="2400" b="1" dirty="0"/>
              <a:t>revised</a:t>
            </a:r>
            <a:r>
              <a:rPr lang="en-US" altLang="ja-JP" sz="2400" dirty="0"/>
              <a:t> laws, often in response to GDPR</a:t>
            </a:r>
          </a:p>
          <a:p>
            <a:pPr lvl="1">
              <a:lnSpc>
                <a:spcPct val="90000"/>
              </a:lnSpc>
              <a:defRPr/>
            </a:pPr>
            <a:r>
              <a:rPr lang="en-US" sz="2000" dirty="0"/>
              <a:t>Many Asian countries have current revision Bills </a:t>
            </a:r>
          </a:p>
          <a:p>
            <a:pPr>
              <a:lnSpc>
                <a:spcPct val="90000"/>
              </a:lnSpc>
              <a:defRPr/>
            </a:pPr>
            <a:r>
              <a:rPr lang="en-US" sz="2400" dirty="0"/>
              <a:t>Common features of these laws</a:t>
            </a:r>
          </a:p>
          <a:p>
            <a:pPr lvl="1">
              <a:lnSpc>
                <a:spcPct val="90000"/>
              </a:lnSpc>
              <a:defRPr/>
            </a:pPr>
            <a:r>
              <a:rPr lang="en-US" sz="2000" dirty="0"/>
              <a:t>90% have a </a:t>
            </a:r>
            <a:r>
              <a:rPr lang="en-US" sz="2000" b="1" dirty="0"/>
              <a:t>separate Data Protection Authority</a:t>
            </a:r>
            <a:r>
              <a:rPr lang="en-US" sz="2000" dirty="0"/>
              <a:t> (DPA)</a:t>
            </a:r>
          </a:p>
          <a:p>
            <a:pPr lvl="1">
              <a:lnSpc>
                <a:spcPct val="90000"/>
              </a:lnSpc>
              <a:defRPr/>
            </a:pPr>
            <a:r>
              <a:rPr lang="en-US" sz="2000" dirty="0"/>
              <a:t>80% have </a:t>
            </a:r>
            <a:r>
              <a:rPr lang="en-US" sz="2000" b="1" dirty="0"/>
              <a:t>Data export restrictions</a:t>
            </a:r>
            <a:endParaRPr lang="en-US" sz="2400" dirty="0"/>
          </a:p>
          <a:p>
            <a:pPr>
              <a:lnSpc>
                <a:spcPct val="90000"/>
              </a:lnSpc>
              <a:defRPr/>
            </a:pPr>
            <a:endParaRPr lang="en-US" altLang="ja-JP" sz="2400" dirty="0"/>
          </a:p>
          <a:p>
            <a:pPr>
              <a:lnSpc>
                <a:spcPct val="90000"/>
              </a:lnSpc>
              <a:defRPr/>
            </a:pPr>
            <a:endParaRPr lang="en-US" sz="2400" b="1" dirty="0"/>
          </a:p>
        </p:txBody>
      </p:sp>
      <p:sp>
        <p:nvSpPr>
          <p:cNvPr id="23555" name="Rectangle 6"/>
          <p:cNvSpPr>
            <a:spLocks noGrp="1" noChangeArrowheads="1"/>
          </p:cNvSpPr>
          <p:nvPr>
            <p:ph type="sldNum" sz="quarter" idx="10"/>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70DAFB77-527F-6A4F-8D2D-B5316936B228}" type="slidenum">
              <a:rPr lang="en-US" sz="1400"/>
              <a:pPr/>
              <a:t>7</a:t>
            </a:fld>
            <a:endParaRPr lang="en-US" sz="1400"/>
          </a:p>
        </p:txBody>
      </p:sp>
    </p:spTree>
    <p:extLst>
      <p:ext uri="{BB962C8B-B14F-4D97-AF65-F5344CB8AC3E}">
        <p14:creationId xmlns:p14="http://schemas.microsoft.com/office/powerpoint/2010/main" val="3356696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578340A4-CEA7-1A4A-9789-51BA65B338B7}" type="slidenum">
              <a:rPr lang="en-US" sz="1400"/>
              <a:pPr/>
              <a:t>70</a:t>
            </a:fld>
            <a:endParaRPr lang="en-US" sz="1400"/>
          </a:p>
        </p:txBody>
      </p:sp>
      <p:sp>
        <p:nvSpPr>
          <p:cNvPr id="115714"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endParaRPr lang="en-US" sz="1400" b="1">
              <a:solidFill>
                <a:schemeClr val="accent2"/>
              </a:solidFill>
              <a:latin typeface="Arial" charset="0"/>
            </a:endParaRPr>
          </a:p>
          <a:p>
            <a:endParaRPr lang="en-US" sz="1400"/>
          </a:p>
        </p:txBody>
      </p:sp>
      <p:sp>
        <p:nvSpPr>
          <p:cNvPr id="115715" name="Rectangle 4"/>
          <p:cNvSpPr>
            <a:spLocks noGrp="1" noChangeArrowheads="1"/>
          </p:cNvSpPr>
          <p:nvPr>
            <p:ph type="title"/>
          </p:nvPr>
        </p:nvSpPr>
        <p:spPr/>
        <p:txBody>
          <a:bodyPr/>
          <a:lstStyle/>
          <a:p>
            <a:r>
              <a:rPr lang="en-US" b="1">
                <a:latin typeface="Arial" charset="0"/>
              </a:rPr>
              <a:t>Taiwan</a:t>
            </a:r>
            <a:endParaRPr lang="en-US">
              <a:latin typeface="Arial" charset="0"/>
            </a:endParaRPr>
          </a:p>
        </p:txBody>
      </p:sp>
      <p:sp>
        <p:nvSpPr>
          <p:cNvPr id="48132" name="Rectangle 5"/>
          <p:cNvSpPr>
            <a:spLocks noGrp="1" noChangeArrowheads="1"/>
          </p:cNvSpPr>
          <p:nvPr>
            <p:ph type="body" idx="1"/>
          </p:nvPr>
        </p:nvSpPr>
        <p:spPr/>
        <p:txBody>
          <a:bodyPr>
            <a:normAutofit lnSpcReduction="10000"/>
          </a:bodyPr>
          <a:lstStyle/>
          <a:p>
            <a:pPr marL="0" indent="0">
              <a:lnSpc>
                <a:spcPct val="90000"/>
              </a:lnSpc>
              <a:buNone/>
              <a:defRPr/>
            </a:pPr>
            <a:r>
              <a:rPr lang="en-US" sz="2000" i="1" dirty="0">
                <a:solidFill>
                  <a:schemeClr val="tx2">
                    <a:lumMod val="60000"/>
                    <a:lumOff val="40000"/>
                  </a:schemeClr>
                </a:solidFill>
                <a:latin typeface="+mj-lt"/>
              </a:rPr>
              <a:t>[see 2019 Update, p. 62]</a:t>
            </a:r>
          </a:p>
          <a:p>
            <a:pPr>
              <a:lnSpc>
                <a:spcPct val="90000"/>
              </a:lnSpc>
              <a:defRPr/>
            </a:pPr>
            <a:r>
              <a:rPr lang="en-US" sz="2000" i="1" dirty="0">
                <a:latin typeface="+mj-lt"/>
              </a:rPr>
              <a:t>Context: </a:t>
            </a:r>
            <a:r>
              <a:rPr lang="en-US" sz="2000" dirty="0">
                <a:latin typeface="+mj-lt"/>
              </a:rPr>
              <a:t>Peaceful transition since mid-80s from an authoritarian regime to a vigorous democracy</a:t>
            </a:r>
          </a:p>
          <a:p>
            <a:pPr>
              <a:lnSpc>
                <a:spcPct val="90000"/>
              </a:lnSpc>
              <a:defRPr/>
            </a:pPr>
            <a:r>
              <a:rPr lang="en-US" sz="2000" dirty="0">
                <a:latin typeface="+mj-lt"/>
              </a:rPr>
              <a:t>APEC (as Chinese Taipei); not ASEAN or OECD; 2021 APEC CBPRs AA</a:t>
            </a:r>
          </a:p>
          <a:p>
            <a:pPr>
              <a:lnSpc>
                <a:spcPct val="90000"/>
              </a:lnSpc>
              <a:defRPr/>
            </a:pPr>
            <a:r>
              <a:rPr lang="en-US" sz="2000" dirty="0">
                <a:latin typeface="+mj-lt"/>
              </a:rPr>
              <a:t>Protections outside data privacy laws</a:t>
            </a:r>
          </a:p>
          <a:p>
            <a:pPr lvl="1">
              <a:lnSpc>
                <a:spcPct val="90000"/>
              </a:lnSpc>
              <a:defRPr/>
            </a:pPr>
            <a:r>
              <a:rPr lang="en-US" sz="1800" dirty="0">
                <a:latin typeface="+mj-lt"/>
                <a:ea typeface="ヒラギノ角ゴ Pro W3" charset="0"/>
              </a:rPr>
              <a:t>Explicit Civil Code ‘privacy tort’ (s195(1)): few cases, but one resulted in US$90K damages (media harassment of politicians).</a:t>
            </a:r>
          </a:p>
          <a:p>
            <a:pPr lvl="1">
              <a:lnSpc>
                <a:spcPct val="90000"/>
              </a:lnSpc>
              <a:defRPr/>
            </a:pPr>
            <a:r>
              <a:rPr lang="en-US" sz="1800" dirty="0">
                <a:latin typeface="+mj-lt"/>
                <a:ea typeface="ヒラギノ角ゴ Pro W3" charset="0"/>
              </a:rPr>
              <a:t>Evolving constitutional protections (significant cases): since 2004, implied right of privacy, close to ‘informational self-determination’.</a:t>
            </a:r>
          </a:p>
          <a:p>
            <a:pPr>
              <a:lnSpc>
                <a:spcPct val="90000"/>
              </a:lnSpc>
              <a:defRPr/>
            </a:pPr>
            <a:r>
              <a:rPr lang="en-US" sz="2000" i="1" dirty="0">
                <a:latin typeface="+mj-lt"/>
              </a:rPr>
              <a:t>Computer Processed Personal Data Protection Act 1995</a:t>
            </a:r>
            <a:r>
              <a:rPr lang="en-US" sz="2000" dirty="0">
                <a:latin typeface="+mj-lt"/>
              </a:rPr>
              <a:t> (CPPDPA) – was in force until October 2012</a:t>
            </a:r>
          </a:p>
          <a:p>
            <a:pPr lvl="1">
              <a:lnSpc>
                <a:spcPct val="90000"/>
              </a:lnSpc>
              <a:defRPr/>
            </a:pPr>
            <a:r>
              <a:rPr lang="en-US" sz="1800" dirty="0">
                <a:latin typeface="+mj-lt"/>
                <a:ea typeface="ヒラギノ角ゴ Pro W3" charset="0"/>
              </a:rPr>
              <a:t>Scope limited: public sector + 8  industry sectors</a:t>
            </a:r>
          </a:p>
          <a:p>
            <a:pPr lvl="1">
              <a:lnSpc>
                <a:spcPct val="90000"/>
              </a:lnSpc>
              <a:defRPr/>
            </a:pPr>
            <a:r>
              <a:rPr lang="en-US" sz="1800" dirty="0">
                <a:latin typeface="+mj-lt"/>
                <a:ea typeface="ヒラギノ角ゴ Pro W3" charset="0"/>
              </a:rPr>
              <a:t>No single oversight body, left to </a:t>
            </a:r>
            <a:r>
              <a:rPr lang="en-US" sz="1800" dirty="0" err="1">
                <a:latin typeface="+mj-lt"/>
                <a:ea typeface="ヒラギノ角ゴ Pro W3" charset="0"/>
              </a:rPr>
              <a:t>sectoral</a:t>
            </a:r>
            <a:r>
              <a:rPr lang="en-US" sz="1800" dirty="0">
                <a:latin typeface="+mj-lt"/>
                <a:ea typeface="ヒラギノ角ゴ Pro W3" charset="0"/>
              </a:rPr>
              <a:t> Ministries</a:t>
            </a:r>
          </a:p>
          <a:p>
            <a:pPr lvl="1">
              <a:lnSpc>
                <a:spcPct val="90000"/>
              </a:lnSpc>
              <a:defRPr/>
            </a:pPr>
            <a:r>
              <a:rPr lang="en-US" sz="1800" dirty="0">
                <a:latin typeface="+mj-lt"/>
                <a:ea typeface="ヒラギノ角ゴ Pro W3" charset="0"/>
              </a:rPr>
              <a:t>Little enforcement; </a:t>
            </a:r>
          </a:p>
          <a:p>
            <a:pPr lvl="1">
              <a:lnSpc>
                <a:spcPct val="90000"/>
              </a:lnSpc>
              <a:defRPr/>
            </a:pPr>
            <a:r>
              <a:rPr lang="en-US" sz="1800" dirty="0">
                <a:latin typeface="+mj-lt"/>
                <a:ea typeface="ヒラギノ角ゴ Pro W3" charset="0"/>
              </a:rPr>
              <a:t>Conclusion: unsuccessful </a:t>
            </a:r>
            <a:r>
              <a:rPr lang="ja-JP" altLang="en-US" sz="1800" dirty="0">
                <a:latin typeface="+mj-lt"/>
                <a:ea typeface="ヒラギノ角ゴ Pro W3" charset="0"/>
              </a:rPr>
              <a:t>‘</a:t>
            </a:r>
            <a:r>
              <a:rPr lang="en-US" altLang="ja-JP" sz="1800" dirty="0">
                <a:latin typeface="+mj-lt"/>
                <a:ea typeface="ヒラギノ角ゴ Pro W3" charset="0"/>
              </a:rPr>
              <a:t>NE Asian civil law</a:t>
            </a:r>
            <a:r>
              <a:rPr lang="ja-JP" altLang="en-US" sz="1800" dirty="0">
                <a:latin typeface="+mj-lt"/>
                <a:ea typeface="ヒラギノ角ゴ Pro W3" charset="0"/>
              </a:rPr>
              <a:t>’</a:t>
            </a:r>
            <a:r>
              <a:rPr lang="en-US" altLang="ja-JP" sz="1800" dirty="0">
                <a:latin typeface="+mj-lt"/>
                <a:ea typeface="ヒラギノ角ゴ Pro W3" charset="0"/>
              </a:rPr>
              <a:t> Act</a:t>
            </a:r>
          </a:p>
          <a:p>
            <a:pPr>
              <a:lnSpc>
                <a:spcPct val="90000"/>
              </a:lnSpc>
              <a:defRPr/>
            </a:pPr>
            <a:r>
              <a:rPr lang="en-US" sz="2000" dirty="0">
                <a:latin typeface="Times" charset="0"/>
                <a:ea typeface="ヒラギノ角ゴ Pro W3" charset="0"/>
              </a:rPr>
              <a:t>Replaced by 2010  </a:t>
            </a:r>
            <a:r>
              <a:rPr lang="en-AU" sz="2000" i="1" dirty="0"/>
              <a:t>Personal Data Protection Act</a:t>
            </a:r>
            <a:r>
              <a:rPr lang="en-AU" sz="2000" dirty="0"/>
              <a:t> (PDPA) </a:t>
            </a:r>
            <a:endParaRPr lang="en-US" sz="2000" dirty="0">
              <a:latin typeface="Times" charset="0"/>
              <a:ea typeface="ヒラギノ角ゴ Pro W3" charset="0"/>
            </a:endParaRPr>
          </a:p>
        </p:txBody>
      </p:sp>
      <p:pic>
        <p:nvPicPr>
          <p:cNvPr id="115717" name="Picture 6" descr="taiwan_taipei_china.jpg                                        09088831GG HD                          7C2685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580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67387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F3EA62D3-EEAC-A94C-8BC0-86E092E0C22A}" type="slidenum">
              <a:rPr lang="en-US" sz="1400"/>
              <a:pPr/>
              <a:t>71</a:t>
            </a:fld>
            <a:endParaRPr lang="en-US" sz="1400"/>
          </a:p>
        </p:txBody>
      </p:sp>
      <p:sp>
        <p:nvSpPr>
          <p:cNvPr id="117762" name="Rectangle 6"/>
          <p:cNvSpPr>
            <a:spLocks noGrp="1" noChangeArrowheads="1"/>
          </p:cNvSpPr>
          <p:nvPr>
            <p:ph type="title"/>
          </p:nvPr>
        </p:nvSpPr>
        <p:spPr/>
        <p:txBody>
          <a:bodyPr/>
          <a:lstStyle/>
          <a:p>
            <a:pPr eaLnBrk="1" hangingPunct="1"/>
            <a:r>
              <a:rPr lang="en-US" dirty="0">
                <a:latin typeface="Arial" charset="0"/>
              </a:rPr>
              <a:t>Taiwan </a:t>
            </a:r>
            <a:r>
              <a:rPr lang="mr-IN" dirty="0">
                <a:latin typeface="Arial" charset="0"/>
              </a:rPr>
              <a:t>–</a:t>
            </a:r>
            <a:r>
              <a:rPr lang="en-US" dirty="0">
                <a:latin typeface="Arial" charset="0"/>
              </a:rPr>
              <a:t> </a:t>
            </a:r>
            <a:r>
              <a:rPr lang="en-US" sz="3600" dirty="0">
                <a:latin typeface="Arial" charset="0"/>
              </a:rPr>
              <a:t>Overview (cont.)</a:t>
            </a:r>
            <a:endParaRPr lang="en-US" dirty="0">
              <a:latin typeface="Arial" charset="0"/>
            </a:endParaRPr>
          </a:p>
        </p:txBody>
      </p:sp>
      <p:sp>
        <p:nvSpPr>
          <p:cNvPr id="50179" name="Rectangle 7"/>
          <p:cNvSpPr>
            <a:spLocks noGrp="1" noChangeArrowheads="1"/>
          </p:cNvSpPr>
          <p:nvPr>
            <p:ph type="body" idx="1"/>
          </p:nvPr>
        </p:nvSpPr>
        <p:spPr/>
        <p:txBody>
          <a:bodyPr>
            <a:normAutofit fontScale="92500"/>
          </a:bodyPr>
          <a:lstStyle/>
          <a:p>
            <a:pPr eaLnBrk="1" hangingPunct="1">
              <a:lnSpc>
                <a:spcPct val="90000"/>
              </a:lnSpc>
              <a:buFontTx/>
              <a:buNone/>
              <a:defRPr/>
            </a:pPr>
            <a:r>
              <a:rPr lang="en-AU" sz="2000" b="1" i="1" dirty="0">
                <a:latin typeface="+mj-lt"/>
              </a:rPr>
              <a:t>Personal Data Protection Act</a:t>
            </a:r>
            <a:r>
              <a:rPr lang="en-AU" sz="2000" b="1" dirty="0">
                <a:latin typeface="+mj-lt"/>
              </a:rPr>
              <a:t> (PDPA) 2010 </a:t>
            </a:r>
            <a:r>
              <a:rPr lang="en-AU" sz="2000" dirty="0">
                <a:latin typeface="+mj-lt"/>
              </a:rPr>
              <a:t>(in force Oct 2012)</a:t>
            </a:r>
          </a:p>
          <a:p>
            <a:pPr eaLnBrk="1" hangingPunct="1">
              <a:lnSpc>
                <a:spcPct val="90000"/>
              </a:lnSpc>
              <a:defRPr/>
            </a:pPr>
            <a:r>
              <a:rPr lang="en-AU" sz="2000" dirty="0">
                <a:latin typeface="+mj-lt"/>
              </a:rPr>
              <a:t>Comprehensive of all sectors</a:t>
            </a:r>
          </a:p>
          <a:p>
            <a:pPr eaLnBrk="1" hangingPunct="1">
              <a:lnSpc>
                <a:spcPct val="90000"/>
              </a:lnSpc>
              <a:defRPr/>
            </a:pPr>
            <a:r>
              <a:rPr lang="en-AU" sz="2000" dirty="0">
                <a:latin typeface="+mj-lt"/>
              </a:rPr>
              <a:t>No DPA - Still Ministry-based enforcement</a:t>
            </a:r>
          </a:p>
          <a:p>
            <a:pPr lvl="1">
              <a:lnSpc>
                <a:spcPct val="90000"/>
              </a:lnSpc>
              <a:defRPr/>
            </a:pPr>
            <a:r>
              <a:rPr lang="en-AU" sz="1800" dirty="0">
                <a:latin typeface="+mj-lt"/>
                <a:ea typeface="ヒラギノ角ゴ Pro W3" charset="0"/>
              </a:rPr>
              <a:t>Did not work with previous Act; </a:t>
            </a:r>
            <a:r>
              <a:rPr lang="en-US" sz="1800" dirty="0"/>
              <a:t>National Development Council</a:t>
            </a:r>
            <a:r>
              <a:rPr lang="en-AU" sz="1800" dirty="0">
                <a:latin typeface="+mj-lt"/>
                <a:ea typeface="ヒラギノ角ゴ Pro W3" charset="0"/>
              </a:rPr>
              <a:t> now coordinates, with Executive Yuan issuing orders to industry (</a:t>
            </a:r>
            <a:r>
              <a:rPr lang="en-AU" sz="1800" dirty="0" err="1">
                <a:latin typeface="+mj-lt"/>
                <a:ea typeface="ヒラギノ角ゴ Pro W3" charset="0"/>
              </a:rPr>
              <a:t>eg</a:t>
            </a:r>
            <a:r>
              <a:rPr lang="en-AU" sz="1800" dirty="0">
                <a:latin typeface="+mj-lt"/>
                <a:ea typeface="ヒラギノ角ゴ Pro W3" charset="0"/>
              </a:rPr>
              <a:t> DBN is now mandatory)</a:t>
            </a:r>
          </a:p>
          <a:p>
            <a:pPr>
              <a:lnSpc>
                <a:spcPct val="90000"/>
              </a:lnSpc>
              <a:defRPr/>
            </a:pPr>
            <a:r>
              <a:rPr lang="en-AU" sz="2000" dirty="0">
                <a:latin typeface="+mj-lt"/>
              </a:rPr>
              <a:t>Stronger Principles: Notice; sensitive data (</a:t>
            </a:r>
            <a:r>
              <a:rPr lang="en-AU" sz="2000" dirty="0">
                <a:ea typeface="ヒラギノ角ゴ Pro W3" charset="0"/>
              </a:rPr>
              <a:t>A 6 </a:t>
            </a:r>
            <a:r>
              <a:rPr lang="mr-IN" sz="2000" dirty="0">
                <a:ea typeface="ヒラギノ角ゴ Pro W3" charset="0"/>
              </a:rPr>
              <a:t>–</a:t>
            </a:r>
            <a:r>
              <a:rPr lang="en-AU" sz="2000" dirty="0">
                <a:ea typeface="ヒラギノ角ゴ Pro W3" charset="0"/>
              </a:rPr>
              <a:t> not in force)</a:t>
            </a:r>
            <a:r>
              <a:rPr lang="en-AU" sz="2000" dirty="0">
                <a:latin typeface="+mj-lt"/>
              </a:rPr>
              <a:t>; narrow mandatory data breach notification; </a:t>
            </a:r>
            <a:r>
              <a:rPr lang="en-AU" sz="1800" dirty="0">
                <a:ea typeface="ヒラギノ角ゴ Pro W3" charset="0"/>
              </a:rPr>
              <a:t>notification re previously collected data (A54 not in force) </a:t>
            </a:r>
          </a:p>
          <a:p>
            <a:pPr>
              <a:lnSpc>
                <a:spcPct val="90000"/>
              </a:lnSpc>
              <a:defRPr/>
            </a:pPr>
            <a:r>
              <a:rPr lang="en-US" sz="2000" dirty="0">
                <a:latin typeface="+mj-lt"/>
              </a:rPr>
              <a:t>Much stronger enforcement: includes Representative actions (they do occur)</a:t>
            </a:r>
          </a:p>
          <a:p>
            <a:pPr eaLnBrk="1" hangingPunct="1">
              <a:lnSpc>
                <a:spcPct val="90000"/>
              </a:lnSpc>
              <a:buFontTx/>
              <a:buNone/>
              <a:defRPr/>
            </a:pPr>
            <a:r>
              <a:rPr lang="en-US" sz="2000" b="1" dirty="0">
                <a:solidFill>
                  <a:srgbClr val="851119"/>
                </a:solidFill>
                <a:latin typeface="+mj-lt"/>
              </a:rPr>
              <a:t>Result</a:t>
            </a:r>
            <a:r>
              <a:rPr lang="en-US" sz="2000" dirty="0">
                <a:latin typeface="+mj-lt"/>
              </a:rPr>
              <a:t>: Raises Taiwan closer to international standards, but still one of the weaker Acts in NE Asia</a:t>
            </a:r>
          </a:p>
          <a:p>
            <a:pPr eaLnBrk="1" hangingPunct="1">
              <a:lnSpc>
                <a:spcPct val="90000"/>
              </a:lnSpc>
              <a:buFontTx/>
              <a:buNone/>
              <a:defRPr/>
            </a:pPr>
            <a:r>
              <a:rPr lang="en-US" sz="2000" b="1" dirty="0">
                <a:latin typeface="+mj-lt"/>
              </a:rPr>
              <a:t>Recent developments:</a:t>
            </a:r>
          </a:p>
          <a:p>
            <a:pPr>
              <a:lnSpc>
                <a:spcPct val="90000"/>
              </a:lnSpc>
              <a:defRPr/>
            </a:pPr>
            <a:r>
              <a:rPr lang="en-US" sz="2000" dirty="0">
                <a:latin typeface="+mj-lt"/>
              </a:rPr>
              <a:t>Has announced intention to seek EU adequacy (requires changes to Act)</a:t>
            </a:r>
          </a:p>
          <a:p>
            <a:pPr>
              <a:lnSpc>
                <a:spcPct val="90000"/>
              </a:lnSpc>
              <a:defRPr/>
            </a:pPr>
            <a:r>
              <a:rPr lang="en-US" sz="2000" dirty="0">
                <a:latin typeface="+mj-lt"/>
              </a:rPr>
              <a:t>Has a coordination office (now National Development Council), but still no DPA</a:t>
            </a:r>
          </a:p>
          <a:p>
            <a:pPr>
              <a:lnSpc>
                <a:spcPct val="90000"/>
              </a:lnSpc>
              <a:defRPr/>
            </a:pPr>
            <a:r>
              <a:rPr lang="en-US" sz="2000" dirty="0">
                <a:latin typeface="+mj-lt"/>
              </a:rPr>
              <a:t>Has announced intent to join APEC-CBPRs, and appointed AA; no certifications</a:t>
            </a:r>
            <a:endParaRPr lang="en-US" sz="2400" dirty="0">
              <a:latin typeface="+mj-lt"/>
            </a:endParaRPr>
          </a:p>
        </p:txBody>
      </p:sp>
    </p:spTree>
    <p:extLst>
      <p:ext uri="{BB962C8B-B14F-4D97-AF65-F5344CB8AC3E}">
        <p14:creationId xmlns:p14="http://schemas.microsoft.com/office/powerpoint/2010/main" val="1781408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185E5DFD-87EE-4442-B6EE-A990B9889630}" type="slidenum">
              <a:rPr lang="en-US" sz="1400"/>
              <a:pPr/>
              <a:t>72</a:t>
            </a:fld>
            <a:endParaRPr lang="en-US" sz="1400"/>
          </a:p>
        </p:txBody>
      </p:sp>
      <p:sp>
        <p:nvSpPr>
          <p:cNvPr id="118786" name="Rectangle 2"/>
          <p:cNvSpPr>
            <a:spLocks noGrp="1" noChangeArrowheads="1"/>
          </p:cNvSpPr>
          <p:nvPr>
            <p:ph type="title"/>
          </p:nvPr>
        </p:nvSpPr>
        <p:spPr/>
        <p:txBody>
          <a:bodyPr/>
          <a:lstStyle/>
          <a:p>
            <a:r>
              <a:rPr lang="en-US">
                <a:latin typeface="Arial" charset="0"/>
              </a:rPr>
              <a:t>Taiwan - Principles</a:t>
            </a:r>
          </a:p>
        </p:txBody>
      </p:sp>
      <p:sp>
        <p:nvSpPr>
          <p:cNvPr id="118787" name="Rectangle 3"/>
          <p:cNvSpPr>
            <a:spLocks noGrp="1" noChangeArrowheads="1"/>
          </p:cNvSpPr>
          <p:nvPr>
            <p:ph type="body" idx="1"/>
          </p:nvPr>
        </p:nvSpPr>
        <p:spPr>
          <a:xfrm>
            <a:off x="685800" y="1295400"/>
            <a:ext cx="7848600" cy="4648200"/>
          </a:xfrm>
        </p:spPr>
        <p:txBody>
          <a:bodyPr/>
          <a:lstStyle/>
          <a:p>
            <a:pPr eaLnBrk="1" hangingPunct="1">
              <a:lnSpc>
                <a:spcPct val="90000"/>
              </a:lnSpc>
            </a:pPr>
            <a:r>
              <a:rPr lang="en-AU" sz="2000" dirty="0">
                <a:latin typeface="Arial" charset="0"/>
              </a:rPr>
              <a:t>New Act covers all basic principles; Additional principles:</a:t>
            </a:r>
          </a:p>
          <a:p>
            <a:pPr eaLnBrk="1" hangingPunct="1">
              <a:lnSpc>
                <a:spcPct val="90000"/>
              </a:lnSpc>
              <a:buFontTx/>
              <a:buAutoNum type="arabicPeriod"/>
            </a:pPr>
            <a:r>
              <a:rPr lang="en-AU" sz="2000" dirty="0">
                <a:latin typeface="Arial" charset="0"/>
              </a:rPr>
              <a:t>Restrictive grounds for using </a:t>
            </a:r>
            <a:r>
              <a:rPr lang="en-AU" sz="2000" i="1" dirty="0">
                <a:latin typeface="Arial" charset="0"/>
              </a:rPr>
              <a:t>sensitive data</a:t>
            </a:r>
            <a:endParaRPr lang="en-AU" sz="2000" dirty="0">
              <a:latin typeface="Arial" charset="0"/>
            </a:endParaRPr>
          </a:p>
          <a:p>
            <a:pPr eaLnBrk="1" hangingPunct="1">
              <a:lnSpc>
                <a:spcPct val="90000"/>
              </a:lnSpc>
              <a:buFontTx/>
              <a:buAutoNum type="arabicPeriod"/>
            </a:pPr>
            <a:r>
              <a:rPr lang="en-AU" sz="2000" i="1" dirty="0">
                <a:latin typeface="Arial" charset="0"/>
              </a:rPr>
              <a:t>Notice</a:t>
            </a:r>
            <a:r>
              <a:rPr lang="en-AU" sz="2000" dirty="0">
                <a:latin typeface="Arial" charset="0"/>
              </a:rPr>
              <a:t> required for collection from 3rd parties (before use) as well as from data subjects</a:t>
            </a:r>
          </a:p>
          <a:p>
            <a:pPr eaLnBrk="1" hangingPunct="1">
              <a:lnSpc>
                <a:spcPct val="90000"/>
              </a:lnSpc>
              <a:buFontTx/>
              <a:buAutoNum type="arabicPeriod"/>
            </a:pPr>
            <a:r>
              <a:rPr lang="en-AU" sz="2000" dirty="0">
                <a:latin typeface="Arial" charset="0"/>
              </a:rPr>
              <a:t>Opt-out required for </a:t>
            </a:r>
            <a:r>
              <a:rPr lang="en-AU" sz="2000" i="1" dirty="0">
                <a:latin typeface="Arial" charset="0"/>
              </a:rPr>
              <a:t>direct marketing</a:t>
            </a:r>
            <a:r>
              <a:rPr lang="en-AU" sz="2000" dirty="0">
                <a:latin typeface="Arial" charset="0"/>
              </a:rPr>
              <a:t> uses</a:t>
            </a:r>
          </a:p>
          <a:p>
            <a:pPr eaLnBrk="1" hangingPunct="1">
              <a:lnSpc>
                <a:spcPct val="90000"/>
              </a:lnSpc>
              <a:buFontTx/>
              <a:buAutoNum type="arabicPeriod"/>
            </a:pPr>
            <a:r>
              <a:rPr lang="en-AU" sz="2000" i="1" dirty="0">
                <a:latin typeface="Arial" charset="0"/>
              </a:rPr>
              <a:t>Cessation of processing</a:t>
            </a:r>
            <a:r>
              <a:rPr lang="en-AU" sz="2000" dirty="0">
                <a:latin typeface="Arial" charset="0"/>
              </a:rPr>
              <a:t> where purpose of use complete</a:t>
            </a:r>
          </a:p>
          <a:p>
            <a:pPr eaLnBrk="1" hangingPunct="1">
              <a:lnSpc>
                <a:spcPct val="90000"/>
              </a:lnSpc>
              <a:buFontTx/>
              <a:buAutoNum type="arabicPeriod"/>
            </a:pPr>
            <a:r>
              <a:rPr lang="en-AU" sz="2000" dirty="0">
                <a:latin typeface="Arial" charset="0"/>
              </a:rPr>
              <a:t>Mandatory </a:t>
            </a:r>
            <a:r>
              <a:rPr lang="en-AU" sz="2000" i="1" dirty="0">
                <a:latin typeface="Arial" charset="0"/>
              </a:rPr>
              <a:t>data breach notification</a:t>
            </a:r>
            <a:r>
              <a:rPr lang="en-AU" sz="2000" dirty="0">
                <a:latin typeface="Arial" charset="0"/>
              </a:rPr>
              <a:t> (A 12)</a:t>
            </a:r>
          </a:p>
          <a:p>
            <a:pPr lvl="1" eaLnBrk="1" hangingPunct="1">
              <a:lnSpc>
                <a:spcPct val="90000"/>
              </a:lnSpc>
            </a:pPr>
            <a:r>
              <a:rPr lang="en-AU" sz="1800" dirty="0">
                <a:latin typeface="Arial" charset="0"/>
                <a:ea typeface="ヒラギノ角ゴ Pro W3" charset="0"/>
              </a:rPr>
              <a:t>Notice to affected persons (not to Ministry); Rules define method</a:t>
            </a:r>
          </a:p>
          <a:p>
            <a:pPr lvl="1" eaLnBrk="1" hangingPunct="1">
              <a:lnSpc>
                <a:spcPct val="90000"/>
              </a:lnSpc>
            </a:pPr>
            <a:r>
              <a:rPr lang="en-US" sz="1800" dirty="0">
                <a:latin typeface="Arial" charset="0"/>
                <a:ea typeface="ヒラギノ角ゴ Pro W3" charset="0"/>
              </a:rPr>
              <a:t>Only where a breach of the Act is involved (weakness)</a:t>
            </a:r>
          </a:p>
          <a:p>
            <a:pPr eaLnBrk="1" hangingPunct="1">
              <a:lnSpc>
                <a:spcPct val="90000"/>
              </a:lnSpc>
            </a:pPr>
            <a:r>
              <a:rPr lang="en-US" sz="2000" dirty="0">
                <a:latin typeface="Arial" charset="0"/>
              </a:rPr>
              <a:t>Weaknesses in Principles</a:t>
            </a:r>
          </a:p>
          <a:p>
            <a:pPr lvl="1" eaLnBrk="1" hangingPunct="1">
              <a:lnSpc>
                <a:spcPct val="90000"/>
              </a:lnSpc>
            </a:pPr>
            <a:r>
              <a:rPr lang="en-US" sz="1800" dirty="0">
                <a:latin typeface="Arial" charset="0"/>
                <a:ea typeface="ヒラギノ角ゴ Pro W3" charset="0"/>
              </a:rPr>
              <a:t>Over-broad exceptions for secondary use, access</a:t>
            </a:r>
          </a:p>
          <a:p>
            <a:pPr lvl="1" eaLnBrk="1" hangingPunct="1">
              <a:lnSpc>
                <a:spcPct val="90000"/>
              </a:lnSpc>
            </a:pPr>
            <a:r>
              <a:rPr lang="en-US" sz="1800" dirty="0">
                <a:latin typeface="Arial" charset="0"/>
                <a:ea typeface="ヒラギノ角ゴ Pro W3" charset="0"/>
              </a:rPr>
              <a:t>Security principle is ill-defined, with no stated standard</a:t>
            </a:r>
          </a:p>
          <a:p>
            <a:pPr eaLnBrk="1" hangingPunct="1">
              <a:lnSpc>
                <a:spcPct val="90000"/>
              </a:lnSpc>
            </a:pPr>
            <a:r>
              <a:rPr lang="en-US" sz="2000" i="1" dirty="0">
                <a:solidFill>
                  <a:srgbClr val="008000"/>
                </a:solidFill>
                <a:latin typeface="Arial" charset="0"/>
              </a:rPr>
              <a:t>Conclusion:</a:t>
            </a:r>
            <a:r>
              <a:rPr lang="en-US" sz="2000" dirty="0">
                <a:solidFill>
                  <a:srgbClr val="008000"/>
                </a:solidFill>
                <a:latin typeface="Arial" charset="0"/>
              </a:rPr>
              <a:t> Modest strengthening, far short of Korea</a:t>
            </a:r>
            <a:endParaRPr lang="en-US" sz="2400" dirty="0">
              <a:solidFill>
                <a:srgbClr val="008000"/>
              </a:solidFill>
              <a:latin typeface="Arial" charset="0"/>
            </a:endParaRPr>
          </a:p>
        </p:txBody>
      </p:sp>
    </p:spTree>
    <p:extLst>
      <p:ext uri="{BB962C8B-B14F-4D97-AF65-F5344CB8AC3E}">
        <p14:creationId xmlns:p14="http://schemas.microsoft.com/office/powerpoint/2010/main" val="2212315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4F8A90F3-4A34-2E46-9012-1B67DCB99373}" type="slidenum">
              <a:rPr lang="en-US" sz="1400"/>
              <a:pPr/>
              <a:t>73</a:t>
            </a:fld>
            <a:endParaRPr lang="en-US" sz="1400"/>
          </a:p>
        </p:txBody>
      </p:sp>
      <p:sp>
        <p:nvSpPr>
          <p:cNvPr id="119810" name="Rectangle 2"/>
          <p:cNvSpPr>
            <a:spLocks noGrp="1" noChangeArrowheads="1"/>
          </p:cNvSpPr>
          <p:nvPr>
            <p:ph type="title"/>
          </p:nvPr>
        </p:nvSpPr>
        <p:spPr/>
        <p:txBody>
          <a:bodyPr/>
          <a:lstStyle/>
          <a:p>
            <a:r>
              <a:rPr lang="en-US">
                <a:latin typeface="Arial" charset="0"/>
              </a:rPr>
              <a:t>Taiwan - Enforcement (1)</a:t>
            </a:r>
          </a:p>
        </p:txBody>
      </p:sp>
      <p:sp>
        <p:nvSpPr>
          <p:cNvPr id="182275" name="Rectangle 3"/>
          <p:cNvSpPr>
            <a:spLocks noGrp="1" noChangeArrowheads="1"/>
          </p:cNvSpPr>
          <p:nvPr>
            <p:ph type="body" idx="1"/>
          </p:nvPr>
        </p:nvSpPr>
        <p:spPr/>
        <p:txBody>
          <a:bodyPr>
            <a:normAutofit fontScale="92500" lnSpcReduction="10000"/>
          </a:bodyPr>
          <a:lstStyle/>
          <a:p>
            <a:pPr>
              <a:lnSpc>
                <a:spcPct val="90000"/>
              </a:lnSpc>
              <a:defRPr/>
            </a:pPr>
            <a:r>
              <a:rPr lang="en-US" sz="2400" dirty="0">
                <a:latin typeface="+mj-lt"/>
              </a:rPr>
              <a:t>No separate DPA, and ‘coordination’ role uncertain (ADPL p183-)</a:t>
            </a:r>
          </a:p>
          <a:p>
            <a:pPr>
              <a:lnSpc>
                <a:spcPct val="90000"/>
              </a:lnSpc>
              <a:defRPr/>
            </a:pPr>
            <a:r>
              <a:rPr lang="en-US" sz="2400" dirty="0"/>
              <a:t>Compliance orders &amp; administrative penalties </a:t>
            </a:r>
          </a:p>
          <a:p>
            <a:pPr lvl="1">
              <a:lnSpc>
                <a:spcPct val="90000"/>
              </a:lnSpc>
              <a:defRPr/>
            </a:pPr>
            <a:r>
              <a:rPr lang="en-US" sz="1800" dirty="0">
                <a:ea typeface="ヒラギノ角ゴ Pro W3" charset="0"/>
              </a:rPr>
              <a:t>Enforced by (</a:t>
            </a:r>
            <a:r>
              <a:rPr lang="en-US" sz="1800" dirty="0" err="1">
                <a:ea typeface="ヒラギノ角ゴ Pro W3" charset="0"/>
              </a:rPr>
              <a:t>i</a:t>
            </a:r>
            <a:r>
              <a:rPr lang="en-US" sz="1800" dirty="0">
                <a:ea typeface="ヒラギノ角ゴ Pro W3" charset="0"/>
              </a:rPr>
              <a:t>) Ministries responsible for each sector, (ii) local government; or (iii) </a:t>
            </a:r>
            <a:r>
              <a:rPr lang="en-US" sz="1800" dirty="0" err="1">
                <a:ea typeface="ヒラギノ角ゴ Pro W3" charset="0"/>
              </a:rPr>
              <a:t>specialised</a:t>
            </a:r>
            <a:r>
              <a:rPr lang="en-US" sz="1800" dirty="0">
                <a:ea typeface="ヒラギノ角ゴ Pro W3" charset="0"/>
              </a:rPr>
              <a:t> agencies (</a:t>
            </a:r>
            <a:r>
              <a:rPr lang="en-US" sz="1800" dirty="0" err="1">
                <a:ea typeface="ヒラギノ角ゴ Pro W3" charset="0"/>
              </a:rPr>
              <a:t>eg</a:t>
            </a:r>
            <a:r>
              <a:rPr lang="en-US" sz="1800" dirty="0">
                <a:ea typeface="ヒラギノ角ゴ Pro W3" charset="0"/>
              </a:rPr>
              <a:t> FSCC)</a:t>
            </a:r>
          </a:p>
          <a:p>
            <a:pPr lvl="1">
              <a:lnSpc>
                <a:spcPct val="90000"/>
              </a:lnSpc>
              <a:defRPr/>
            </a:pPr>
            <a:r>
              <a:rPr lang="en-US" sz="2000" dirty="0">
                <a:ea typeface="ヒラギノ角ゴ Pro W3" charset="0"/>
              </a:rPr>
              <a:t>Can issue compliance orders;  Administrative fines up to US$15K – none in first year of PIPA (zero under old Act 1995-)</a:t>
            </a:r>
          </a:p>
          <a:p>
            <a:pPr>
              <a:lnSpc>
                <a:spcPct val="90000"/>
              </a:lnSpc>
              <a:defRPr/>
            </a:pPr>
            <a:r>
              <a:rPr lang="en-US" sz="2400" dirty="0"/>
              <a:t>Offences</a:t>
            </a:r>
          </a:p>
          <a:p>
            <a:pPr lvl="1">
              <a:lnSpc>
                <a:spcPct val="90000"/>
              </a:lnSpc>
              <a:defRPr/>
            </a:pPr>
            <a:r>
              <a:rPr lang="en-US" sz="2000" dirty="0">
                <a:ea typeface="ヒラギノ角ゴ Pro W3" charset="0"/>
              </a:rPr>
              <a:t>Breaches causing damage or with intent to profit can result in up to 5 years jail, or US$33K fines.</a:t>
            </a:r>
          </a:p>
          <a:p>
            <a:pPr lvl="1">
              <a:lnSpc>
                <a:spcPct val="90000"/>
              </a:lnSpc>
              <a:defRPr/>
            </a:pPr>
            <a:r>
              <a:rPr lang="en-US" sz="2000" dirty="0">
                <a:ea typeface="ヒラギノ角ゴ Pro W3" charset="0"/>
              </a:rPr>
              <a:t>PIPA prosecutions in 2013 numerous but not commercial</a:t>
            </a:r>
          </a:p>
          <a:p>
            <a:pPr lvl="1">
              <a:lnSpc>
                <a:spcPct val="90000"/>
              </a:lnSpc>
              <a:defRPr/>
            </a:pPr>
            <a:r>
              <a:rPr lang="en-US" sz="2000" dirty="0">
                <a:ea typeface="ヒラギノ角ゴ Pro W3" charset="0"/>
              </a:rPr>
              <a:t>Previous Act (1995-2012): 100 prosecutions, 60% convictions, usually as a lesser offence</a:t>
            </a:r>
          </a:p>
          <a:p>
            <a:pPr>
              <a:lnSpc>
                <a:spcPct val="90000"/>
              </a:lnSpc>
              <a:defRPr/>
            </a:pPr>
            <a:r>
              <a:rPr lang="en-US" sz="2000" dirty="0"/>
              <a:t>Enforcement by Financial Supervisory Commission (FSC)</a:t>
            </a:r>
          </a:p>
          <a:p>
            <a:pPr lvl="1">
              <a:lnSpc>
                <a:spcPct val="90000"/>
              </a:lnSpc>
              <a:defRPr/>
            </a:pPr>
            <a:r>
              <a:rPr lang="en-US" sz="1800" dirty="0">
                <a:ea typeface="ヒラギノ角ゴ Pro W3" charset="0"/>
              </a:rPr>
              <a:t>Under its Act, Privacy enforcement actions against banks, insurers and insurance brokers, based on its own regulations, with fines up to US$100,000 (more than when it proceeds under PIPA)</a:t>
            </a:r>
            <a:endParaRPr lang="en-US" sz="2000" dirty="0">
              <a:ea typeface="ヒラギノ角ゴ Pro W3" charset="0"/>
            </a:endParaRPr>
          </a:p>
        </p:txBody>
      </p:sp>
    </p:spTree>
    <p:extLst>
      <p:ext uri="{BB962C8B-B14F-4D97-AF65-F5344CB8AC3E}">
        <p14:creationId xmlns:p14="http://schemas.microsoft.com/office/powerpoint/2010/main" val="2809452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FDEB866-8EE8-6345-8B23-61ABDB0CAE10}" type="slidenum">
              <a:rPr lang="en-US" sz="1400"/>
              <a:pPr/>
              <a:t>74</a:t>
            </a:fld>
            <a:endParaRPr lang="en-US" sz="1400"/>
          </a:p>
        </p:txBody>
      </p:sp>
      <p:sp>
        <p:nvSpPr>
          <p:cNvPr id="120834" name="Rectangle 2"/>
          <p:cNvSpPr>
            <a:spLocks noGrp="1" noChangeArrowheads="1"/>
          </p:cNvSpPr>
          <p:nvPr>
            <p:ph type="title"/>
          </p:nvPr>
        </p:nvSpPr>
        <p:spPr/>
        <p:txBody>
          <a:bodyPr/>
          <a:lstStyle/>
          <a:p>
            <a:r>
              <a:rPr lang="en-US">
                <a:latin typeface="Arial" charset="0"/>
              </a:rPr>
              <a:t>Taiwan - Enforcement (2)</a:t>
            </a:r>
          </a:p>
        </p:txBody>
      </p:sp>
      <p:sp>
        <p:nvSpPr>
          <p:cNvPr id="120835" name="Rectangle 3"/>
          <p:cNvSpPr>
            <a:spLocks noGrp="1" noChangeArrowheads="1"/>
          </p:cNvSpPr>
          <p:nvPr>
            <p:ph type="body" idx="1"/>
          </p:nvPr>
        </p:nvSpPr>
        <p:spPr/>
        <p:txBody>
          <a:bodyPr>
            <a:normAutofit fontScale="92500" lnSpcReduction="20000"/>
          </a:bodyPr>
          <a:lstStyle/>
          <a:p>
            <a:pPr>
              <a:lnSpc>
                <a:spcPct val="90000"/>
              </a:lnSpc>
            </a:pPr>
            <a:r>
              <a:rPr lang="en-US" sz="2400" dirty="0">
                <a:latin typeface="Arial" charset="0"/>
              </a:rPr>
              <a:t>Individual rights to damages for breaches</a:t>
            </a:r>
          </a:p>
          <a:p>
            <a:pPr lvl="1">
              <a:lnSpc>
                <a:spcPct val="90000"/>
              </a:lnSpc>
            </a:pPr>
            <a:r>
              <a:rPr lang="en-US" sz="2000" dirty="0">
                <a:latin typeface="Arial" charset="0"/>
                <a:ea typeface="ヒラギノ角ゴ Pro W3" charset="0"/>
              </a:rPr>
              <a:t>Strict liability on public agencies (A 28); procedure is under State Compensation Act</a:t>
            </a:r>
          </a:p>
          <a:p>
            <a:pPr lvl="1">
              <a:lnSpc>
                <a:spcPct val="90000"/>
              </a:lnSpc>
            </a:pPr>
            <a:r>
              <a:rPr lang="en-US" sz="2000" dirty="0">
                <a:latin typeface="Arial" charset="0"/>
                <a:ea typeface="ヒラギノ角ゴ Pro W3" charset="0"/>
              </a:rPr>
              <a:t>Private sector has onus to show no </a:t>
            </a:r>
            <a:r>
              <a:rPr lang="en-US" sz="2000" dirty="0" err="1">
                <a:latin typeface="Arial" charset="0"/>
                <a:ea typeface="ヒラギノ角ゴ Pro W3" charset="0"/>
              </a:rPr>
              <a:t>wilful</a:t>
            </a:r>
            <a:r>
              <a:rPr lang="en-US" sz="2000" dirty="0">
                <a:latin typeface="Arial" charset="0"/>
                <a:ea typeface="ヒラギノ角ゴ Pro W3" charset="0"/>
              </a:rPr>
              <a:t> or negligent acts (A 29); procedure is under Civil Code</a:t>
            </a:r>
          </a:p>
          <a:p>
            <a:pPr lvl="1">
              <a:lnSpc>
                <a:spcPct val="90000"/>
              </a:lnSpc>
            </a:pPr>
            <a:r>
              <a:rPr lang="en-US" sz="2000" dirty="0">
                <a:latin typeface="Arial" charset="0"/>
                <a:ea typeface="ヒラギノ角ゴ Pro W3" charset="0"/>
              </a:rPr>
              <a:t>PIPA 2013: handful of disputes between individuals</a:t>
            </a:r>
          </a:p>
          <a:p>
            <a:pPr lvl="1">
              <a:lnSpc>
                <a:spcPct val="90000"/>
              </a:lnSpc>
            </a:pPr>
            <a:r>
              <a:rPr lang="en-US" sz="2000" dirty="0">
                <a:latin typeface="Arial" charset="0"/>
                <a:ea typeface="ヒラギノ角ゴ Pro W3" charset="0"/>
              </a:rPr>
              <a:t>Previous Act (1995-2012): 3/40 actions for damages successful</a:t>
            </a:r>
            <a:r>
              <a:rPr lang="en-US" sz="2400" dirty="0">
                <a:latin typeface="Arial" charset="0"/>
                <a:ea typeface="ヒラギノ角ゴ Pro W3" charset="0"/>
              </a:rPr>
              <a:t>; </a:t>
            </a:r>
            <a:r>
              <a:rPr lang="en-US" sz="2000" dirty="0">
                <a:latin typeface="Arial" charset="0"/>
                <a:ea typeface="ヒラギノ角ゴ Pro W3" charset="0"/>
              </a:rPr>
              <a:t>Largest award US$2,500 (insurance Co. disclosure)</a:t>
            </a:r>
            <a:endParaRPr lang="en-US" dirty="0">
              <a:latin typeface="Arial" charset="0"/>
              <a:ea typeface="ヒラギノ角ゴ Pro W3" charset="0"/>
            </a:endParaRPr>
          </a:p>
          <a:p>
            <a:pPr>
              <a:lnSpc>
                <a:spcPct val="90000"/>
              </a:lnSpc>
            </a:pPr>
            <a:r>
              <a:rPr lang="en-US" sz="2400" dirty="0">
                <a:latin typeface="Arial" charset="0"/>
              </a:rPr>
              <a:t>Class actions are by defined representative NGOs</a:t>
            </a:r>
          </a:p>
          <a:p>
            <a:pPr lvl="1">
              <a:lnSpc>
                <a:spcPct val="90000"/>
              </a:lnSpc>
            </a:pPr>
            <a:r>
              <a:rPr lang="en-US" sz="2000" dirty="0">
                <a:latin typeface="Arial" charset="0"/>
                <a:ea typeface="ヒラギノ角ゴ Pro W3" charset="0"/>
              </a:rPr>
              <a:t>NGOs have to be qualified; Allowed once they have 20 claimants</a:t>
            </a:r>
          </a:p>
          <a:p>
            <a:pPr lvl="1">
              <a:lnSpc>
                <a:spcPct val="90000"/>
              </a:lnSpc>
            </a:pPr>
            <a:r>
              <a:rPr lang="en-US" sz="2000" dirty="0">
                <a:latin typeface="Arial" charset="0"/>
                <a:ea typeface="ヒラギノ角ゴ Pro W3" charset="0"/>
              </a:rPr>
              <a:t>Mass claims are capped at US6.7M damages(ADPL p186)</a:t>
            </a:r>
          </a:p>
          <a:p>
            <a:pPr lvl="1">
              <a:lnSpc>
                <a:spcPct val="90000"/>
              </a:lnSpc>
            </a:pPr>
            <a:r>
              <a:rPr lang="en-US" sz="2000" dirty="0">
                <a:latin typeface="Arial" charset="0"/>
                <a:ea typeface="ヒラギノ角ゴ Pro W3" charset="0"/>
              </a:rPr>
              <a:t>2019: Consumers' Foundation started first class action against a travel agency for data breach; now on appeal, to prove security breach </a:t>
            </a:r>
          </a:p>
          <a:p>
            <a:pPr>
              <a:lnSpc>
                <a:spcPct val="90000"/>
              </a:lnSpc>
            </a:pPr>
            <a:r>
              <a:rPr lang="en-US" sz="2400" dirty="0">
                <a:latin typeface="Arial" charset="0"/>
              </a:rPr>
              <a:t>No transparency requirements </a:t>
            </a:r>
          </a:p>
          <a:p>
            <a:pPr lvl="1">
              <a:lnSpc>
                <a:spcPct val="90000"/>
              </a:lnSpc>
            </a:pPr>
            <a:r>
              <a:rPr lang="en-US" sz="2000" dirty="0">
                <a:latin typeface="Arial" charset="0"/>
                <a:ea typeface="ヒラギノ角ゴ Pro W3" charset="0"/>
              </a:rPr>
              <a:t>No annual reports, reporting of complaints, fines </a:t>
            </a:r>
            <a:r>
              <a:rPr lang="en-US" sz="2000" dirty="0" err="1">
                <a:latin typeface="Arial" charset="0"/>
                <a:ea typeface="ヒラギノ角ゴ Pro W3" charset="0"/>
              </a:rPr>
              <a:t>etc</a:t>
            </a:r>
            <a:endParaRPr lang="en-US" sz="2000" dirty="0">
              <a:latin typeface="Arial" charset="0"/>
              <a:ea typeface="ヒラギノ角ゴ Pro W3" charset="0"/>
            </a:endParaRPr>
          </a:p>
        </p:txBody>
      </p:sp>
    </p:spTree>
    <p:extLst>
      <p:ext uri="{BB962C8B-B14F-4D97-AF65-F5344CB8AC3E}">
        <p14:creationId xmlns:p14="http://schemas.microsoft.com/office/powerpoint/2010/main" val="2828404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Arial" charset="0"/>
              </a:rPr>
              <a:t>Taiwan – Data exports</a:t>
            </a:r>
          </a:p>
        </p:txBody>
      </p:sp>
      <p:sp>
        <p:nvSpPr>
          <p:cNvPr id="3" name="Content Placeholder 2"/>
          <p:cNvSpPr>
            <a:spLocks noGrp="1"/>
          </p:cNvSpPr>
          <p:nvPr>
            <p:ph idx="1"/>
          </p:nvPr>
        </p:nvSpPr>
        <p:spPr/>
        <p:txBody>
          <a:bodyPr>
            <a:normAutofit fontScale="92500" lnSpcReduction="10000"/>
          </a:bodyPr>
          <a:lstStyle/>
          <a:p>
            <a:pPr marL="0" indent="0">
              <a:lnSpc>
                <a:spcPct val="80000"/>
              </a:lnSpc>
              <a:buFontTx/>
              <a:buNone/>
              <a:defRPr/>
            </a:pPr>
            <a:r>
              <a:rPr lang="en-US" sz="2100" b="1" i="1" dirty="0">
                <a:latin typeface="Arial" charset="0"/>
              </a:rPr>
              <a:t>Taiwan has the weakest possible data export restrictions</a:t>
            </a:r>
          </a:p>
          <a:p>
            <a:pPr marL="514350" indent="-514350">
              <a:lnSpc>
                <a:spcPct val="80000"/>
              </a:lnSpc>
              <a:buFontTx/>
              <a:buAutoNum type="arabicPeriod"/>
              <a:defRPr/>
            </a:pPr>
            <a:r>
              <a:rPr lang="en-US" sz="2100" dirty="0">
                <a:latin typeface="Arial" charset="0"/>
              </a:rPr>
              <a:t>No specific extra-territoriality provisions with one exception</a:t>
            </a:r>
          </a:p>
          <a:p>
            <a:pPr lvl="1">
              <a:lnSpc>
                <a:spcPct val="80000"/>
              </a:lnSpc>
              <a:defRPr/>
            </a:pPr>
            <a:r>
              <a:rPr lang="en-US" sz="2100" dirty="0">
                <a:latin typeface="Arial" charset="0"/>
                <a:ea typeface="ヒラギノ角ゴ Pro W3" charset="0"/>
              </a:rPr>
              <a:t>PIPA applies to ‘collection, processing or use’ outside Taiwan of data of Taiwanese nationals (A 51)</a:t>
            </a:r>
          </a:p>
          <a:p>
            <a:pPr lvl="1">
              <a:lnSpc>
                <a:spcPct val="80000"/>
              </a:lnSpc>
              <a:defRPr/>
            </a:pPr>
            <a:r>
              <a:rPr lang="en-US" sz="2100" dirty="0">
                <a:latin typeface="Arial" charset="0"/>
                <a:ea typeface="ヒラギノ角ゴ Pro W3" charset="0"/>
              </a:rPr>
              <a:t>Does this only apply to companies otherwise subject to the Act?</a:t>
            </a:r>
          </a:p>
          <a:p>
            <a:pPr marL="514350" indent="-514350">
              <a:lnSpc>
                <a:spcPct val="80000"/>
              </a:lnSpc>
              <a:buFontTx/>
              <a:buAutoNum type="arabicPeriod"/>
              <a:defRPr/>
            </a:pPr>
            <a:r>
              <a:rPr lang="en-AU" sz="2100" dirty="0">
                <a:latin typeface="Arial" charset="0"/>
              </a:rPr>
              <a:t>Data exports: Default position is ‘no limitations’</a:t>
            </a:r>
            <a:endParaRPr lang="en-AU" altLang="ja-JP" sz="2100" dirty="0">
              <a:latin typeface="Arial" charset="0"/>
            </a:endParaRPr>
          </a:p>
          <a:p>
            <a:pPr lvl="1">
              <a:lnSpc>
                <a:spcPct val="80000"/>
              </a:lnSpc>
              <a:defRPr/>
            </a:pPr>
            <a:r>
              <a:rPr lang="en-AU" sz="2100" i="1" dirty="0">
                <a:latin typeface="Arial" charset="0"/>
                <a:ea typeface="ヒラギノ角ゴ Pro W3" charset="0"/>
              </a:rPr>
              <a:t>Restrictions at option of relevant Ministry (A 21) – not used</a:t>
            </a:r>
          </a:p>
          <a:p>
            <a:pPr lvl="1">
              <a:lnSpc>
                <a:spcPct val="80000"/>
              </a:lnSpc>
              <a:defRPr/>
            </a:pPr>
            <a:r>
              <a:rPr lang="en-AU" sz="2100" dirty="0">
                <a:latin typeface="Arial" charset="0"/>
                <a:ea typeface="ヒラギノ角ゴ Pro W3" charset="0"/>
              </a:rPr>
              <a:t>One ground: receiving country lacks adequate protections</a:t>
            </a:r>
          </a:p>
          <a:p>
            <a:pPr lvl="1">
              <a:lnSpc>
                <a:spcPct val="80000"/>
              </a:lnSpc>
              <a:defRPr/>
            </a:pPr>
            <a:r>
              <a:rPr lang="en-AU" sz="2100" dirty="0">
                <a:latin typeface="Arial" charset="0"/>
                <a:ea typeface="ヒラギノ角ゴ Pro W3" charset="0"/>
              </a:rPr>
              <a:t>Until prohibited, no restriction on cloud processing</a:t>
            </a:r>
          </a:p>
          <a:p>
            <a:pPr marL="514350" indent="-514350">
              <a:lnSpc>
                <a:spcPct val="80000"/>
              </a:lnSpc>
              <a:buFontTx/>
              <a:buAutoNum type="arabicPeriod"/>
              <a:defRPr/>
            </a:pPr>
            <a:r>
              <a:rPr lang="en-AU" sz="2100" dirty="0">
                <a:latin typeface="Arial" charset="0"/>
              </a:rPr>
              <a:t>Special controller/processor provisions</a:t>
            </a:r>
          </a:p>
          <a:p>
            <a:pPr lvl="1">
              <a:lnSpc>
                <a:spcPct val="80000"/>
              </a:lnSpc>
              <a:defRPr/>
            </a:pPr>
            <a:r>
              <a:rPr lang="en-AU" sz="2100" dirty="0">
                <a:latin typeface="Arial" charset="0"/>
                <a:ea typeface="ヒラギノ角ゴ Pro W3" charset="0"/>
              </a:rPr>
              <a:t>Anyone retained to process personal data is ‘</a:t>
            </a:r>
            <a:r>
              <a:rPr lang="en-AU" altLang="ja-JP" sz="2100" dirty="0">
                <a:latin typeface="Arial" charset="0"/>
                <a:ea typeface="ヒラギノ角ゴ Pro W3" charset="0"/>
              </a:rPr>
              <a:t>one and the same as the retaining agency</a:t>
            </a:r>
            <a:r>
              <a:rPr lang="en-AU" sz="2100" dirty="0">
                <a:latin typeface="Arial" charset="0"/>
                <a:ea typeface="ヒラギノ角ゴ Pro W3" charset="0"/>
              </a:rPr>
              <a:t>’</a:t>
            </a:r>
            <a:r>
              <a:rPr lang="en-AU" altLang="ja-JP" sz="2100" dirty="0">
                <a:latin typeface="Arial" charset="0"/>
                <a:ea typeface="ヒラギノ角ゴ Pro W3" charset="0"/>
              </a:rPr>
              <a:t> (A 4) </a:t>
            </a:r>
          </a:p>
          <a:p>
            <a:pPr lvl="1">
              <a:lnSpc>
                <a:spcPct val="80000"/>
              </a:lnSpc>
              <a:defRPr/>
            </a:pPr>
            <a:r>
              <a:rPr lang="en-AU" sz="2100" dirty="0">
                <a:latin typeface="Arial" charset="0"/>
                <a:ea typeface="ヒラギノ角ゴ Pro W3" charset="0"/>
              </a:rPr>
              <a:t>Controller must exercise careful monitoring over processor (Enforcement Rules, A 8) – failure to do so will be a breach</a:t>
            </a:r>
          </a:p>
          <a:p>
            <a:pPr>
              <a:lnSpc>
                <a:spcPct val="80000"/>
              </a:lnSpc>
              <a:defRPr/>
            </a:pPr>
            <a:r>
              <a:rPr lang="en-AU" sz="2200" dirty="0">
                <a:latin typeface="Arial" charset="0"/>
                <a:ea typeface="ヒラギノ角ゴ Pro W3" charset="0"/>
              </a:rPr>
              <a:t>BUT Jan 2022: Executive Yuan required ministries etc to amend their Data Protection Regulation (for ‘their’ industries) to include requirements for cross-border transfer of personal data.</a:t>
            </a:r>
          </a:p>
          <a:p>
            <a:pPr lvl="1">
              <a:lnSpc>
                <a:spcPct val="80000"/>
              </a:lnSpc>
              <a:defRPr/>
            </a:pPr>
            <a:r>
              <a:rPr lang="en-AU" sz="1800" dirty="0">
                <a:latin typeface="Arial" charset="0"/>
                <a:ea typeface="ヒラギノ角ゴ Pro W3" charset="0"/>
              </a:rPr>
              <a:t>Mainly requiring data subjects to be given notice of such transfers</a:t>
            </a:r>
          </a:p>
          <a:p>
            <a:pPr marL="514350" indent="-514350">
              <a:lnSpc>
                <a:spcPct val="80000"/>
              </a:lnSpc>
              <a:defRPr/>
            </a:pPr>
            <a:endParaRPr lang="en-US" sz="2000" dirty="0">
              <a:latin typeface="Arial" charset="0"/>
            </a:endParaRPr>
          </a:p>
        </p:txBody>
      </p:sp>
    </p:spTree>
    <p:extLst>
      <p:ext uri="{BB962C8B-B14F-4D97-AF65-F5344CB8AC3E}">
        <p14:creationId xmlns:p14="http://schemas.microsoft.com/office/powerpoint/2010/main" val="1616947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a:latin typeface="Arial" charset="0"/>
              </a:rPr>
              <a:t>Taiwan – Data exports (2)</a:t>
            </a:r>
          </a:p>
        </p:txBody>
      </p:sp>
      <p:sp>
        <p:nvSpPr>
          <p:cNvPr id="122882" name="Content Placeholder 2"/>
          <p:cNvSpPr>
            <a:spLocks noGrp="1"/>
          </p:cNvSpPr>
          <p:nvPr>
            <p:ph idx="1"/>
          </p:nvPr>
        </p:nvSpPr>
        <p:spPr/>
        <p:txBody>
          <a:bodyPr/>
          <a:lstStyle/>
          <a:p>
            <a:pPr marL="514350" indent="-514350">
              <a:buFontTx/>
              <a:buAutoNum type="arabicPeriod" startAt="4"/>
            </a:pPr>
            <a:r>
              <a:rPr lang="en-US" sz="2000">
                <a:latin typeface="Arial" charset="0"/>
              </a:rPr>
              <a:t>Data subject can enforce controller/processor contracts against processor if expressed for benefit</a:t>
            </a:r>
          </a:p>
          <a:p>
            <a:pPr lvl="1"/>
            <a:r>
              <a:rPr lang="en-US" sz="1800" i="1">
                <a:latin typeface="Arial" charset="0"/>
                <a:ea typeface="ヒラギノ角ゴ Pro W3" charset="0"/>
              </a:rPr>
              <a:t>Assumed so</a:t>
            </a:r>
            <a:r>
              <a:rPr lang="en-US" sz="1800">
                <a:latin typeface="Arial" charset="0"/>
                <a:ea typeface="ヒラギノ角ゴ Pro W3" charset="0"/>
              </a:rPr>
              <a:t>, as a civil law jurisdiction (no privity bar)</a:t>
            </a:r>
          </a:p>
          <a:p>
            <a:pPr marL="514350" indent="-514350">
              <a:buFontTx/>
              <a:buAutoNum type="arabicPeriod" startAt="4"/>
            </a:pPr>
            <a:r>
              <a:rPr lang="en-US" sz="2000">
                <a:latin typeface="Arial" charset="0"/>
              </a:rPr>
              <a:t>Controller is vicariously liable for processor’s acts (A 4)</a:t>
            </a:r>
          </a:p>
          <a:p>
            <a:pPr lvl="1"/>
            <a:r>
              <a:rPr lang="en-US" sz="1800">
                <a:latin typeface="Arial" charset="0"/>
                <a:ea typeface="ヒラギノ角ゴ Pro W3" charset="0"/>
              </a:rPr>
              <a:t>Controller is responsible for all exercise of rights by data subject (Enforcement Rules, A 8)</a:t>
            </a:r>
          </a:p>
          <a:p>
            <a:pPr marL="514350" indent="-514350">
              <a:buFontTx/>
              <a:buAutoNum type="arabicPeriod" startAt="4"/>
            </a:pPr>
            <a:r>
              <a:rPr lang="en-US" sz="2000">
                <a:latin typeface="Arial" charset="0"/>
              </a:rPr>
              <a:t>No outsourcing exemption</a:t>
            </a:r>
          </a:p>
          <a:p>
            <a:pPr lvl="1"/>
            <a:r>
              <a:rPr lang="en-US" sz="2000">
                <a:latin typeface="Arial" charset="0"/>
                <a:ea typeface="ヒラギノ角ゴ Pro W3" charset="0"/>
              </a:rPr>
              <a:t>Data imported into Taiwan is subject to its Act</a:t>
            </a:r>
          </a:p>
        </p:txBody>
      </p:sp>
    </p:spTree>
    <p:extLst>
      <p:ext uri="{BB962C8B-B14F-4D97-AF65-F5344CB8AC3E}">
        <p14:creationId xmlns:p14="http://schemas.microsoft.com/office/powerpoint/2010/main" val="2930924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3" descr="Maca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695" y="1130990"/>
            <a:ext cx="7254467" cy="4501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418703" y="6174787"/>
            <a:ext cx="4382949" cy="369332"/>
          </a:xfrm>
          <a:prstGeom prst="rect">
            <a:avLst/>
          </a:prstGeom>
          <a:noFill/>
        </p:spPr>
        <p:txBody>
          <a:bodyPr wrap="square">
            <a:spAutoFit/>
          </a:bodyPr>
          <a:lstStyle/>
          <a:p>
            <a:pPr>
              <a:defRPr/>
            </a:pPr>
            <a:r>
              <a:rPr lang="en-US" dirty="0">
                <a:solidFill>
                  <a:srgbClr val="008000"/>
                </a:solidFill>
                <a:latin typeface="+mj-lt"/>
              </a:rPr>
              <a:t>[ADPL </a:t>
            </a:r>
            <a:r>
              <a:rPr lang="en-US" dirty="0" err="1">
                <a:solidFill>
                  <a:srgbClr val="008000"/>
                </a:solidFill>
                <a:latin typeface="+mj-lt"/>
              </a:rPr>
              <a:t>Ch</a:t>
            </a:r>
            <a:r>
              <a:rPr lang="en-US" dirty="0">
                <a:solidFill>
                  <a:srgbClr val="008000"/>
                </a:solidFill>
                <a:latin typeface="+mj-lt"/>
              </a:rPr>
              <a:t> 9 ‘Macau SAR – The Euro model’]</a:t>
            </a:r>
          </a:p>
        </p:txBody>
      </p:sp>
      <p:sp>
        <p:nvSpPr>
          <p:cNvPr id="3" name="Title 2"/>
          <p:cNvSpPr>
            <a:spLocks noGrp="1"/>
          </p:cNvSpPr>
          <p:nvPr>
            <p:ph type="title"/>
          </p:nvPr>
        </p:nvSpPr>
        <p:spPr>
          <a:xfrm>
            <a:off x="457200" y="274638"/>
            <a:ext cx="7299325" cy="630927"/>
          </a:xfrm>
        </p:spPr>
        <p:txBody>
          <a:bodyPr>
            <a:noAutofit/>
          </a:bodyPr>
          <a:lstStyle/>
          <a:p>
            <a:pPr algn="l"/>
            <a:r>
              <a:rPr lang="en-US" sz="3200" dirty="0">
                <a:latin typeface="Arial Black"/>
                <a:cs typeface="Arial Black"/>
              </a:rPr>
              <a:t>Macau</a:t>
            </a:r>
          </a:p>
        </p:txBody>
      </p:sp>
    </p:spTree>
    <p:extLst>
      <p:ext uri="{BB962C8B-B14F-4D97-AF65-F5344CB8AC3E}">
        <p14:creationId xmlns:p14="http://schemas.microsoft.com/office/powerpoint/2010/main" val="3310048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095376F6-0108-CA45-A5C1-FA7847072B5B}" type="slidenum">
              <a:rPr lang="en-US" sz="1400"/>
              <a:pPr/>
              <a:t>78</a:t>
            </a:fld>
            <a:endParaRPr lang="en-US" sz="1400"/>
          </a:p>
        </p:txBody>
      </p:sp>
      <p:sp>
        <p:nvSpPr>
          <p:cNvPr id="124930"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endParaRPr lang="en-US" sz="1400" b="1">
              <a:solidFill>
                <a:schemeClr val="accent2"/>
              </a:solidFill>
              <a:latin typeface="Arial" charset="0"/>
            </a:endParaRPr>
          </a:p>
          <a:p>
            <a:endParaRPr lang="en-US" sz="1400"/>
          </a:p>
        </p:txBody>
      </p:sp>
      <p:sp>
        <p:nvSpPr>
          <p:cNvPr id="124931" name="Rectangle 5"/>
          <p:cNvSpPr>
            <a:spLocks noGrp="1" noChangeArrowheads="1"/>
          </p:cNvSpPr>
          <p:nvPr>
            <p:ph type="title"/>
          </p:nvPr>
        </p:nvSpPr>
        <p:spPr/>
        <p:txBody>
          <a:bodyPr/>
          <a:lstStyle/>
          <a:p>
            <a:r>
              <a:rPr lang="en-US" b="1">
                <a:latin typeface="Arial" charset="0"/>
              </a:rPr>
              <a:t>Macau SAR</a:t>
            </a:r>
            <a:endParaRPr lang="en-US">
              <a:latin typeface="Arial" charset="0"/>
            </a:endParaRPr>
          </a:p>
        </p:txBody>
      </p:sp>
      <p:sp>
        <p:nvSpPr>
          <p:cNvPr id="64518" name="Rectangle 6"/>
          <p:cNvSpPr>
            <a:spLocks noGrp="1" noChangeArrowheads="1"/>
          </p:cNvSpPr>
          <p:nvPr>
            <p:ph type="body" idx="1"/>
          </p:nvPr>
        </p:nvSpPr>
        <p:spPr/>
        <p:txBody>
          <a:bodyPr/>
          <a:lstStyle/>
          <a:p>
            <a:pPr>
              <a:lnSpc>
                <a:spcPct val="90000"/>
              </a:lnSpc>
              <a:defRPr/>
            </a:pPr>
            <a:r>
              <a:rPr lang="en-AU" sz="2000" i="1" dirty="0">
                <a:latin typeface="+mj-lt"/>
              </a:rPr>
              <a:t>Context: </a:t>
            </a:r>
            <a:r>
              <a:rPr lang="en-AU" sz="2000" dirty="0">
                <a:latin typeface="+mj-lt"/>
              </a:rPr>
              <a:t>Macau SAR reunited with PRC in 1999 after 450 years rule by Portugal with Chinese consent.</a:t>
            </a:r>
          </a:p>
          <a:p>
            <a:pPr>
              <a:lnSpc>
                <a:spcPct val="90000"/>
              </a:lnSpc>
              <a:defRPr/>
            </a:pPr>
            <a:r>
              <a:rPr lang="en-AU" sz="2000" dirty="0">
                <a:latin typeface="+mj-lt"/>
              </a:rPr>
              <a:t>APPA member; not APEC or ASEAN or OECD member</a:t>
            </a:r>
          </a:p>
          <a:p>
            <a:pPr>
              <a:lnSpc>
                <a:spcPct val="90000"/>
              </a:lnSpc>
              <a:defRPr/>
            </a:pPr>
            <a:r>
              <a:rPr lang="en-AU" sz="2000" dirty="0">
                <a:latin typeface="+mj-lt"/>
              </a:rPr>
              <a:t>Personal Data Protection Act (2006) (PDPA)</a:t>
            </a:r>
          </a:p>
          <a:p>
            <a:pPr lvl="1">
              <a:lnSpc>
                <a:spcPct val="90000"/>
              </a:lnSpc>
              <a:defRPr/>
            </a:pPr>
            <a:r>
              <a:rPr lang="en-AU" sz="1800" dirty="0">
                <a:latin typeface="+mj-lt"/>
                <a:ea typeface="ヒラギノ角ゴ Pro W3" charset="0"/>
              </a:rPr>
              <a:t>Principles based closely on Portugal’s data protection law (and therefore on EU Directive); Includes all ‘basic principles’</a:t>
            </a:r>
          </a:p>
          <a:p>
            <a:pPr lvl="1">
              <a:lnSpc>
                <a:spcPct val="90000"/>
              </a:lnSpc>
              <a:defRPr/>
            </a:pPr>
            <a:r>
              <a:rPr lang="en-AU" sz="1800" dirty="0">
                <a:latin typeface="+mj-lt"/>
                <a:ea typeface="ヒラギノ角ゴ Pro W3" charset="0"/>
              </a:rPr>
              <a:t>Also includes de-identification, automated processing restriction, right to object to processing and restrictions on data matching</a:t>
            </a:r>
          </a:p>
          <a:p>
            <a:pPr lvl="1">
              <a:lnSpc>
                <a:spcPct val="90000"/>
              </a:lnSpc>
              <a:defRPr/>
            </a:pPr>
            <a:r>
              <a:rPr lang="en-AU" sz="1800" dirty="0">
                <a:latin typeface="+mj-lt"/>
                <a:ea typeface="ヒラギノ角ゴ Pro W3" charset="0"/>
              </a:rPr>
              <a:t>Additional detailed security protections, and restrictions on offence-related data</a:t>
            </a:r>
          </a:p>
          <a:p>
            <a:pPr lvl="1">
              <a:lnSpc>
                <a:spcPct val="90000"/>
              </a:lnSpc>
              <a:defRPr/>
            </a:pPr>
            <a:r>
              <a:rPr lang="en-AU" sz="1800" dirty="0">
                <a:latin typeface="+mj-lt"/>
                <a:ea typeface="ヒラギノ角ゴ Pro W3" charset="0"/>
              </a:rPr>
              <a:t>Transfers ‘outside the MSAR’ require legal system of destination to provide ‘an adequate level of protection’ (A 19)</a:t>
            </a:r>
          </a:p>
          <a:p>
            <a:pPr>
              <a:lnSpc>
                <a:spcPct val="90000"/>
              </a:lnSpc>
              <a:defRPr/>
            </a:pPr>
            <a:r>
              <a:rPr lang="en-US" sz="2000" dirty="0">
                <a:latin typeface="+mj-lt"/>
              </a:rPr>
              <a:t>Macau law</a:t>
            </a:r>
            <a:r>
              <a:rPr lang="ja-JP" altLang="en-US" sz="2000" dirty="0">
                <a:latin typeface="+mj-lt"/>
              </a:rPr>
              <a:t>’</a:t>
            </a:r>
            <a:r>
              <a:rPr lang="en-US" sz="2000" dirty="0">
                <a:latin typeface="+mj-lt"/>
              </a:rPr>
              <a:t>s significance </a:t>
            </a:r>
          </a:p>
          <a:p>
            <a:pPr lvl="1">
              <a:lnSpc>
                <a:spcPct val="90000"/>
              </a:lnSpc>
              <a:defRPr/>
            </a:pPr>
            <a:r>
              <a:rPr lang="en-US" sz="1800" dirty="0">
                <a:latin typeface="+mj-lt"/>
                <a:ea typeface="ヒラギノ角ゴ Pro W3" charset="0"/>
              </a:rPr>
              <a:t>partly as the first EU-oriented law within the PRC</a:t>
            </a:r>
            <a:r>
              <a:rPr lang="en-US" sz="2000" dirty="0">
                <a:latin typeface="+mj-lt"/>
                <a:ea typeface="ヒラギノ角ゴ Pro W3" charset="0"/>
              </a:rPr>
              <a:t> </a:t>
            </a:r>
          </a:p>
          <a:p>
            <a:pPr lvl="1">
              <a:lnSpc>
                <a:spcPct val="90000"/>
              </a:lnSpc>
              <a:defRPr/>
            </a:pPr>
            <a:r>
              <a:rPr lang="en-US" sz="1800" dirty="0">
                <a:latin typeface="+mj-lt"/>
                <a:ea typeface="ヒラギノ角ゴ Pro W3" charset="0"/>
              </a:rPr>
              <a:t>as an example of an effective DPA in a small jurisdiction</a:t>
            </a:r>
            <a:r>
              <a:rPr lang="en-US" sz="2000" dirty="0">
                <a:latin typeface="+mj-lt"/>
                <a:ea typeface="ヒラギノ角ゴ Pro W3" charset="0"/>
              </a:rPr>
              <a:t> </a:t>
            </a:r>
          </a:p>
        </p:txBody>
      </p:sp>
      <p:pic>
        <p:nvPicPr>
          <p:cNvPr id="124933" name="Picture 8" descr="macau_china.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2318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B35466F5-43E2-6E43-89F4-0B93FEAA1B58}" type="slidenum">
              <a:rPr lang="en-US" sz="1400"/>
              <a:pPr/>
              <a:t>79</a:t>
            </a:fld>
            <a:endParaRPr lang="en-US" sz="1400"/>
          </a:p>
        </p:txBody>
      </p:sp>
      <p:sp>
        <p:nvSpPr>
          <p:cNvPr id="125954" name="Rectangle 4"/>
          <p:cNvSpPr>
            <a:spLocks noGrp="1" noChangeArrowheads="1"/>
          </p:cNvSpPr>
          <p:nvPr>
            <p:ph type="title"/>
          </p:nvPr>
        </p:nvSpPr>
        <p:spPr/>
        <p:txBody>
          <a:bodyPr/>
          <a:lstStyle/>
          <a:p>
            <a:r>
              <a:rPr lang="en-US" dirty="0">
                <a:latin typeface="Arial" charset="0"/>
              </a:rPr>
              <a:t>Macau SAR</a:t>
            </a:r>
          </a:p>
        </p:txBody>
      </p:sp>
      <p:sp>
        <p:nvSpPr>
          <p:cNvPr id="66565" name="Rectangle 5"/>
          <p:cNvSpPr>
            <a:spLocks noGrp="1" noChangeArrowheads="1"/>
          </p:cNvSpPr>
          <p:nvPr>
            <p:ph type="body" idx="1"/>
          </p:nvPr>
        </p:nvSpPr>
        <p:spPr/>
        <p:txBody>
          <a:bodyPr/>
          <a:lstStyle/>
          <a:p>
            <a:pPr>
              <a:defRPr/>
            </a:pPr>
            <a:r>
              <a:rPr lang="en-US" sz="2400" dirty="0">
                <a:latin typeface="+mj-lt"/>
              </a:rPr>
              <a:t>Protections outside the PDPA</a:t>
            </a:r>
          </a:p>
          <a:p>
            <a:pPr lvl="1">
              <a:defRPr/>
            </a:pPr>
            <a:r>
              <a:rPr lang="en-US" sz="1800" dirty="0">
                <a:latin typeface="+mj-lt"/>
              </a:rPr>
              <a:t>Macau SAR Basic Law has implied privacy rights</a:t>
            </a:r>
            <a:r>
              <a:rPr lang="en-US" sz="1800" dirty="0"/>
              <a:t>, and also includes ICCPR provisions</a:t>
            </a:r>
            <a:r>
              <a:rPr lang="en-US" sz="1800" dirty="0">
                <a:latin typeface="+mj-lt"/>
              </a:rPr>
              <a:t> (both like HK) – not used as yet in courts</a:t>
            </a:r>
          </a:p>
          <a:p>
            <a:pPr lvl="1">
              <a:defRPr/>
            </a:pPr>
            <a:r>
              <a:rPr lang="en-US" sz="1800" dirty="0">
                <a:latin typeface="+mj-lt"/>
              </a:rPr>
              <a:t>Civil Code 1999 (pre-handover) includes various rights of confidentiality of private life, and explicit ‘protection of personal data’ (A 79)  - no cases known</a:t>
            </a:r>
          </a:p>
          <a:p>
            <a:pPr lvl="1">
              <a:defRPr/>
            </a:pPr>
            <a:r>
              <a:rPr lang="en-US" sz="1800" dirty="0">
                <a:latin typeface="+mj-lt"/>
              </a:rPr>
              <a:t>Penal Code 1995 also includes a range of offences (Arts 184-93), for which prosecutions are common (100+ p/a) (ADPL p272)</a:t>
            </a:r>
          </a:p>
          <a:p>
            <a:pPr>
              <a:defRPr/>
            </a:pPr>
            <a:r>
              <a:rPr lang="en-US" sz="2400" dirty="0">
                <a:latin typeface="+mj-lt"/>
              </a:rPr>
              <a:t>A quasi-registration system for some processing only</a:t>
            </a:r>
          </a:p>
          <a:p>
            <a:pPr lvl="1">
              <a:defRPr/>
            </a:pPr>
            <a:r>
              <a:rPr lang="en-US" sz="1800" dirty="0">
                <a:latin typeface="+mj-lt"/>
                <a:ea typeface="ヒラギノ角ゴ Pro W3" charset="0"/>
              </a:rPr>
              <a:t>Notification within 8 days of most automated processing of data, or processing of sensitive data, unless exemption is obtained</a:t>
            </a:r>
          </a:p>
          <a:p>
            <a:pPr lvl="2">
              <a:defRPr/>
            </a:pPr>
            <a:r>
              <a:rPr lang="en-US" sz="1600" dirty="0">
                <a:ea typeface="ヒラギノ角ゴ Pro W3" charset="0"/>
              </a:rPr>
              <a:t>In 2008, required all government agencies (402) to register</a:t>
            </a:r>
          </a:p>
          <a:p>
            <a:pPr lvl="1">
              <a:defRPr/>
            </a:pPr>
            <a:r>
              <a:rPr lang="ja-JP" altLang="en-US" sz="1800" dirty="0">
                <a:latin typeface="+mj-lt"/>
                <a:ea typeface="ヒラギノ角ゴ Pro W3" charset="0"/>
              </a:rPr>
              <a:t>‘</a:t>
            </a:r>
            <a:r>
              <a:rPr lang="en-US" sz="1800" dirty="0">
                <a:latin typeface="+mj-lt"/>
                <a:ea typeface="ヒラギノ角ゴ Pro W3" charset="0"/>
              </a:rPr>
              <a:t>Prior checking</a:t>
            </a:r>
            <a:r>
              <a:rPr lang="ja-JP" altLang="en-US" sz="1800" dirty="0">
                <a:latin typeface="+mj-lt"/>
                <a:ea typeface="ヒラギノ角ゴ Pro W3" charset="0"/>
              </a:rPr>
              <a:t>’</a:t>
            </a:r>
            <a:r>
              <a:rPr lang="en-US" sz="1800" dirty="0">
                <a:latin typeface="+mj-lt"/>
                <a:ea typeface="ヒラギノ角ゴ Pro W3" charset="0"/>
              </a:rPr>
              <a:t> (</a:t>
            </a:r>
            <a:r>
              <a:rPr lang="en-US" sz="1800" dirty="0" err="1">
                <a:latin typeface="+mj-lt"/>
                <a:ea typeface="ヒラギノ角ゴ Pro W3" charset="0"/>
              </a:rPr>
              <a:t>ie</a:t>
            </a:r>
            <a:r>
              <a:rPr lang="en-US" sz="1800" dirty="0">
                <a:latin typeface="+mj-lt"/>
                <a:ea typeface="ヒラギノ角ゴ Pro W3" charset="0"/>
              </a:rPr>
              <a:t> </a:t>
            </a:r>
            <a:r>
              <a:rPr lang="en-US" sz="1800" dirty="0" err="1">
                <a:latin typeface="+mj-lt"/>
                <a:ea typeface="ヒラギノ角ゴ Pro W3" charset="0"/>
              </a:rPr>
              <a:t>authorisation</a:t>
            </a:r>
            <a:r>
              <a:rPr lang="en-US" sz="1800" dirty="0">
                <a:latin typeface="+mj-lt"/>
                <a:ea typeface="ヒラギノ角ゴ Pro W3" charset="0"/>
              </a:rPr>
              <a:t>) of processing of (some) sensitive data, credit information, data matching, or for 2ndary purposes</a:t>
            </a:r>
          </a:p>
          <a:p>
            <a:pPr lvl="2">
              <a:defRPr/>
            </a:pPr>
            <a:r>
              <a:rPr lang="en-US" sz="1600" dirty="0">
                <a:ea typeface="ヒラギノ角ゴ Pro W3" charset="0"/>
              </a:rPr>
              <a:t>In 2008, 151 applications for </a:t>
            </a:r>
            <a:r>
              <a:rPr lang="ja-JP" altLang="en-US" sz="1600" dirty="0">
                <a:ea typeface="ヒラギノ角ゴ Pro W3" charset="0"/>
              </a:rPr>
              <a:t>‘</a:t>
            </a:r>
            <a:r>
              <a:rPr lang="en-US" sz="1600" dirty="0">
                <a:ea typeface="ヒラギノ角ゴ Pro W3" charset="0"/>
              </a:rPr>
              <a:t>interconnections</a:t>
            </a:r>
            <a:r>
              <a:rPr lang="ja-JP" altLang="en-US" sz="1600" dirty="0">
                <a:ea typeface="ヒラギノ角ゴ Pro W3" charset="0"/>
              </a:rPr>
              <a:t>’</a:t>
            </a:r>
            <a:r>
              <a:rPr lang="en-US" sz="1600" dirty="0">
                <a:ea typeface="ヒラギノ角ゴ Pro W3" charset="0"/>
              </a:rPr>
              <a:t> (refusals?)</a:t>
            </a:r>
          </a:p>
        </p:txBody>
      </p:sp>
    </p:spTree>
    <p:extLst>
      <p:ext uri="{BB962C8B-B14F-4D97-AF65-F5344CB8AC3E}">
        <p14:creationId xmlns:p14="http://schemas.microsoft.com/office/powerpoint/2010/main" val="349295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What International Standards apply to data privacy laws?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50 years development of data privacy standards (since Sweden, 1973) through </a:t>
            </a:r>
            <a:r>
              <a:rPr lang="en-US" dirty="0">
                <a:solidFill>
                  <a:schemeClr val="accent1"/>
                </a:solidFill>
              </a:rPr>
              <a:t>interaction</a:t>
            </a:r>
            <a:r>
              <a:rPr lang="en-US" dirty="0"/>
              <a:t> of (</a:t>
            </a:r>
            <a:r>
              <a:rPr lang="en-US" dirty="0" err="1"/>
              <a:t>i</a:t>
            </a:r>
            <a:r>
              <a:rPr lang="en-US" dirty="0"/>
              <a:t>) national laws and (ii) international agreements.</a:t>
            </a:r>
          </a:p>
          <a:p>
            <a:r>
              <a:rPr lang="en-US" dirty="0"/>
              <a:t>International standards developed in 3 generations:</a:t>
            </a:r>
          </a:p>
          <a:p>
            <a:pPr marL="728663" lvl="1" indent="-385763">
              <a:buFont typeface="+mj-lt"/>
              <a:buAutoNum type="arabicPeriod"/>
            </a:pPr>
            <a:r>
              <a:rPr lang="en-US" dirty="0"/>
              <a:t> </a:t>
            </a:r>
            <a:r>
              <a:rPr lang="en-US" dirty="0">
                <a:solidFill>
                  <a:schemeClr val="accent1"/>
                </a:solidFill>
              </a:rPr>
              <a:t>1980-1995</a:t>
            </a:r>
            <a:r>
              <a:rPr lang="en-US" dirty="0"/>
              <a:t>: Council of Europe </a:t>
            </a:r>
            <a:r>
              <a:rPr lang="en-US" i="1" dirty="0"/>
              <a:t>original </a:t>
            </a:r>
            <a:r>
              <a:rPr lang="en-US" dirty="0"/>
              <a:t>data protection </a:t>
            </a:r>
            <a:r>
              <a:rPr lang="en-US" b="1" dirty="0"/>
              <a:t>Convention</a:t>
            </a:r>
            <a:r>
              <a:rPr lang="en-US" dirty="0"/>
              <a:t> </a:t>
            </a:r>
            <a:r>
              <a:rPr lang="en-US" b="1" dirty="0"/>
              <a:t>108</a:t>
            </a:r>
            <a:r>
              <a:rPr lang="en-US" dirty="0"/>
              <a:t> (1981) and OECD </a:t>
            </a:r>
            <a:r>
              <a:rPr lang="en-US" b="1" dirty="0"/>
              <a:t>Guidelines</a:t>
            </a:r>
            <a:r>
              <a:rPr lang="en-US" dirty="0"/>
              <a:t> (1980)</a:t>
            </a:r>
          </a:p>
          <a:p>
            <a:pPr marL="728663" lvl="1" indent="-385763">
              <a:buFont typeface="+mj-lt"/>
              <a:buAutoNum type="arabicPeriod"/>
            </a:pPr>
            <a:r>
              <a:rPr lang="en-US" dirty="0">
                <a:solidFill>
                  <a:schemeClr val="accent1"/>
                </a:solidFill>
              </a:rPr>
              <a:t>1995-2016</a:t>
            </a:r>
            <a:r>
              <a:rPr lang="en-US" dirty="0"/>
              <a:t>: European Union data protection </a:t>
            </a:r>
            <a:r>
              <a:rPr lang="en-US" b="1" dirty="0"/>
              <a:t>Directive</a:t>
            </a:r>
            <a:r>
              <a:rPr lang="en-US" dirty="0"/>
              <a:t> (DPD 1995, in force 1998); </a:t>
            </a:r>
            <a:r>
              <a:rPr lang="en-US" i="1" dirty="0"/>
              <a:t>revised</a:t>
            </a:r>
            <a:r>
              <a:rPr lang="en-US" dirty="0"/>
              <a:t> </a:t>
            </a:r>
            <a:r>
              <a:rPr lang="en-US" b="1" dirty="0"/>
              <a:t>Conv. 108 </a:t>
            </a:r>
            <a:r>
              <a:rPr lang="en-US" dirty="0"/>
              <a:t>(2001)</a:t>
            </a:r>
          </a:p>
          <a:p>
            <a:pPr marL="728663" lvl="1" indent="-385763">
              <a:buFont typeface="+mj-lt"/>
              <a:buAutoNum type="arabicPeriod"/>
            </a:pPr>
            <a:r>
              <a:rPr lang="en-US" dirty="0">
                <a:solidFill>
                  <a:schemeClr val="accent1"/>
                </a:solidFill>
              </a:rPr>
              <a:t>2016 – ??: </a:t>
            </a:r>
            <a:r>
              <a:rPr lang="en-US" dirty="0"/>
              <a:t>EU General Data Protection </a:t>
            </a:r>
            <a:r>
              <a:rPr lang="en-US" b="1" dirty="0"/>
              <a:t>Regulation</a:t>
            </a:r>
            <a:r>
              <a:rPr lang="en-US" dirty="0"/>
              <a:t> (GDPR 2016, in force 2018); </a:t>
            </a:r>
            <a:r>
              <a:rPr lang="en-US" i="1" dirty="0" err="1"/>
              <a:t>modernised</a:t>
            </a:r>
            <a:r>
              <a:rPr lang="en-US" dirty="0"/>
              <a:t> </a:t>
            </a:r>
            <a:r>
              <a:rPr lang="en-US" b="1" dirty="0"/>
              <a:t>Conv. 108+ </a:t>
            </a:r>
            <a:r>
              <a:rPr lang="en-US" dirty="0"/>
              <a:t>(2018)</a:t>
            </a:r>
          </a:p>
        </p:txBody>
      </p:sp>
    </p:spTree>
    <p:extLst>
      <p:ext uri="{BB962C8B-B14F-4D97-AF65-F5344CB8AC3E}">
        <p14:creationId xmlns:p14="http://schemas.microsoft.com/office/powerpoint/2010/main" val="209713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7405948-8DFB-1241-9583-E04FA1389CF6}" type="slidenum">
              <a:rPr lang="en-US" sz="1400"/>
              <a:pPr/>
              <a:t>80</a:t>
            </a:fld>
            <a:endParaRPr lang="en-US" sz="1400"/>
          </a:p>
        </p:txBody>
      </p:sp>
      <p:sp>
        <p:nvSpPr>
          <p:cNvPr id="126978" name="Rectangle 4"/>
          <p:cNvSpPr>
            <a:spLocks noGrp="1" noChangeArrowheads="1"/>
          </p:cNvSpPr>
          <p:nvPr>
            <p:ph type="title"/>
          </p:nvPr>
        </p:nvSpPr>
        <p:spPr/>
        <p:txBody>
          <a:bodyPr/>
          <a:lstStyle/>
          <a:p>
            <a:r>
              <a:rPr lang="en-US">
                <a:latin typeface="Arial" charset="0"/>
              </a:rPr>
              <a:t>Macau SAR – </a:t>
            </a:r>
            <a:r>
              <a:rPr lang="en-US" sz="3600">
                <a:latin typeface="Arial" charset="0"/>
              </a:rPr>
              <a:t>Enforcement</a:t>
            </a:r>
            <a:endParaRPr lang="en-US">
              <a:latin typeface="Arial" charset="0"/>
            </a:endParaRPr>
          </a:p>
        </p:txBody>
      </p:sp>
      <p:sp>
        <p:nvSpPr>
          <p:cNvPr id="67589" name="Rectangle 5"/>
          <p:cNvSpPr>
            <a:spLocks noGrp="1" noChangeArrowheads="1"/>
          </p:cNvSpPr>
          <p:nvPr>
            <p:ph type="body" idx="1"/>
          </p:nvPr>
        </p:nvSpPr>
        <p:spPr/>
        <p:txBody>
          <a:bodyPr>
            <a:normAutofit fontScale="92500" lnSpcReduction="10000"/>
          </a:bodyPr>
          <a:lstStyle/>
          <a:p>
            <a:pPr>
              <a:defRPr/>
            </a:pPr>
            <a:r>
              <a:rPr lang="en-US" sz="2400" dirty="0">
                <a:latin typeface="+mj-lt"/>
              </a:rPr>
              <a:t> </a:t>
            </a:r>
            <a:r>
              <a:rPr lang="en-AU" sz="2000" dirty="0"/>
              <a:t>Office for Personal Data Protection(OPDP) administers PDPA</a:t>
            </a:r>
          </a:p>
          <a:p>
            <a:pPr lvl="1">
              <a:defRPr/>
            </a:pPr>
            <a:r>
              <a:rPr lang="en-AU" sz="1800" dirty="0">
                <a:ea typeface="ヒラギノ角ゴ Pro W3" charset="0"/>
              </a:rPr>
              <a:t>DPA model like HK or Europe; OPDP operating since March 2007, </a:t>
            </a:r>
          </a:p>
          <a:p>
            <a:pPr lvl="1">
              <a:defRPr/>
            </a:pPr>
            <a:r>
              <a:rPr lang="en-AU" sz="1800" dirty="0">
                <a:ea typeface="ヒラギノ角ゴ Pro W3" charset="0"/>
              </a:rPr>
              <a:t>not yet formally established as independent from MSAR Executive (so not an accredited DPA) </a:t>
            </a:r>
          </a:p>
          <a:p>
            <a:pPr>
              <a:defRPr/>
            </a:pPr>
            <a:r>
              <a:rPr lang="en-US" sz="2000" dirty="0">
                <a:latin typeface="+mj-lt"/>
              </a:rPr>
              <a:t>Wide variety of enforcement powers</a:t>
            </a:r>
          </a:p>
          <a:p>
            <a:pPr lvl="1">
              <a:defRPr/>
            </a:pPr>
            <a:r>
              <a:rPr lang="en-US" sz="1800" dirty="0">
                <a:latin typeface="+mj-lt"/>
                <a:ea typeface="ヒラギノ角ゴ Pro W3" charset="0"/>
              </a:rPr>
              <a:t>Civil (administrative) offences for many breaches, fines to US $10K: 10 fines issued 2013 (p282)</a:t>
            </a:r>
          </a:p>
          <a:p>
            <a:pPr lvl="1">
              <a:defRPr/>
            </a:pPr>
            <a:r>
              <a:rPr lang="en-US" sz="1800" dirty="0">
                <a:latin typeface="+mj-lt"/>
                <a:ea typeface="ヒラギノ角ゴ Pro W3" charset="0"/>
              </a:rPr>
              <a:t>Criminal offences for many types of breaches: few convictions yet, often because Penal Code prosecutions are preferred</a:t>
            </a:r>
          </a:p>
          <a:p>
            <a:pPr lvl="1">
              <a:defRPr/>
            </a:pPr>
            <a:r>
              <a:rPr lang="ja-JP" altLang="en-US" sz="1800" dirty="0">
                <a:latin typeface="+mj-lt"/>
                <a:ea typeface="ヒラギノ角ゴ Pro W3" charset="0"/>
              </a:rPr>
              <a:t>‘</a:t>
            </a:r>
            <a:r>
              <a:rPr lang="en-US" sz="1800" dirty="0">
                <a:latin typeface="+mj-lt"/>
                <a:ea typeface="ヒラギノ角ゴ Pro W3" charset="0"/>
              </a:rPr>
              <a:t>Public warning and censure</a:t>
            </a:r>
            <a:r>
              <a:rPr lang="ja-JP" altLang="en-US" sz="1800" dirty="0">
                <a:latin typeface="+mj-lt"/>
                <a:ea typeface="ヒラギノ角ゴ Pro W3" charset="0"/>
              </a:rPr>
              <a:t>’</a:t>
            </a:r>
            <a:r>
              <a:rPr lang="en-US" sz="1800" dirty="0">
                <a:latin typeface="+mj-lt"/>
                <a:ea typeface="ヒラギノ角ゴ Pro W3" charset="0"/>
              </a:rPr>
              <a:t> and </a:t>
            </a:r>
            <a:r>
              <a:rPr lang="ja-JP" altLang="en-US" sz="1800" dirty="0">
                <a:latin typeface="+mj-lt"/>
                <a:ea typeface="ヒラギノ角ゴ Pro W3" charset="0"/>
              </a:rPr>
              <a:t>‘</a:t>
            </a:r>
            <a:r>
              <a:rPr lang="en-US" sz="1800" dirty="0">
                <a:latin typeface="+mj-lt"/>
                <a:ea typeface="ヒラギノ角ゴ Pro W3" charset="0"/>
              </a:rPr>
              <a:t>publication of judgment</a:t>
            </a:r>
            <a:r>
              <a:rPr lang="ja-JP" altLang="en-US" sz="1800" dirty="0">
                <a:latin typeface="+mj-lt"/>
                <a:ea typeface="ヒラギノ角ゴ Pro W3" charset="0"/>
              </a:rPr>
              <a:t>’</a:t>
            </a:r>
            <a:r>
              <a:rPr lang="en-US" sz="1800" dirty="0">
                <a:latin typeface="+mj-lt"/>
                <a:ea typeface="ヒラギノ角ゴ Pro W3" charset="0"/>
              </a:rPr>
              <a:t> (in newspapers) are specific </a:t>
            </a:r>
            <a:r>
              <a:rPr lang="ja-JP" altLang="en-US" sz="1800" dirty="0">
                <a:latin typeface="+mj-lt"/>
                <a:ea typeface="ヒラギノ角ゴ Pro W3" charset="0"/>
              </a:rPr>
              <a:t>‘</a:t>
            </a:r>
            <a:r>
              <a:rPr lang="en-US" sz="1800" dirty="0">
                <a:latin typeface="+mj-lt"/>
                <a:ea typeface="ヒラギノ角ゴ Pro W3" charset="0"/>
              </a:rPr>
              <a:t>additional penalties</a:t>
            </a:r>
            <a:r>
              <a:rPr lang="ja-JP" altLang="en-US" sz="1800" dirty="0">
                <a:latin typeface="+mj-lt"/>
                <a:ea typeface="ヒラギノ角ゴ Pro W3" charset="0"/>
              </a:rPr>
              <a:t>’</a:t>
            </a:r>
            <a:r>
              <a:rPr lang="en-US" altLang="ja-JP" sz="1800" dirty="0">
                <a:latin typeface="+mj-lt"/>
                <a:ea typeface="ヒラギノ角ゴ Pro W3" charset="0"/>
              </a:rPr>
              <a:t> – ‘name &amp; shame’</a:t>
            </a:r>
            <a:endParaRPr lang="en-AU" altLang="ja-JP" sz="1800" dirty="0">
              <a:latin typeface="+mj-lt"/>
              <a:ea typeface="ヒラギノ角ゴ Pro W3" charset="0"/>
            </a:endParaRPr>
          </a:p>
          <a:p>
            <a:pPr lvl="1">
              <a:defRPr/>
            </a:pPr>
            <a:r>
              <a:rPr lang="en-US" sz="1800" dirty="0">
                <a:ea typeface="ヒラギノ角ゴ Pro W3" charset="0"/>
              </a:rPr>
              <a:t>Rights to appeal to Administrative Court, but none as yet; also to Court of Final Appeal where fundamental rights are breached</a:t>
            </a:r>
            <a:endParaRPr lang="en-AU" altLang="ja-JP" sz="1800" dirty="0">
              <a:latin typeface="+mj-lt"/>
              <a:ea typeface="ヒラギノ角ゴ Pro W3" charset="0"/>
            </a:endParaRPr>
          </a:p>
          <a:p>
            <a:pPr lvl="1">
              <a:defRPr/>
            </a:pPr>
            <a:r>
              <a:rPr lang="en-US" sz="1800" dirty="0">
                <a:ea typeface="ヒラギノ角ゴ Pro W3" charset="0"/>
              </a:rPr>
              <a:t>Civil action available for compensation for breaches – none yet</a:t>
            </a:r>
            <a:endParaRPr lang="en-US" sz="1800" dirty="0">
              <a:latin typeface="+mj-lt"/>
              <a:ea typeface="ヒラギノ角ゴ Pro W3" charset="0"/>
            </a:endParaRPr>
          </a:p>
          <a:p>
            <a:pPr>
              <a:buFontTx/>
              <a:buNone/>
              <a:defRPr/>
            </a:pPr>
            <a:r>
              <a:rPr lang="en-US" sz="1800" b="1" i="1" dirty="0">
                <a:solidFill>
                  <a:srgbClr val="851119"/>
                </a:solidFill>
                <a:latin typeface="+mj-lt"/>
              </a:rPr>
              <a:t>Result:</a:t>
            </a:r>
            <a:r>
              <a:rPr lang="en-US" sz="1800" i="1" dirty="0">
                <a:solidFill>
                  <a:srgbClr val="851119"/>
                </a:solidFill>
                <a:latin typeface="+mj-lt"/>
              </a:rPr>
              <a:t> </a:t>
            </a:r>
            <a:r>
              <a:rPr lang="en-US" sz="1800" i="1" dirty="0">
                <a:solidFill>
                  <a:schemeClr val="tx1"/>
                </a:solidFill>
                <a:latin typeface="+mj-lt"/>
              </a:rPr>
              <a:t>Macau</a:t>
            </a:r>
            <a:r>
              <a:rPr lang="ja-JP" altLang="en-US" sz="1800" i="1" dirty="0">
                <a:solidFill>
                  <a:schemeClr val="tx1"/>
                </a:solidFill>
                <a:latin typeface="+mj-lt"/>
              </a:rPr>
              <a:t>’</a:t>
            </a:r>
            <a:r>
              <a:rPr lang="en-US" sz="1800" i="1" dirty="0">
                <a:solidFill>
                  <a:schemeClr val="tx1"/>
                </a:solidFill>
                <a:latin typeface="+mj-lt"/>
              </a:rPr>
              <a:t>s law has one of the most comprehensive </a:t>
            </a:r>
            <a:r>
              <a:rPr lang="ja-JP" altLang="en-US" sz="1800" i="1" dirty="0">
                <a:solidFill>
                  <a:schemeClr val="tx1"/>
                </a:solidFill>
                <a:latin typeface="+mj-lt"/>
              </a:rPr>
              <a:t>‘</a:t>
            </a:r>
            <a:r>
              <a:rPr lang="en-US" sz="1800" i="1" dirty="0">
                <a:solidFill>
                  <a:schemeClr val="tx1"/>
                </a:solidFill>
                <a:latin typeface="+mj-lt"/>
              </a:rPr>
              <a:t>enforcement pyramids</a:t>
            </a:r>
            <a:r>
              <a:rPr lang="ja-JP" altLang="en-US" sz="1800" i="1" dirty="0">
                <a:solidFill>
                  <a:schemeClr val="tx1"/>
                </a:solidFill>
                <a:latin typeface="+mj-lt"/>
              </a:rPr>
              <a:t>’</a:t>
            </a:r>
            <a:r>
              <a:rPr lang="en-US" sz="1800" i="1" dirty="0">
                <a:solidFill>
                  <a:schemeClr val="tx1"/>
                </a:solidFill>
                <a:latin typeface="+mj-lt"/>
              </a:rPr>
              <a:t> in theory – some aspects are being used, but not all</a:t>
            </a:r>
            <a:endParaRPr lang="en-US" sz="1800" dirty="0">
              <a:latin typeface="+mj-lt"/>
            </a:endParaRPr>
          </a:p>
        </p:txBody>
      </p:sp>
    </p:spTree>
    <p:extLst>
      <p:ext uri="{BB962C8B-B14F-4D97-AF65-F5344CB8AC3E}">
        <p14:creationId xmlns:p14="http://schemas.microsoft.com/office/powerpoint/2010/main" val="3376233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Date Placeholder 3"/>
          <p:cNvSpPr>
            <a:spLocks noGrp="1"/>
          </p:cNvSpPr>
          <p:nvPr>
            <p:ph type="dt" sz="quarter" idx="4294967295"/>
          </p:nvPr>
        </p:nvSpPr>
        <p:spPr bwMode="auto">
          <a:xfrm>
            <a:off x="8382000" y="6248400"/>
            <a:ext cx="533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lgn="r"/>
            <a:endParaRPr lang="en-US" sz="1400"/>
          </a:p>
        </p:txBody>
      </p:sp>
      <p:sp>
        <p:nvSpPr>
          <p:cNvPr id="128002" name="Rectangle 2"/>
          <p:cNvSpPr>
            <a:spLocks noGrp="1" noChangeArrowheads="1"/>
          </p:cNvSpPr>
          <p:nvPr>
            <p:ph type="title"/>
          </p:nvPr>
        </p:nvSpPr>
        <p:spPr/>
        <p:txBody>
          <a:bodyPr/>
          <a:lstStyle/>
          <a:p>
            <a:r>
              <a:rPr lang="en-US" dirty="0">
                <a:latin typeface="Arial" charset="0"/>
              </a:rPr>
              <a:t>Macau SAR – Data exports (1)</a:t>
            </a:r>
          </a:p>
        </p:txBody>
      </p:sp>
      <p:sp>
        <p:nvSpPr>
          <p:cNvPr id="128003" name="Rectangle 3"/>
          <p:cNvSpPr>
            <a:spLocks noGrp="1" noChangeArrowheads="1"/>
          </p:cNvSpPr>
          <p:nvPr>
            <p:ph type="body" idx="1"/>
          </p:nvPr>
        </p:nvSpPr>
        <p:spPr/>
        <p:txBody>
          <a:bodyPr>
            <a:noAutofit/>
          </a:bodyPr>
          <a:lstStyle/>
          <a:p>
            <a:pPr marL="514350" indent="-514350">
              <a:lnSpc>
                <a:spcPct val="70000"/>
              </a:lnSpc>
              <a:buFontTx/>
              <a:buAutoNum type="arabicPeriod"/>
            </a:pPr>
            <a:r>
              <a:rPr lang="en-US" sz="2400" dirty="0"/>
              <a:t>Extra-territorial application</a:t>
            </a:r>
          </a:p>
          <a:p>
            <a:pPr lvl="1">
              <a:lnSpc>
                <a:spcPct val="70000"/>
              </a:lnSpc>
            </a:pPr>
            <a:r>
              <a:rPr lang="en-US" sz="2000" dirty="0">
                <a:ea typeface="ヒラギノ角ゴ Pro W3" charset="0"/>
              </a:rPr>
              <a:t>Assumed to apply if data controller is in Macao, or some part of the processing is in Macao (like EU under DPD)</a:t>
            </a:r>
          </a:p>
          <a:p>
            <a:pPr marL="514350" indent="-514350">
              <a:lnSpc>
                <a:spcPct val="70000"/>
              </a:lnSpc>
              <a:buFontTx/>
              <a:buAutoNum type="arabicPeriod"/>
            </a:pPr>
            <a:r>
              <a:rPr lang="en-US" sz="2400" dirty="0"/>
              <a:t>Border controls based on ‘adequacy’ (EU-like)</a:t>
            </a:r>
          </a:p>
          <a:p>
            <a:pPr lvl="1">
              <a:lnSpc>
                <a:spcPct val="70000"/>
              </a:lnSpc>
            </a:pPr>
            <a:r>
              <a:rPr lang="en-US" sz="2000" dirty="0">
                <a:ea typeface="ヒラギノ角ゴ Pro W3" charset="0"/>
              </a:rPr>
              <a:t>Prohibits transfers ‘outside Macau SAR’ except to jurisdictions with an </a:t>
            </a:r>
            <a:r>
              <a:rPr lang="ja-JP" altLang="en-US" sz="2000" dirty="0">
                <a:ea typeface="ヒラギノ角ゴ Pro W3" charset="0"/>
              </a:rPr>
              <a:t>‘</a:t>
            </a:r>
            <a:r>
              <a:rPr lang="en-US" altLang="ja-JP" sz="2000" dirty="0">
                <a:ea typeface="ヒラギノ角ゴ Pro W3" charset="0"/>
              </a:rPr>
              <a:t>adequate level of protection</a:t>
            </a:r>
            <a:r>
              <a:rPr lang="ja-JP" altLang="en-US" sz="2000" dirty="0">
                <a:ea typeface="ヒラギノ角ゴ Pro W3" charset="0"/>
              </a:rPr>
              <a:t>’</a:t>
            </a:r>
            <a:r>
              <a:rPr lang="en-US" altLang="ja-JP" sz="2000" dirty="0">
                <a:ea typeface="ヒラギノ角ゴ Pro W3" charset="0"/>
              </a:rPr>
              <a:t> (A 19)</a:t>
            </a:r>
          </a:p>
          <a:p>
            <a:pPr lvl="1">
              <a:lnSpc>
                <a:spcPct val="70000"/>
              </a:lnSpc>
            </a:pPr>
            <a:r>
              <a:rPr lang="en-AU" altLang="ja-JP" sz="2000" dirty="0">
                <a:ea typeface="ヒラギノ角ゴ Pro W3" charset="0"/>
              </a:rPr>
              <a:t>Either (</a:t>
            </a:r>
            <a:r>
              <a:rPr lang="en-AU" altLang="ja-JP" sz="2000" dirty="0" err="1">
                <a:ea typeface="ヒラギノ角ゴ Pro W3" charset="0"/>
              </a:rPr>
              <a:t>i</a:t>
            </a:r>
            <a:r>
              <a:rPr lang="en-AU" altLang="ja-JP" sz="2000" dirty="0">
                <a:ea typeface="ヒラギノ角ゴ Pro W3" charset="0"/>
              </a:rPr>
              <a:t>) jurisdiction is on OPDP </a:t>
            </a:r>
            <a:r>
              <a:rPr lang="ja-JP" altLang="en-US" sz="2000" dirty="0">
                <a:ea typeface="ヒラギノ角ゴ Pro W3" charset="0"/>
              </a:rPr>
              <a:t>‘</a:t>
            </a:r>
            <a:r>
              <a:rPr lang="en-US" altLang="ja-JP" sz="2000" dirty="0">
                <a:ea typeface="ヒラギノ角ゴ Pro W3" charset="0"/>
              </a:rPr>
              <a:t>White-list</a:t>
            </a:r>
            <a:r>
              <a:rPr lang="ja-JP" altLang="en-US" sz="2000" dirty="0">
                <a:ea typeface="ヒラギノ角ゴ Pro W3" charset="0"/>
              </a:rPr>
              <a:t>’</a:t>
            </a:r>
            <a:r>
              <a:rPr lang="en-US" altLang="ja-JP" sz="2000" dirty="0">
                <a:ea typeface="ヒラギノ角ゴ Pro W3" charset="0"/>
              </a:rPr>
              <a:t> (none has yet been published), OR (ii) OPDP makes decision to allow export OR (iii) Exceptions for contractual protection (A 20(2)), </a:t>
            </a:r>
            <a:r>
              <a:rPr lang="en-US" sz="2000" dirty="0">
                <a:ea typeface="ヒラギノ角ゴ Pro W3" charset="0"/>
              </a:rPr>
              <a:t>‘</a:t>
            </a:r>
            <a:r>
              <a:rPr lang="en-US" altLang="ja-JP" sz="2000" dirty="0">
                <a:ea typeface="ヒラギノ角ゴ Pro W3" charset="0"/>
              </a:rPr>
              <a:t>unambiguous</a:t>
            </a:r>
            <a:r>
              <a:rPr lang="en-US" sz="2000" dirty="0">
                <a:ea typeface="ヒラギノ角ゴ Pro W3" charset="0"/>
              </a:rPr>
              <a:t>’</a:t>
            </a:r>
            <a:r>
              <a:rPr lang="en-US" altLang="ja-JP" sz="2000" dirty="0">
                <a:ea typeface="ヒラギノ角ゴ Pro W3" charset="0"/>
              </a:rPr>
              <a:t> consent of data subject, </a:t>
            </a:r>
            <a:r>
              <a:rPr lang="en-US" altLang="ja-JP" sz="2000" dirty="0" err="1">
                <a:ea typeface="ヒラギノ角ゴ Pro W3" charset="0"/>
              </a:rPr>
              <a:t>etc</a:t>
            </a:r>
            <a:r>
              <a:rPr lang="en-US" altLang="ja-JP" sz="2000" dirty="0">
                <a:ea typeface="ヒラギノ角ゴ Pro W3" charset="0"/>
              </a:rPr>
              <a:t> (A25)</a:t>
            </a:r>
          </a:p>
          <a:p>
            <a:pPr lvl="1">
              <a:lnSpc>
                <a:spcPct val="70000"/>
              </a:lnSpc>
            </a:pPr>
            <a:r>
              <a:rPr lang="en-US" sz="2000" dirty="0">
                <a:ea typeface="ヒラギノ角ゴ Pro W3" charset="0"/>
              </a:rPr>
              <a:t>Exporters are advised to give prior notice to OPDP (A 20); numerous OPDP Opinions on export applications are published (does not occur elsewhere) (p280)</a:t>
            </a:r>
          </a:p>
          <a:p>
            <a:pPr marL="514350" indent="-514350">
              <a:lnSpc>
                <a:spcPct val="90000"/>
              </a:lnSpc>
              <a:buFontTx/>
              <a:buAutoNum type="arabicPeriod"/>
            </a:pPr>
            <a:r>
              <a:rPr lang="en-US" sz="2400" dirty="0"/>
              <a:t>No exemptions for data imported for processing</a:t>
            </a:r>
          </a:p>
          <a:p>
            <a:pPr lvl="1">
              <a:lnSpc>
                <a:spcPct val="90000"/>
              </a:lnSpc>
            </a:pPr>
            <a:r>
              <a:rPr lang="en-US" sz="2000" dirty="0">
                <a:ea typeface="ヒラギノ角ゴ Pro W3" charset="0"/>
              </a:rPr>
              <a:t>Data in a ‘</a:t>
            </a:r>
            <a:r>
              <a:rPr lang="en-US" altLang="ja-JP" sz="2000" dirty="0">
                <a:ea typeface="ヒラギノ角ゴ Pro W3" charset="0"/>
              </a:rPr>
              <a:t>Macau cloud</a:t>
            </a:r>
            <a:r>
              <a:rPr lang="en-US" sz="2000" dirty="0">
                <a:ea typeface="ヒラギノ角ゴ Pro W3" charset="0"/>
              </a:rPr>
              <a:t>’</a:t>
            </a:r>
            <a:r>
              <a:rPr lang="en-US" altLang="ja-JP" sz="2000" dirty="0">
                <a:ea typeface="ヒラギノ角ゴ Pro W3" charset="0"/>
              </a:rPr>
              <a:t> must meet all Macau</a:t>
            </a:r>
            <a:r>
              <a:rPr lang="en-US" sz="2000" dirty="0">
                <a:ea typeface="ヒラギノ角ゴ Pro W3" charset="0"/>
              </a:rPr>
              <a:t>’</a:t>
            </a:r>
            <a:r>
              <a:rPr lang="en-US" altLang="ja-JP" sz="2000" dirty="0">
                <a:ea typeface="ヒラギノ角ゴ Pro W3" charset="0"/>
              </a:rPr>
              <a:t>s rules</a:t>
            </a:r>
          </a:p>
          <a:p>
            <a:pPr lvl="1">
              <a:lnSpc>
                <a:spcPct val="90000"/>
              </a:lnSpc>
            </a:pPr>
            <a:r>
              <a:rPr lang="en-US" sz="2000" dirty="0">
                <a:ea typeface="ヒラギノ角ゴ Pro W3" charset="0"/>
              </a:rPr>
              <a:t>Processor in Macau is liable to comply with </a:t>
            </a:r>
            <a:r>
              <a:rPr lang="en-US" sz="2000" i="1" dirty="0">
                <a:ea typeface="ヒラギノ角ゴ Pro W3" charset="0"/>
              </a:rPr>
              <a:t>most </a:t>
            </a:r>
            <a:r>
              <a:rPr lang="en-US" sz="2000" dirty="0">
                <a:ea typeface="ヒラギノ角ゴ Pro W3" charset="0"/>
              </a:rPr>
              <a:t>data protection obligations, either via Act or contract</a:t>
            </a:r>
          </a:p>
        </p:txBody>
      </p:sp>
    </p:spTree>
    <p:extLst>
      <p:ext uri="{BB962C8B-B14F-4D97-AF65-F5344CB8AC3E}">
        <p14:creationId xmlns:p14="http://schemas.microsoft.com/office/powerpoint/2010/main" val="4288002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Date Placeholder 3"/>
          <p:cNvSpPr>
            <a:spLocks noGrp="1"/>
          </p:cNvSpPr>
          <p:nvPr>
            <p:ph type="dt" sz="quarter" idx="4294967295"/>
          </p:nvPr>
        </p:nvSpPr>
        <p:spPr bwMode="auto">
          <a:xfrm>
            <a:off x="8382000" y="6248400"/>
            <a:ext cx="533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lgn="r"/>
            <a:endParaRPr lang="en-US" sz="1400"/>
          </a:p>
        </p:txBody>
      </p:sp>
      <p:sp>
        <p:nvSpPr>
          <p:cNvPr id="129026" name="Rectangle 2"/>
          <p:cNvSpPr>
            <a:spLocks noGrp="1" noChangeArrowheads="1"/>
          </p:cNvSpPr>
          <p:nvPr>
            <p:ph type="title"/>
          </p:nvPr>
        </p:nvSpPr>
        <p:spPr/>
        <p:txBody>
          <a:bodyPr/>
          <a:lstStyle/>
          <a:p>
            <a:r>
              <a:rPr lang="en-US" dirty="0">
                <a:latin typeface="Arial" charset="0"/>
              </a:rPr>
              <a:t>Macau SAR – Data exports (2)</a:t>
            </a:r>
          </a:p>
        </p:txBody>
      </p:sp>
      <p:sp>
        <p:nvSpPr>
          <p:cNvPr id="129027" name="Rectangle 3"/>
          <p:cNvSpPr>
            <a:spLocks noGrp="1" noChangeArrowheads="1"/>
          </p:cNvSpPr>
          <p:nvPr>
            <p:ph type="body" idx="1"/>
          </p:nvPr>
        </p:nvSpPr>
        <p:spPr/>
        <p:txBody>
          <a:bodyPr/>
          <a:lstStyle/>
          <a:p>
            <a:pPr marL="514350" indent="-514350">
              <a:lnSpc>
                <a:spcPct val="90000"/>
              </a:lnSpc>
              <a:buFontTx/>
              <a:buAutoNum type="arabicPeriod" startAt="4"/>
            </a:pPr>
            <a:r>
              <a:rPr lang="en-US" sz="2400">
                <a:latin typeface="Arial" charset="0"/>
              </a:rPr>
              <a:t>Controller/processor rules (A 15(2))</a:t>
            </a:r>
          </a:p>
          <a:p>
            <a:pPr lvl="1">
              <a:lnSpc>
                <a:spcPct val="90000"/>
              </a:lnSpc>
            </a:pPr>
            <a:r>
              <a:rPr lang="en-US" sz="2000">
                <a:latin typeface="Arial" charset="0"/>
                <a:ea typeface="ヒラギノ角ゴ Pro W3" charset="0"/>
              </a:rPr>
              <a:t>Processor must provide ‘sufficient guarantees’ re security and administration to prevent unlawful processing</a:t>
            </a:r>
          </a:p>
          <a:p>
            <a:pPr lvl="1">
              <a:lnSpc>
                <a:spcPct val="90000"/>
              </a:lnSpc>
            </a:pPr>
            <a:r>
              <a:rPr lang="en-US" sz="2000">
                <a:latin typeface="Arial" charset="0"/>
                <a:ea typeface="ヒラギノ角ゴ Pro W3" charset="0"/>
              </a:rPr>
              <a:t>Controller must choose appropriate processor</a:t>
            </a:r>
          </a:p>
          <a:p>
            <a:pPr lvl="1">
              <a:lnSpc>
                <a:spcPct val="90000"/>
              </a:lnSpc>
            </a:pPr>
            <a:r>
              <a:rPr lang="en-US" sz="2000">
                <a:latin typeface="Arial" charset="0"/>
                <a:ea typeface="ヒラギノ角ゴ Pro W3" charset="0"/>
              </a:rPr>
              <a:t>Written contract must impose obligations on processor</a:t>
            </a:r>
          </a:p>
          <a:p>
            <a:pPr marL="514350" indent="-514350">
              <a:lnSpc>
                <a:spcPct val="90000"/>
              </a:lnSpc>
              <a:buFontTx/>
              <a:buAutoNum type="arabicPeriod" startAt="4"/>
            </a:pPr>
            <a:r>
              <a:rPr lang="en-US" sz="2400">
                <a:latin typeface="Arial" charset="0"/>
              </a:rPr>
              <a:t>Controller  must ‘ensure compliance’ by processor</a:t>
            </a:r>
          </a:p>
          <a:p>
            <a:pPr lvl="1">
              <a:lnSpc>
                <a:spcPct val="90000"/>
              </a:lnSpc>
            </a:pPr>
            <a:r>
              <a:rPr lang="en-US" sz="1900">
                <a:latin typeface="Arial" charset="0"/>
                <a:ea typeface="ヒラギノ角ゴ Pro W3" charset="0"/>
              </a:rPr>
              <a:t>Vicarious liability for acts of foreign processor, even in breach of processing contract (A 15(2))</a:t>
            </a:r>
          </a:p>
          <a:p>
            <a:pPr lvl="1">
              <a:lnSpc>
                <a:spcPct val="90000"/>
              </a:lnSpc>
            </a:pPr>
            <a:r>
              <a:rPr lang="en-US" sz="2000">
                <a:latin typeface="Arial" charset="0"/>
                <a:ea typeface="ヒラギノ角ゴ Pro W3" charset="0"/>
              </a:rPr>
              <a:t>But not for compensation if ‘not responsible’ for events giving rise to damage</a:t>
            </a:r>
          </a:p>
          <a:p>
            <a:pPr marL="514350" indent="-514350">
              <a:lnSpc>
                <a:spcPct val="90000"/>
              </a:lnSpc>
              <a:buFontTx/>
              <a:buAutoNum type="arabicPeriod" startAt="4"/>
            </a:pPr>
            <a:r>
              <a:rPr lang="en-US" sz="2400">
                <a:latin typeface="Arial" charset="0"/>
              </a:rPr>
              <a:t>Data subjects can enforce contracts for their benefit </a:t>
            </a:r>
          </a:p>
          <a:p>
            <a:pPr lvl="1">
              <a:lnSpc>
                <a:spcPct val="90000"/>
              </a:lnSpc>
            </a:pPr>
            <a:r>
              <a:rPr lang="en-US" sz="2000">
                <a:latin typeface="Arial" charset="0"/>
                <a:ea typeface="ヒラギノ角ゴ Pro W3" charset="0"/>
              </a:rPr>
              <a:t>No privity issue</a:t>
            </a:r>
          </a:p>
          <a:p>
            <a:pPr lvl="1">
              <a:lnSpc>
                <a:spcPct val="90000"/>
              </a:lnSpc>
            </a:pPr>
            <a:endParaRPr lang="en-US" sz="2000">
              <a:latin typeface="Arial" charset="0"/>
              <a:ea typeface="ヒラギノ角ゴ Pro W3" charset="0"/>
            </a:endParaRPr>
          </a:p>
        </p:txBody>
      </p:sp>
    </p:spTree>
    <p:extLst>
      <p:ext uri="{BB962C8B-B14F-4D97-AF65-F5344CB8AC3E}">
        <p14:creationId xmlns:p14="http://schemas.microsoft.com/office/powerpoint/2010/main" val="3442331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5121040C-6B38-7A4C-A6A3-030903D57F00}" type="slidenum">
              <a:rPr lang="en-US" sz="1400"/>
              <a:pPr/>
              <a:t>83</a:t>
            </a:fld>
            <a:endParaRPr lang="en-US" sz="1400"/>
          </a:p>
        </p:txBody>
      </p:sp>
      <p:sp>
        <p:nvSpPr>
          <p:cNvPr id="130050" name="Rectangle 4"/>
          <p:cNvSpPr>
            <a:spLocks noGrp="1" noChangeArrowheads="1"/>
          </p:cNvSpPr>
          <p:nvPr>
            <p:ph type="title"/>
          </p:nvPr>
        </p:nvSpPr>
        <p:spPr/>
        <p:txBody>
          <a:bodyPr/>
          <a:lstStyle/>
          <a:p>
            <a:r>
              <a:rPr lang="en-US" b="1">
                <a:latin typeface="Arial" charset="0"/>
              </a:rPr>
              <a:t>Mongolia</a:t>
            </a:r>
            <a:endParaRPr lang="en-US">
              <a:latin typeface="Arial" charset="0"/>
            </a:endParaRPr>
          </a:p>
        </p:txBody>
      </p:sp>
      <p:sp>
        <p:nvSpPr>
          <p:cNvPr id="74757" name="Rectangle 5"/>
          <p:cNvSpPr>
            <a:spLocks noGrp="1" noChangeArrowheads="1"/>
          </p:cNvSpPr>
          <p:nvPr>
            <p:ph type="body" idx="1"/>
          </p:nvPr>
        </p:nvSpPr>
        <p:spPr/>
        <p:txBody>
          <a:bodyPr>
            <a:normAutofit fontScale="92500" lnSpcReduction="20000"/>
          </a:bodyPr>
          <a:lstStyle/>
          <a:p>
            <a:pPr>
              <a:lnSpc>
                <a:spcPct val="90000"/>
              </a:lnSpc>
              <a:defRPr/>
            </a:pPr>
            <a:r>
              <a:rPr lang="en-US" sz="2000" i="1" dirty="0">
                <a:latin typeface="+mj-lt"/>
              </a:rPr>
              <a:t>Context</a:t>
            </a:r>
            <a:r>
              <a:rPr lang="en-US" sz="2000" dirty="0">
                <a:latin typeface="+mj-lt"/>
              </a:rPr>
              <a:t>: Bloodless revolution against Soviet-style government in 1990; now a democracy with largely free market policies</a:t>
            </a:r>
          </a:p>
          <a:p>
            <a:pPr>
              <a:lnSpc>
                <a:spcPct val="90000"/>
              </a:lnSpc>
              <a:defRPr/>
            </a:pPr>
            <a:r>
              <a:rPr lang="en-US" sz="2000" dirty="0">
                <a:latin typeface="+mj-lt"/>
              </a:rPr>
              <a:t>Not in any regional </a:t>
            </a:r>
            <a:r>
              <a:rPr lang="en-US" sz="2000" dirty="0" err="1">
                <a:latin typeface="+mj-lt"/>
              </a:rPr>
              <a:t>organisation</a:t>
            </a:r>
            <a:r>
              <a:rPr lang="en-US" sz="2000" dirty="0">
                <a:latin typeface="+mj-lt"/>
              </a:rPr>
              <a:t> concerning DP</a:t>
            </a:r>
          </a:p>
          <a:p>
            <a:pPr>
              <a:lnSpc>
                <a:spcPct val="90000"/>
              </a:lnSpc>
              <a:defRPr/>
            </a:pPr>
            <a:r>
              <a:rPr lang="en-US" sz="2000" i="1" dirty="0">
                <a:latin typeface="+mj-lt"/>
              </a:rPr>
              <a:t>Law on Personal Secrecy (1995) </a:t>
            </a:r>
            <a:r>
              <a:rPr lang="en-US" sz="2000" dirty="0">
                <a:latin typeface="+mj-lt"/>
              </a:rPr>
              <a:t>and</a:t>
            </a:r>
            <a:r>
              <a:rPr lang="en-US" sz="2000" i="1" dirty="0">
                <a:latin typeface="+mj-lt"/>
              </a:rPr>
              <a:t> Law on Personal Secrecy (Privacy Law)</a:t>
            </a:r>
          </a:p>
          <a:p>
            <a:pPr lvl="1">
              <a:lnSpc>
                <a:spcPct val="90000"/>
              </a:lnSpc>
              <a:defRPr/>
            </a:pPr>
            <a:r>
              <a:rPr lang="en-US" sz="1800" dirty="0">
                <a:latin typeface="+mj-lt"/>
                <a:ea typeface="ヒラギノ角ゴ Pro W3" charset="0"/>
              </a:rPr>
              <a:t>Covers correspondence, health information, property, family, and other secrecy defined by laws</a:t>
            </a:r>
          </a:p>
          <a:p>
            <a:pPr lvl="1">
              <a:lnSpc>
                <a:spcPct val="90000"/>
              </a:lnSpc>
              <a:defRPr/>
            </a:pPr>
            <a:r>
              <a:rPr lang="en-US" sz="1800" dirty="0">
                <a:latin typeface="+mj-lt"/>
                <a:ea typeface="ヒラギノ角ゴ Pro W3" charset="0"/>
              </a:rPr>
              <a:t>Creates right to sue anyone for breaches in the Courts, and regulates exceptions; prosecutions also possible</a:t>
            </a:r>
          </a:p>
          <a:p>
            <a:pPr lvl="1">
              <a:lnSpc>
                <a:spcPct val="90000"/>
              </a:lnSpc>
              <a:defRPr/>
            </a:pPr>
            <a:r>
              <a:rPr lang="en-US" sz="1800" dirty="0">
                <a:latin typeface="+mj-lt"/>
                <a:ea typeface="ヒラギノ角ゴ Pro W3" charset="0"/>
              </a:rPr>
              <a:t>20 laws amended as a result</a:t>
            </a:r>
          </a:p>
          <a:p>
            <a:pPr lvl="1">
              <a:lnSpc>
                <a:spcPct val="90000"/>
              </a:lnSpc>
              <a:defRPr/>
            </a:pPr>
            <a:r>
              <a:rPr lang="en-US" sz="1800" dirty="0">
                <a:latin typeface="+mj-lt"/>
                <a:ea typeface="ヒラギノ角ゴ Pro W3" charset="0"/>
              </a:rPr>
              <a:t>Training for officials, including taking of an oath</a:t>
            </a:r>
          </a:p>
          <a:p>
            <a:pPr>
              <a:lnSpc>
                <a:spcPct val="90000"/>
              </a:lnSpc>
              <a:defRPr/>
            </a:pPr>
            <a:r>
              <a:rPr lang="en-US" sz="2000" i="1" dirty="0">
                <a:latin typeface="+mj-lt"/>
              </a:rPr>
              <a:t>Law on Information Transparency &amp; Right to Information </a:t>
            </a:r>
            <a:r>
              <a:rPr lang="en-US" sz="2000" dirty="0">
                <a:latin typeface="+mj-lt"/>
              </a:rPr>
              <a:t>(2011)</a:t>
            </a:r>
          </a:p>
          <a:p>
            <a:pPr lvl="1">
              <a:lnSpc>
                <a:spcPct val="90000"/>
              </a:lnSpc>
              <a:defRPr/>
            </a:pPr>
            <a:r>
              <a:rPr lang="en-US" sz="1800" dirty="0">
                <a:latin typeface="+mj-lt"/>
                <a:ea typeface="ヒラギノ角ゴ Pro W3" charset="0"/>
              </a:rPr>
              <a:t>Has exception protecting privacy of other persons</a:t>
            </a:r>
          </a:p>
          <a:p>
            <a:pPr>
              <a:lnSpc>
                <a:spcPct val="90000"/>
              </a:lnSpc>
              <a:defRPr/>
            </a:pPr>
            <a:r>
              <a:rPr lang="en-US" sz="2000" dirty="0">
                <a:latin typeface="+mj-lt"/>
              </a:rPr>
              <a:t>Mongolia may be developing its own approach, </a:t>
            </a:r>
          </a:p>
          <a:p>
            <a:pPr lvl="1">
              <a:lnSpc>
                <a:spcPct val="90000"/>
              </a:lnSpc>
              <a:defRPr/>
            </a:pPr>
            <a:r>
              <a:rPr lang="en-US" sz="1800" dirty="0">
                <a:latin typeface="+mj-lt"/>
              </a:rPr>
              <a:t> little is known since 2000 UN report</a:t>
            </a:r>
          </a:p>
          <a:p>
            <a:pPr lvl="1">
              <a:lnSpc>
                <a:spcPct val="90000"/>
              </a:lnSpc>
              <a:defRPr/>
            </a:pPr>
            <a:r>
              <a:rPr lang="en-US" sz="1800" dirty="0">
                <a:latin typeface="+mj-lt"/>
              </a:rPr>
              <a:t>English copies of 1995 legislation not found</a:t>
            </a:r>
          </a:p>
          <a:p>
            <a:pPr marL="0" indent="0">
              <a:lnSpc>
                <a:spcPct val="90000"/>
              </a:lnSpc>
              <a:buNone/>
              <a:defRPr/>
            </a:pPr>
            <a:r>
              <a:rPr lang="en-US" sz="2200" i="1" dirty="0">
                <a:solidFill>
                  <a:srgbClr val="FF0000"/>
                </a:solidFill>
                <a:latin typeface="+mj-lt"/>
              </a:rPr>
              <a:t>Was the only country in Central Asia without a data privacy law UNTIL Jan 2022  enactment of the Law on Protection of Personal Information –  in force  May 1, 2022 – no details yet available</a:t>
            </a:r>
          </a:p>
        </p:txBody>
      </p:sp>
      <p:sp>
        <p:nvSpPr>
          <p:cNvPr id="74759" name="Rectangle 7"/>
          <p:cNvSpPr>
            <a:spLocks noChangeArrowheads="1"/>
          </p:cNvSpPr>
          <p:nvPr/>
        </p:nvSpPr>
        <p:spPr bwMode="auto">
          <a:xfrm>
            <a:off x="2797175" y="565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p>
        </p:txBody>
      </p:sp>
      <p:pic>
        <p:nvPicPr>
          <p:cNvPr id="130053" name="Picture 8" descr="mongolia.jpg                                                   09088831GG HD                          7C2685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4572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8337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BFFFEC7-647F-6C4B-A5BF-41533CB0326E}" type="slidenum">
              <a:rPr lang="en-US" sz="1400"/>
              <a:pPr/>
              <a:t>9</a:t>
            </a:fld>
            <a:endParaRPr lang="en-US" sz="1400"/>
          </a:p>
        </p:txBody>
      </p:sp>
      <p:sp>
        <p:nvSpPr>
          <p:cNvPr id="33794" name="Rectangle 2"/>
          <p:cNvSpPr>
            <a:spLocks noGrp="1" noChangeArrowheads="1"/>
          </p:cNvSpPr>
          <p:nvPr>
            <p:ph type="title"/>
          </p:nvPr>
        </p:nvSpPr>
        <p:spPr/>
        <p:txBody>
          <a:bodyPr>
            <a:normAutofit fontScale="90000"/>
          </a:bodyPr>
          <a:lstStyle/>
          <a:p>
            <a:pPr eaLnBrk="1" hangingPunct="1"/>
            <a:r>
              <a:rPr lang="en-US" sz="4000" dirty="0">
                <a:latin typeface="Arial" charset="0"/>
              </a:rPr>
              <a:t>1</a:t>
            </a:r>
            <a:r>
              <a:rPr lang="en-US" sz="4000" baseline="30000" dirty="0">
                <a:latin typeface="Arial" charset="0"/>
              </a:rPr>
              <a:t>st</a:t>
            </a:r>
            <a:r>
              <a:rPr lang="en-US" sz="4000" dirty="0">
                <a:latin typeface="Arial" charset="0"/>
              </a:rPr>
              <a:t> Gen: Basic data privacy Principles</a:t>
            </a:r>
            <a:br>
              <a:rPr lang="en-US" sz="4000" dirty="0">
                <a:latin typeface="Arial" charset="0"/>
              </a:rPr>
            </a:br>
            <a:r>
              <a:rPr lang="en-US" sz="2800" i="1" dirty="0">
                <a:latin typeface="Arial" charset="0"/>
              </a:rPr>
              <a:t>(Shared by </a:t>
            </a:r>
            <a:r>
              <a:rPr lang="en-US" sz="2800" i="1" dirty="0" err="1">
                <a:latin typeface="Arial" charset="0"/>
              </a:rPr>
              <a:t>CoE</a:t>
            </a:r>
            <a:r>
              <a:rPr lang="en-US" sz="2800" i="1" dirty="0">
                <a:latin typeface="Arial" charset="0"/>
              </a:rPr>
              <a:t> &amp; OECD 1980/81)</a:t>
            </a:r>
            <a:endParaRPr lang="en-US" dirty="0">
              <a:latin typeface="Arial" charset="0"/>
            </a:endParaRPr>
          </a:p>
        </p:txBody>
      </p:sp>
      <p:sp>
        <p:nvSpPr>
          <p:cNvPr id="23555" name="Rectangle 3"/>
          <p:cNvSpPr>
            <a:spLocks noGrp="1" noChangeArrowheads="1"/>
          </p:cNvSpPr>
          <p:nvPr>
            <p:ph type="body" idx="1"/>
          </p:nvPr>
        </p:nvSpPr>
        <p:spPr/>
        <p:txBody>
          <a:bodyPr>
            <a:normAutofit fontScale="92500" lnSpcReduction="10000"/>
          </a:bodyPr>
          <a:lstStyle/>
          <a:p>
            <a:pPr marL="533400" indent="-533400" eaLnBrk="1" hangingPunct="1">
              <a:lnSpc>
                <a:spcPct val="90000"/>
              </a:lnSpc>
              <a:buFont typeface="Times" charset="0"/>
              <a:buAutoNum type="arabicPeriod"/>
              <a:defRPr/>
            </a:pPr>
            <a:r>
              <a:rPr lang="en-US" sz="2000" b="1" dirty="0">
                <a:latin typeface="+mj-lt"/>
              </a:rPr>
              <a:t>Collection</a:t>
            </a:r>
            <a:r>
              <a:rPr lang="en-US" sz="2000" dirty="0">
                <a:latin typeface="+mj-lt"/>
              </a:rPr>
              <a:t> - limited, lawful &amp; by fair means; generally with consent or knowledge (OECD 7)</a:t>
            </a:r>
          </a:p>
          <a:p>
            <a:pPr marL="533400" indent="-533400" eaLnBrk="1" hangingPunct="1">
              <a:lnSpc>
                <a:spcPct val="90000"/>
              </a:lnSpc>
              <a:buFont typeface="Times" charset="0"/>
              <a:buAutoNum type="arabicPeriod"/>
              <a:defRPr/>
            </a:pPr>
            <a:r>
              <a:rPr lang="en-US" sz="2000" b="1" dirty="0">
                <a:latin typeface="+mj-lt"/>
              </a:rPr>
              <a:t>Data quality</a:t>
            </a:r>
            <a:r>
              <a:rPr lang="en-US" sz="2000" dirty="0">
                <a:latin typeface="+mj-lt"/>
              </a:rPr>
              <a:t> (relevant, accurate, up-to-date) (OECD 8)</a:t>
            </a:r>
          </a:p>
          <a:p>
            <a:pPr marL="533400" indent="-533400" eaLnBrk="1" hangingPunct="1">
              <a:lnSpc>
                <a:spcPct val="90000"/>
              </a:lnSpc>
              <a:buFont typeface="Times" charset="0"/>
              <a:buAutoNum type="arabicPeriod"/>
              <a:defRPr/>
            </a:pPr>
            <a:r>
              <a:rPr lang="en-US" sz="2000" b="1" dirty="0">
                <a:latin typeface="+mj-lt"/>
              </a:rPr>
              <a:t>Purpose specification</a:t>
            </a:r>
            <a:r>
              <a:rPr lang="en-US" sz="2000" dirty="0">
                <a:latin typeface="+mj-lt"/>
              </a:rPr>
              <a:t> at time of collection (OECD 9)</a:t>
            </a:r>
          </a:p>
          <a:p>
            <a:pPr marL="533400" indent="-533400" eaLnBrk="1" hangingPunct="1">
              <a:lnSpc>
                <a:spcPct val="90000"/>
              </a:lnSpc>
              <a:buFont typeface="Times" charset="0"/>
              <a:buAutoNum type="arabicPeriod"/>
              <a:defRPr/>
            </a:pPr>
            <a:r>
              <a:rPr lang="en-US" sz="2000" b="1" dirty="0">
                <a:latin typeface="+mj-lt"/>
              </a:rPr>
              <a:t>Notice</a:t>
            </a:r>
            <a:r>
              <a:rPr lang="en-US" sz="2000" dirty="0">
                <a:latin typeface="+mj-lt"/>
              </a:rPr>
              <a:t> of purpose and rights at time of collection (OECD ambiguous)</a:t>
            </a:r>
          </a:p>
          <a:p>
            <a:pPr marL="533400" indent="-533400" eaLnBrk="1" hangingPunct="1">
              <a:lnSpc>
                <a:spcPct val="90000"/>
              </a:lnSpc>
              <a:buFont typeface="Times" charset="0"/>
              <a:buAutoNum type="arabicPeriod"/>
              <a:defRPr/>
            </a:pPr>
            <a:r>
              <a:rPr lang="en-US" sz="2000" b="1" dirty="0">
                <a:latin typeface="+mj-lt"/>
              </a:rPr>
              <a:t>Uses</a:t>
            </a:r>
            <a:r>
              <a:rPr lang="en-US" sz="2000" dirty="0">
                <a:latin typeface="+mj-lt"/>
              </a:rPr>
              <a:t> (incl. disclosures) limited to purposes specified or compatible (OECD 10)</a:t>
            </a:r>
          </a:p>
          <a:p>
            <a:pPr marL="533400" indent="-533400" eaLnBrk="1" hangingPunct="1">
              <a:lnSpc>
                <a:spcPct val="90000"/>
              </a:lnSpc>
              <a:buFont typeface="Times" charset="0"/>
              <a:buAutoNum type="arabicPeriod"/>
              <a:defRPr/>
            </a:pPr>
            <a:r>
              <a:rPr lang="en-US" sz="2000" b="1" dirty="0">
                <a:latin typeface="+mj-lt"/>
              </a:rPr>
              <a:t>Security</a:t>
            </a:r>
            <a:r>
              <a:rPr lang="en-US" sz="2000" dirty="0">
                <a:latin typeface="+mj-lt"/>
              </a:rPr>
              <a:t>  through reasonable safeguards (OECD 11)</a:t>
            </a:r>
          </a:p>
          <a:p>
            <a:pPr marL="533400" indent="-533400" eaLnBrk="1" hangingPunct="1">
              <a:lnSpc>
                <a:spcPct val="90000"/>
              </a:lnSpc>
              <a:buFont typeface="Times" charset="0"/>
              <a:buAutoNum type="arabicPeriod"/>
              <a:defRPr/>
            </a:pPr>
            <a:r>
              <a:rPr lang="en-US" sz="2000" b="1" dirty="0">
                <a:latin typeface="+mj-lt"/>
              </a:rPr>
              <a:t>Openness</a:t>
            </a:r>
            <a:r>
              <a:rPr lang="en-US" sz="2000" dirty="0">
                <a:latin typeface="+mj-lt"/>
              </a:rPr>
              <a:t> re personal data practices (OECD 12) </a:t>
            </a:r>
          </a:p>
          <a:p>
            <a:pPr marL="533400" indent="-533400" eaLnBrk="1" hangingPunct="1">
              <a:lnSpc>
                <a:spcPct val="90000"/>
              </a:lnSpc>
              <a:buFont typeface="Times" charset="0"/>
              <a:buAutoNum type="arabicPeriod"/>
              <a:defRPr/>
            </a:pPr>
            <a:r>
              <a:rPr lang="en-US" sz="2000" b="1" dirty="0">
                <a:latin typeface="+mj-lt"/>
              </a:rPr>
              <a:t>Access &amp; </a:t>
            </a:r>
            <a:r>
              <a:rPr lang="en-US" sz="2000" b="1" dirty="0"/>
              <a:t>Correction</a:t>
            </a:r>
            <a:r>
              <a:rPr lang="en-US" sz="2000" b="1" dirty="0">
                <a:latin typeface="+mj-lt"/>
              </a:rPr>
              <a:t> </a:t>
            </a:r>
            <a:r>
              <a:rPr lang="en-US" sz="2000" dirty="0"/>
              <a:t>– individual rights of (OECD 13)</a:t>
            </a:r>
            <a:endParaRPr lang="en-US" sz="2000" b="1" dirty="0">
              <a:latin typeface="+mj-lt"/>
            </a:endParaRPr>
          </a:p>
          <a:p>
            <a:pPr marL="533400" indent="-533400" eaLnBrk="1" hangingPunct="1">
              <a:lnSpc>
                <a:spcPct val="90000"/>
              </a:lnSpc>
              <a:buFont typeface="Times" charset="0"/>
              <a:buAutoNum type="arabicPeriod"/>
              <a:defRPr/>
            </a:pPr>
            <a:r>
              <a:rPr lang="en-US" sz="2000" b="1" dirty="0">
                <a:latin typeface="+mj-lt"/>
              </a:rPr>
              <a:t>Accountable– </a:t>
            </a:r>
            <a:r>
              <a:rPr lang="en-US" sz="2000" dirty="0">
                <a:latin typeface="+mj-lt"/>
              </a:rPr>
              <a:t> Responsible data controllers identified (OECD 14)</a:t>
            </a:r>
          </a:p>
          <a:p>
            <a:pPr marL="533400" indent="-533400" eaLnBrk="1" hangingPunct="1">
              <a:lnSpc>
                <a:spcPct val="90000"/>
              </a:lnSpc>
              <a:buFont typeface="Times" charset="0"/>
              <a:buAutoNum type="arabicPeriod"/>
              <a:defRPr/>
            </a:pPr>
            <a:r>
              <a:rPr lang="en-US" sz="2000" b="1" dirty="0">
                <a:latin typeface="+mj-lt"/>
              </a:rPr>
              <a:t>Data export restrictions</a:t>
            </a:r>
            <a:r>
              <a:rPr lang="en-US" sz="2000" dirty="0">
                <a:latin typeface="+mj-lt"/>
              </a:rPr>
              <a:t> </a:t>
            </a:r>
            <a:r>
              <a:rPr lang="en-US" sz="2000" i="1" dirty="0">
                <a:solidFill>
                  <a:srgbClr val="FF0000"/>
                </a:solidFill>
                <a:latin typeface="+mj-lt"/>
              </a:rPr>
              <a:t>may</a:t>
            </a:r>
            <a:r>
              <a:rPr lang="en-US" sz="2000" dirty="0">
                <a:latin typeface="+mj-lt"/>
              </a:rPr>
              <a:t> </a:t>
            </a:r>
            <a:r>
              <a:rPr lang="en-US" altLang="ja-JP" sz="2000" dirty="0">
                <a:latin typeface="+mj-lt"/>
              </a:rPr>
              <a:t>be limited to (a) countries which do not substantially observe these basic rules, and (b) do not prevent circumvention by re-exports (OECD 17) </a:t>
            </a:r>
          </a:p>
          <a:p>
            <a:pPr marL="0" indent="0">
              <a:lnSpc>
                <a:spcPct val="90000"/>
              </a:lnSpc>
              <a:buNone/>
              <a:defRPr/>
            </a:pPr>
            <a:r>
              <a:rPr lang="en-US" sz="2000" b="1" i="1" dirty="0">
                <a:solidFill>
                  <a:srgbClr val="851119"/>
                </a:solidFill>
              </a:rPr>
              <a:t>We will assume these 10 basic principles in laws discussed, and focus on (I) where one is absent or (II) principles that go beyond these features</a:t>
            </a:r>
            <a:endParaRPr lang="en-US" sz="2000" dirty="0"/>
          </a:p>
          <a:p>
            <a:pPr marL="533400" indent="-533400" eaLnBrk="1" hangingPunct="1">
              <a:lnSpc>
                <a:spcPct val="90000"/>
              </a:lnSpc>
              <a:buFont typeface="Times" charset="0"/>
              <a:buAutoNum type="arabicPeriod"/>
              <a:defRPr/>
            </a:pPr>
            <a:endParaRPr lang="en-US" sz="1800" b="1" dirty="0">
              <a:solidFill>
                <a:srgbClr val="851119"/>
              </a:solidFill>
              <a:latin typeface="+mj-lt"/>
            </a:endParaRPr>
          </a:p>
        </p:txBody>
      </p:sp>
    </p:spTree>
    <p:extLst>
      <p:ext uri="{BB962C8B-B14F-4D97-AF65-F5344CB8AC3E}">
        <p14:creationId xmlns:p14="http://schemas.microsoft.com/office/powerpoint/2010/main" val="353642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7936</TotalTime>
  <Words>12404</Words>
  <Application>Microsoft Macintosh PowerPoint</Application>
  <PresentationFormat>On-screen Show (4:3)</PresentationFormat>
  <Paragraphs>969</Paragraphs>
  <Slides>83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American Typewriter</vt:lpstr>
      <vt:lpstr>Arial</vt:lpstr>
      <vt:lpstr>Arial Black</vt:lpstr>
      <vt:lpstr>Arial Narrow</vt:lpstr>
      <vt:lpstr>Calibri</vt:lpstr>
      <vt:lpstr>Lucida Grande</vt:lpstr>
      <vt:lpstr>Times</vt:lpstr>
      <vt:lpstr>Wingdings</vt:lpstr>
      <vt:lpstr>Office Theme</vt:lpstr>
      <vt:lpstr>Asian Data Privacy Laws New &amp; Updated Laws &amp; Bills (2022) Part 1: Context &amp; NE Asia</vt:lpstr>
      <vt:lpstr>Relevant materials</vt:lpstr>
      <vt:lpstr>PowerPoint Presentation</vt:lpstr>
      <vt:lpstr>PowerPoint Presentation</vt:lpstr>
      <vt:lpstr>PowerPoint Presentation</vt:lpstr>
      <vt:lpstr>PowerPoint Presentation</vt:lpstr>
      <vt:lpstr>Global context: 156 countries as data privacy laws approach ubiquity </vt:lpstr>
      <vt:lpstr>What International Standards apply to data privacy laws? </vt:lpstr>
      <vt:lpstr>1st Gen: Basic data privacy Principles (Shared by CoE &amp; OECD 1980/81)</vt:lpstr>
      <vt:lpstr>2nd Gen: 10 ‘European’ standards (EU Directive (1995) &amp; CoE 108 +Add. Protocol (2001))</vt:lpstr>
      <vt:lpstr>3rd Gen: New international requirements  (included in both GDPR (2016) &amp; Convention 108+) </vt:lpstr>
      <vt:lpstr>3rd G: New international requirements  (GDPR requirements NOT in  Convention 108+)</vt:lpstr>
      <vt:lpstr>Convergence: What is the current global standard for data privacy Laws?</vt:lpstr>
      <vt:lpstr>Standards to compare/assess data privacy laws Enforcement Standards</vt:lpstr>
      <vt:lpstr>The idea of ‘responsive regulation’: What is needed for effective enforcement?</vt:lpstr>
      <vt:lpstr>PowerPoint Presentation</vt:lpstr>
      <vt:lpstr>PowerPoint Presentation</vt:lpstr>
      <vt:lpstr>16/27 Asian countries with data privacy laws  (or close to…) </vt:lpstr>
      <vt:lpstr>Regional vs National Structures</vt:lpstr>
      <vt:lpstr>15/26 Asian countries with data privacy laws</vt:lpstr>
      <vt:lpstr>PowerPoint Presentation</vt:lpstr>
      <vt:lpstr> China – The overall picture</vt:lpstr>
      <vt:lpstr>China – The overall picture (2)</vt:lpstr>
      <vt:lpstr>   China – Regulation time line</vt:lpstr>
      <vt:lpstr>Protection of Personal Information Law (PPIL)</vt:lpstr>
      <vt:lpstr>China – Emerging principles 2011-21</vt:lpstr>
      <vt:lpstr>China – Emerging principles (2)</vt:lpstr>
      <vt:lpstr>China – data exports &amp; localisation </vt:lpstr>
      <vt:lpstr>China – data exports &amp; localisation (2) </vt:lpstr>
      <vt:lpstr>China – Enforcement of laws &amp; standards</vt:lpstr>
      <vt:lpstr>China – ‘Platform self-regulation’</vt:lpstr>
      <vt:lpstr>China - Criminal Law</vt:lpstr>
      <vt:lpstr>China – Criminal law (2)</vt:lpstr>
      <vt:lpstr>China – Civil Code 2020, Ch IV</vt:lpstr>
      <vt:lpstr>Hong Kong SAR </vt:lpstr>
      <vt:lpstr>Hong Kong SAR (Special Administrative Region of the PRC)</vt:lpstr>
      <vt:lpstr>Hong Kong SAR – context (2)</vt:lpstr>
      <vt:lpstr>Hong Kong SAR –  History of data privacy protections</vt:lpstr>
      <vt:lpstr>Hong Kong SAR – Principles (1)</vt:lpstr>
      <vt:lpstr>Hong Kong SAR – Principles (2)</vt:lpstr>
      <vt:lpstr>HK Amendment Ordinance 2012 Enforcement (1)</vt:lpstr>
      <vt:lpstr>Hong Kong – Enforcement (2)</vt:lpstr>
      <vt:lpstr>Hong Kong Minimal 2020 proposals (not enacted)</vt:lpstr>
      <vt:lpstr>Hong Kong 2021 doxxing law enacted instead</vt:lpstr>
      <vt:lpstr>Japan</vt:lpstr>
      <vt:lpstr>Japan</vt:lpstr>
      <vt:lpstr>Japan – Privacy Principles  (2015 reforms, post-2017 application)</vt:lpstr>
      <vt:lpstr>Japan’s previous system –  (non)Enforcement (pre-2017)</vt:lpstr>
      <vt:lpstr>Japan – Enforcement? (post-2017)</vt:lpstr>
      <vt:lpstr>Japan – Enforcement? (post-2017) (cont.)</vt:lpstr>
      <vt:lpstr>Japan – Legalising ‘Big Data’</vt:lpstr>
      <vt:lpstr>Japan – EU adequacy status</vt:lpstr>
      <vt:lpstr>Japan – EU adequacy status (2)</vt:lpstr>
      <vt:lpstr>Japan – EU adequacy status (3)</vt:lpstr>
      <vt:lpstr>Japan – 2020 PPIA amendments </vt:lpstr>
      <vt:lpstr>Japan – 2020 PPIA amendments (2)</vt:lpstr>
      <vt:lpstr>Japan – Proposed 2021 Amendments</vt:lpstr>
      <vt:lpstr>South Korea</vt:lpstr>
      <vt:lpstr>South Korea</vt:lpstr>
      <vt:lpstr>Korea – 2020 reforms to PIPA</vt:lpstr>
      <vt:lpstr>South Korea – Principles (since 2011)</vt:lpstr>
      <vt:lpstr>South Korea – Additional principles (2)</vt:lpstr>
      <vt:lpstr>South Korea – Range of enforcement measures (1)</vt:lpstr>
      <vt:lpstr>South Korea – Enforcement (2)</vt:lpstr>
      <vt:lpstr>Korea –EU adequacy &amp; Issues resolved</vt:lpstr>
      <vt:lpstr>Korea – Issues for EU adequacy (2)</vt:lpstr>
      <vt:lpstr>Korea – Issues for EU adequacy (3)</vt:lpstr>
      <vt:lpstr>Korea – 2021 proposed amendments</vt:lpstr>
      <vt:lpstr>Taiwan</vt:lpstr>
      <vt:lpstr>Taiwan</vt:lpstr>
      <vt:lpstr>Taiwan – Overview (cont.)</vt:lpstr>
      <vt:lpstr>Taiwan - Principles</vt:lpstr>
      <vt:lpstr>Taiwan - Enforcement (1)</vt:lpstr>
      <vt:lpstr>Taiwan - Enforcement (2)</vt:lpstr>
      <vt:lpstr>Taiwan – Data exports</vt:lpstr>
      <vt:lpstr>Taiwan – Data exports (2)</vt:lpstr>
      <vt:lpstr>Macau</vt:lpstr>
      <vt:lpstr>Macau SAR</vt:lpstr>
      <vt:lpstr>Macau SAR</vt:lpstr>
      <vt:lpstr>Macau SAR – Enforcement</vt:lpstr>
      <vt:lpstr>Macau SAR – Data exports (1)</vt:lpstr>
      <vt:lpstr>Macau SAR – Data exports (2)</vt:lpstr>
      <vt:lpstr>Mongolia</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Data Privacy Laws New &amp; Updated Laws &amp; Bills (2021)</dc:title>
  <dc:creator>Graham Greenleaf</dc:creator>
  <cp:lastModifiedBy>Graham Greenleaf</cp:lastModifiedBy>
  <cp:revision>157</cp:revision>
  <cp:lastPrinted>2022-03-02T10:45:11Z</cp:lastPrinted>
  <dcterms:created xsi:type="dcterms:W3CDTF">2021-05-14T00:40:42Z</dcterms:created>
  <dcterms:modified xsi:type="dcterms:W3CDTF">2022-03-02T10:53:06Z</dcterms:modified>
</cp:coreProperties>
</file>